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73" r:id="rId3"/>
    <p:sldId id="277" r:id="rId4"/>
    <p:sldId id="284" r:id="rId5"/>
    <p:sldId id="288" r:id="rId6"/>
    <p:sldId id="289" r:id="rId7"/>
    <p:sldId id="279" r:id="rId8"/>
    <p:sldId id="282" r:id="rId9"/>
    <p:sldId id="285" r:id="rId10"/>
    <p:sldId id="290" r:id="rId11"/>
    <p:sldId id="286" r:id="rId12"/>
    <p:sldId id="281" r:id="rId13"/>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38" autoAdjust="0"/>
    <p:restoredTop sz="94695" autoAdjust="0"/>
  </p:normalViewPr>
  <p:slideViewPr>
    <p:cSldViewPr snapToGrid="0" showGuides="1">
      <p:cViewPr varScale="1">
        <p:scale>
          <a:sx n="81" d="100"/>
          <a:sy n="81" d="100"/>
        </p:scale>
        <p:origin x="1651"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49787" cy="498693"/>
          </a:xfrm>
          <a:prstGeom prst="rect">
            <a:avLst/>
          </a:prstGeom>
        </p:spPr>
        <p:txBody>
          <a:bodyPr vert="horz" lIns="91424" tIns="45712" rIns="91424" bIns="4571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2"/>
            <a:ext cx="2949787" cy="498693"/>
          </a:xfrm>
          <a:prstGeom prst="rect">
            <a:avLst/>
          </a:prstGeom>
        </p:spPr>
        <p:txBody>
          <a:bodyPr vert="horz" lIns="91424" tIns="45712" rIns="91424" bIns="45712" rtlCol="0"/>
          <a:lstStyle>
            <a:lvl1pPr algn="r">
              <a:defRPr sz="1200"/>
            </a:lvl1pPr>
          </a:lstStyle>
          <a:p>
            <a:fld id="{5B0D6D7E-FAF8-41A7-826F-CFE72404605C}" type="datetimeFigureOut">
              <a:rPr kumimoji="1" lang="ja-JP" altLang="en-US" smtClean="0"/>
              <a:t>2019/9/4</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24" tIns="45712" rIns="91424" bIns="45712" rtlCol="0" anchor="ctr"/>
          <a:lstStyle/>
          <a:p>
            <a:endParaRPr lang="ja-JP" altLang="en-US"/>
          </a:p>
        </p:txBody>
      </p:sp>
      <p:sp>
        <p:nvSpPr>
          <p:cNvPr id="5" name="ノート プレースホルダー 4"/>
          <p:cNvSpPr>
            <a:spLocks noGrp="1"/>
          </p:cNvSpPr>
          <p:nvPr>
            <p:ph type="body" sz="quarter" idx="3"/>
          </p:nvPr>
        </p:nvSpPr>
        <p:spPr>
          <a:xfrm>
            <a:off x="680720" y="4783309"/>
            <a:ext cx="5445760" cy="3913614"/>
          </a:xfrm>
          <a:prstGeom prst="rect">
            <a:avLst/>
          </a:prstGeom>
        </p:spPr>
        <p:txBody>
          <a:bodyPr vert="horz" lIns="91424" tIns="45712" rIns="91424" bIns="457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24" tIns="45712" rIns="91424" bIns="457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24" tIns="45712" rIns="91424" bIns="457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3</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4</a:t>
            </a:fld>
            <a:endParaRPr kumimoji="1" lang="ja-JP" altLang="en-US" dirty="0"/>
          </a:p>
        </p:txBody>
      </p:sp>
    </p:spTree>
    <p:extLst>
      <p:ext uri="{BB962C8B-B14F-4D97-AF65-F5344CB8AC3E}">
        <p14:creationId xmlns:p14="http://schemas.microsoft.com/office/powerpoint/2010/main" val="1350470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5</a:t>
            </a:fld>
            <a:endParaRPr kumimoji="1" lang="ja-JP" altLang="en-US" dirty="0"/>
          </a:p>
        </p:txBody>
      </p:sp>
    </p:spTree>
    <p:extLst>
      <p:ext uri="{BB962C8B-B14F-4D97-AF65-F5344CB8AC3E}">
        <p14:creationId xmlns:p14="http://schemas.microsoft.com/office/powerpoint/2010/main" val="2499050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1408988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8</a:t>
            </a:fld>
            <a:endParaRPr kumimoji="1" lang="ja-JP" altLang="en-US" dirty="0"/>
          </a:p>
        </p:txBody>
      </p:sp>
    </p:spTree>
    <p:extLst>
      <p:ext uri="{BB962C8B-B14F-4D97-AF65-F5344CB8AC3E}">
        <p14:creationId xmlns:p14="http://schemas.microsoft.com/office/powerpoint/2010/main" val="1308598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3E96226-2FC5-479C-90B4-A1D4EB669751}" type="datetime1">
              <a:rPr kumimoji="1" lang="ja-JP" altLang="sv-SE" smtClean="0"/>
              <a:t>2019/9/4</a:t>
            </a:fld>
            <a:endParaRPr kumimoji="1" lang="ja-JP" altLang="en-US"/>
          </a:p>
        </p:txBody>
      </p:sp>
      <p:sp>
        <p:nvSpPr>
          <p:cNvPr id="5" name="Footer Placeholder 4"/>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36BE419-407A-4B94-BE2A-338558BC0AFC}" type="datetime1">
              <a:rPr kumimoji="1" lang="ja-JP" altLang="sv-SE" smtClean="0"/>
              <a:t>2019/9/4</a:t>
            </a:fld>
            <a:endParaRPr kumimoji="1" lang="ja-JP" altLang="en-US"/>
          </a:p>
        </p:txBody>
      </p:sp>
      <p:sp>
        <p:nvSpPr>
          <p:cNvPr id="5" name="Footer Placeholder 4"/>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2FFEEAD-158F-4278-BFAD-49C27D160718}" type="datetime1">
              <a:rPr kumimoji="1" lang="ja-JP" altLang="sv-SE" smtClean="0"/>
              <a:t>2019/9/4</a:t>
            </a:fld>
            <a:endParaRPr kumimoji="1" lang="ja-JP" altLang="en-US"/>
          </a:p>
        </p:txBody>
      </p:sp>
      <p:sp>
        <p:nvSpPr>
          <p:cNvPr id="5" name="Footer Placeholder 4"/>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5AA197-AC4F-41DE-ADBC-43C096701A0C}" type="datetime1">
              <a:rPr kumimoji="1" lang="ja-JP" altLang="sv-SE" smtClean="0"/>
              <a:t>2019/9/4</a:t>
            </a:fld>
            <a:endParaRPr kumimoji="1" lang="ja-JP" altLang="en-US"/>
          </a:p>
        </p:txBody>
      </p:sp>
      <p:sp>
        <p:nvSpPr>
          <p:cNvPr id="5" name="Footer Placeholder 4"/>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390F82A-CC28-46AD-AA3C-DCCCAB277237}" type="datetime1">
              <a:rPr kumimoji="1" lang="ja-JP" altLang="sv-SE" smtClean="0"/>
              <a:t>2019/9/4</a:t>
            </a:fld>
            <a:endParaRPr kumimoji="1" lang="ja-JP" altLang="en-US"/>
          </a:p>
        </p:txBody>
      </p:sp>
      <p:sp>
        <p:nvSpPr>
          <p:cNvPr id="5" name="Footer Placeholder 4"/>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54259E6-E0D3-47A3-A2C4-3420892A79D7}" type="datetime1">
              <a:rPr kumimoji="1" lang="ja-JP" altLang="sv-SE" smtClean="0"/>
              <a:t>2019/9/4</a:t>
            </a:fld>
            <a:endParaRPr kumimoji="1" lang="ja-JP" altLang="en-US"/>
          </a:p>
        </p:txBody>
      </p:sp>
      <p:sp>
        <p:nvSpPr>
          <p:cNvPr id="6" name="Footer Placeholder 5"/>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B9E84EA-F82D-49DA-A555-F8A6FEF34A0C}" type="datetime1">
              <a:rPr kumimoji="1" lang="ja-JP" altLang="sv-SE" smtClean="0"/>
              <a:t>2019/9/4</a:t>
            </a:fld>
            <a:endParaRPr kumimoji="1" lang="ja-JP" altLang="en-US"/>
          </a:p>
        </p:txBody>
      </p:sp>
      <p:sp>
        <p:nvSpPr>
          <p:cNvPr id="8" name="Footer Placeholder 7"/>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20C2466-1461-470C-99BB-ABF2E62FB232}" type="datetime1">
              <a:rPr kumimoji="1" lang="ja-JP" altLang="sv-SE" smtClean="0"/>
              <a:t>2019/9/4</a:t>
            </a:fld>
            <a:endParaRPr kumimoji="1" lang="ja-JP" altLang="en-US"/>
          </a:p>
        </p:txBody>
      </p:sp>
      <p:sp>
        <p:nvSpPr>
          <p:cNvPr id="4" name="Footer Placeholder 3"/>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68615-8B42-4E91-96D4-89D253F8CBDD}" type="datetime1">
              <a:rPr kumimoji="1" lang="ja-JP" altLang="sv-SE" smtClean="0"/>
              <a:t>2019/9/4</a:t>
            </a:fld>
            <a:endParaRPr kumimoji="1" lang="ja-JP" altLang="en-US"/>
          </a:p>
        </p:txBody>
      </p:sp>
      <p:sp>
        <p:nvSpPr>
          <p:cNvPr id="3" name="Footer Placeholder 2"/>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FBAF45C-55A1-47EC-95AB-751C3D80C855}" type="datetime1">
              <a:rPr kumimoji="1" lang="ja-JP" altLang="sv-SE" smtClean="0"/>
              <a:t>2019/9/4</a:t>
            </a:fld>
            <a:endParaRPr kumimoji="1" lang="ja-JP" altLang="en-US"/>
          </a:p>
        </p:txBody>
      </p:sp>
      <p:sp>
        <p:nvSpPr>
          <p:cNvPr id="6" name="Footer Placeholder 5"/>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28B6DC3-2A6A-4633-B293-95C93C8D625F}" type="datetime1">
              <a:rPr kumimoji="1" lang="ja-JP" altLang="sv-SE" smtClean="0"/>
              <a:t>2019/9/4</a:t>
            </a:fld>
            <a:endParaRPr kumimoji="1" lang="ja-JP" altLang="en-US"/>
          </a:p>
        </p:txBody>
      </p:sp>
      <p:sp>
        <p:nvSpPr>
          <p:cNvPr id="6" name="Footer Placeholder 5"/>
          <p:cNvSpPr>
            <a:spLocks noGrp="1"/>
          </p:cNvSpPr>
          <p:nvPr>
            <p:ph type="ftr" sz="quarter" idx="11"/>
          </p:nvPr>
        </p:nvSpPr>
        <p:spPr/>
        <p:txBody>
          <a:bodyPr/>
          <a:lstStyle/>
          <a:p>
            <a:r>
              <a:rPr kumimoji="1" lang="en-US" altLang="ja-JP"/>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01F70-A621-4585-9B56-5F3B57DFFE93}" type="datetime1">
              <a:rPr kumimoji="1" lang="ja-JP" altLang="sv-SE" smtClean="0"/>
              <a:t>2019/9/4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3rd Meeting of TF on Reverse Warning Issues</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27222" y="1276859"/>
            <a:ext cx="8830962" cy="3662541"/>
          </a:xfrm>
          <a:prstGeom prst="rect">
            <a:avLst/>
          </a:prstGeom>
          <a:noFill/>
        </p:spPr>
        <p:txBody>
          <a:bodyPr wrap="square" rtlCol="0">
            <a:spAutoFit/>
          </a:bodyPr>
          <a:lstStyle/>
          <a:p>
            <a:pPr algn="ctr"/>
            <a:r>
              <a:rPr lang="en-US" altLang="ja-JP" sz="2800" dirty="0"/>
              <a:t>Status of discussion</a:t>
            </a:r>
            <a:r>
              <a:rPr lang="ja-JP" altLang="en-US" sz="2800" dirty="0"/>
              <a:t> </a:t>
            </a:r>
            <a:r>
              <a:rPr lang="en-US" altLang="ja-JP" sz="2800" dirty="0"/>
              <a:t>after 7th meeting</a:t>
            </a:r>
          </a:p>
          <a:p>
            <a:pPr algn="ctr"/>
            <a:r>
              <a:rPr lang="en-US" altLang="ja-JP" sz="2800" dirty="0"/>
              <a:t>(Draft of states report to GRBP #70)</a:t>
            </a:r>
          </a:p>
          <a:p>
            <a:pPr algn="ctr"/>
            <a:endParaRPr lang="en-US" altLang="ja-JP" sz="4400" dirty="0"/>
          </a:p>
          <a:p>
            <a:pPr algn="ctr"/>
            <a:endParaRPr lang="en-US" altLang="ja-JP" sz="4400" dirty="0"/>
          </a:p>
          <a:p>
            <a:pPr algn="ctr"/>
            <a:endParaRPr lang="en-US" altLang="ja-JP" sz="2800" dirty="0"/>
          </a:p>
          <a:p>
            <a:pPr algn="ctr"/>
            <a:endParaRPr lang="en-US" altLang="ja-JP" sz="2800" dirty="0"/>
          </a:p>
          <a:p>
            <a:pPr algn="ctr"/>
            <a:r>
              <a:rPr lang="en-US" altLang="ja-JP" sz="2400" dirty="0"/>
              <a:t>Chair of TFRWS</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a:t>
            </a:fld>
            <a:endParaRPr kumimoji="1" lang="ja-JP" altLang="en-US"/>
          </a:p>
        </p:txBody>
      </p:sp>
      <p:sp>
        <p:nvSpPr>
          <p:cNvPr id="3" name="テキスト ボックス 2"/>
          <p:cNvSpPr txBox="1"/>
          <p:nvPr/>
        </p:nvSpPr>
        <p:spPr>
          <a:xfrm>
            <a:off x="2367990" y="5435759"/>
            <a:ext cx="5526140" cy="745310"/>
          </a:xfrm>
          <a:prstGeom prst="rect">
            <a:avLst/>
          </a:prstGeom>
          <a:noFill/>
        </p:spPr>
        <p:txBody>
          <a:bodyPr wrap="square" rtlCol="0">
            <a:spAutoFit/>
          </a:bodyPr>
          <a:lstStyle/>
          <a:p>
            <a:r>
              <a:rPr lang="en-US" altLang="ja-JP" dirty="0"/>
              <a:t>The status of discussion shown below is that at the end of the 7th meeting.</a:t>
            </a:r>
          </a:p>
          <a:p>
            <a:r>
              <a:rPr lang="en-US" altLang="ja-JP" dirty="0"/>
              <a:t>To be modified according to the results of 8th meeting.</a:t>
            </a:r>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4278094"/>
          </a:xfrm>
          <a:prstGeom prst="rect">
            <a:avLst/>
          </a:prstGeom>
          <a:noFill/>
        </p:spPr>
        <p:txBody>
          <a:bodyPr wrap="square" rtlCol="0">
            <a:spAutoFit/>
          </a:bodyPr>
          <a:lstStyle/>
          <a:p>
            <a:endParaRPr lang="en-US" altLang="ja-JP" sz="2400" dirty="0">
              <a:solidFill>
                <a:srgbClr val="92D050"/>
              </a:solidFill>
            </a:endParaRPr>
          </a:p>
          <a:p>
            <a:r>
              <a:rPr lang="en-US" altLang="ja-JP" sz="2800" dirty="0">
                <a:solidFill>
                  <a:srgbClr val="92D050"/>
                </a:solidFill>
              </a:rPr>
              <a:t>Same definition of Part II test</a:t>
            </a:r>
            <a:endParaRPr lang="ja-JP" altLang="en-US" sz="2800" dirty="0">
              <a:solidFill>
                <a:srgbClr val="FF0000"/>
              </a:solidFill>
            </a:endParaRPr>
          </a:p>
          <a:p>
            <a:pPr marL="342900" indent="-342900">
              <a:buFontTx/>
              <a:buChar char="-"/>
            </a:pPr>
            <a:r>
              <a:rPr lang="en-US" altLang="ja-JP" sz="2000" dirty="0"/>
              <a:t>The participants shared the understanding that positions in which to mount a reverse warning device should be regarded as of the same type as far as they did not affect the sound of the device.</a:t>
            </a:r>
          </a:p>
          <a:p>
            <a:endParaRPr lang="en-US" altLang="ja-JP" sz="2000" dirty="0"/>
          </a:p>
          <a:p>
            <a:r>
              <a:rPr lang="en-US" altLang="ja-JP" sz="2000" dirty="0"/>
              <a:t>11.2.	"Vehicle type" shall be understood to mean vehicles not essentially different from another with respect to such matters affecting their acoustic behavior as:</a:t>
            </a:r>
          </a:p>
          <a:p>
            <a:r>
              <a:rPr lang="en-US" altLang="ja-JP" sz="2000" dirty="0"/>
              <a:t>11.2.2.	The position of the audible reverse warning device(s) on the vehicle (e.g. position relative to the end of the vehicle, etc.);</a:t>
            </a:r>
          </a:p>
          <a:p>
            <a:endParaRPr lang="en-US" altLang="ja-JP" sz="2000" dirty="0"/>
          </a:p>
          <a:p>
            <a:endParaRPr lang="en-US" altLang="ja-JP" sz="2000" dirty="0"/>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10</a:t>
            </a:fld>
            <a:endParaRPr kumimoji="1" lang="ja-JP" altLang="en-US" dirty="0"/>
          </a:p>
        </p:txBody>
      </p:sp>
      <p:sp>
        <p:nvSpPr>
          <p:cNvPr id="5" name="テキスト ボックス 4">
            <a:extLst>
              <a:ext uri="{FF2B5EF4-FFF2-40B4-BE49-F238E27FC236}">
                <a16:creationId xmlns:a16="http://schemas.microsoft.com/office/drawing/2014/main" id="{F85DC2F7-A216-44C8-AD0F-653A7B648B32}"/>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Tree>
    <p:extLst>
      <p:ext uri="{BB962C8B-B14F-4D97-AF65-F5344CB8AC3E}">
        <p14:creationId xmlns:p14="http://schemas.microsoft.com/office/powerpoint/2010/main" val="531035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11</a:t>
            </a:fld>
            <a:endParaRPr kumimoji="1" lang="ja-JP" altLang="en-US"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23220"/>
          </a:xfrm>
          <a:prstGeom prst="rect">
            <a:avLst/>
          </a:prstGeom>
          <a:noFill/>
        </p:spPr>
        <p:txBody>
          <a:bodyPr wrap="square" rtlCol="0">
            <a:spAutoFit/>
          </a:bodyPr>
          <a:lstStyle/>
          <a:p>
            <a:r>
              <a:rPr lang="en-US" altLang="ja-JP" sz="2800" dirty="0">
                <a:solidFill>
                  <a:srgbClr val="00B0F0"/>
                </a:solidFill>
              </a:rPr>
              <a:t>Coordination with GRSG and VRU-</a:t>
            </a:r>
            <a:r>
              <a:rPr lang="en-US" altLang="ja-JP" sz="2800" dirty="0" err="1">
                <a:solidFill>
                  <a:srgbClr val="00B0F0"/>
                </a:solidFill>
              </a:rPr>
              <a:t>Proxi</a:t>
            </a:r>
            <a:r>
              <a:rPr lang="en-US" altLang="ja-JP" sz="2800" dirty="0">
                <a:solidFill>
                  <a:srgbClr val="00B0F0"/>
                </a:solidFill>
              </a:rPr>
              <a:t> IWG</a:t>
            </a:r>
          </a:p>
        </p:txBody>
      </p:sp>
      <p:sp>
        <p:nvSpPr>
          <p:cNvPr id="6" name="テキスト ボックス 5"/>
          <p:cNvSpPr txBox="1"/>
          <p:nvPr/>
        </p:nvSpPr>
        <p:spPr>
          <a:xfrm>
            <a:off x="748227" y="914402"/>
            <a:ext cx="8419070" cy="5016758"/>
          </a:xfrm>
          <a:prstGeom prst="rect">
            <a:avLst/>
          </a:prstGeom>
          <a:noFill/>
        </p:spPr>
        <p:txBody>
          <a:bodyPr wrap="square" rtlCol="0">
            <a:spAutoFit/>
          </a:bodyPr>
          <a:lstStyle/>
          <a:p>
            <a:pPr marL="285750" indent="-285750">
              <a:buFont typeface="Arial" panose="020B0604020202020204" pitchFamily="34" charset="0"/>
              <a:buChar char="•"/>
            </a:pPr>
            <a:r>
              <a:rPr lang="en-US" altLang="ja-JP" sz="2000">
                <a:latin typeface="メイリオ" panose="020B0604030504040204" pitchFamily="50" charset="-128"/>
                <a:ea typeface="メイリオ" panose="020B0604030504040204" pitchFamily="50" charset="-128"/>
                <a:cs typeface="メイリオ" panose="020B0604030504040204" pitchFamily="50" charset="-128"/>
              </a:rPr>
              <a:t>At last </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GRBP held in January, TFRWS made a status report and the chair proposed doing further work in coordination with GRSG.</a:t>
            </a:r>
          </a:p>
          <a:p>
            <a:pPr marL="285750" indent="-285750">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the meeting of GRSG held in April, the expert from Switzerland reported on the recent meeting of the TFRWS (GRSG-116-14). He explained that TF had proposed amendments on a "pause switch" for reverse warning sound devices would be permitted if other safety devices (e.g. camera monitor systems) were activated. GRSG welcomed the information and agreed on the need to coordinate this subject between GRBP and GRSG to avoid overregulation of these devices.</a:t>
            </a:r>
          </a:p>
          <a:p>
            <a:pPr marL="285750" indent="-285750">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7th meeting of TFRWS, chair of TF of Reversing Motion of VRU-</a:t>
            </a:r>
            <a:r>
              <a:rPr lang="en-US" altLang="ja-JP" sz="2000" dirty="0" err="1">
                <a:latin typeface="メイリオ" panose="020B0604030504040204" pitchFamily="50" charset="-128"/>
                <a:ea typeface="メイリオ" panose="020B0604030504040204" pitchFamily="50" charset="-128"/>
                <a:cs typeface="メイリオ" panose="020B0604030504040204" pitchFamily="50" charset="-128"/>
              </a:rPr>
              <a:t>Proxi</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IWG provided status report of the group.</a:t>
            </a:r>
          </a:p>
          <a:p>
            <a:pPr marL="285750" indent="-285750">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After the meeting, VRU-</a:t>
            </a:r>
            <a:r>
              <a:rPr lang="en-US" altLang="ja-JP" sz="2000" dirty="0" err="1">
                <a:latin typeface="メイリオ" panose="020B0604030504040204" pitchFamily="50" charset="-128"/>
                <a:ea typeface="メイリオ" panose="020B0604030504040204" pitchFamily="50" charset="-128"/>
                <a:cs typeface="メイリオ" panose="020B0604030504040204" pitchFamily="50" charset="-128"/>
              </a:rPr>
              <a:t>Proxi</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IWG and TFRWS confirmed keep exchange information.</a:t>
            </a:r>
          </a:p>
        </p:txBody>
      </p:sp>
    </p:spTree>
    <p:extLst>
      <p:ext uri="{BB962C8B-B14F-4D97-AF65-F5344CB8AC3E}">
        <p14:creationId xmlns:p14="http://schemas.microsoft.com/office/powerpoint/2010/main" val="1003610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721496"/>
            <a:ext cx="8105313" cy="4093428"/>
          </a:xfrm>
          <a:prstGeom prst="rect">
            <a:avLst/>
          </a:prstGeom>
          <a:noFill/>
        </p:spPr>
        <p:txBody>
          <a:bodyPr wrap="square" rtlCol="0">
            <a:spAutoFit/>
          </a:bodyPr>
          <a:lstStyle/>
          <a:p>
            <a:endParaRPr lang="en-US" altLang="ja-JP" dirty="0"/>
          </a:p>
          <a:p>
            <a:r>
              <a:rPr lang="en-US" altLang="ja-JP" sz="2400" u="sng" dirty="0">
                <a:solidFill>
                  <a:srgbClr val="0070C0"/>
                </a:solidFill>
              </a:rPr>
              <a:t>September 11-13, 2019</a:t>
            </a:r>
            <a:endParaRPr lang="en-US" altLang="ja-JP" sz="2400" dirty="0"/>
          </a:p>
          <a:p>
            <a:r>
              <a:rPr lang="en-US" altLang="ja-JP" sz="2200" dirty="0"/>
              <a:t>GRBP #70 : Explain point of new regulation</a:t>
            </a:r>
          </a:p>
          <a:p>
            <a:endParaRPr lang="en-US" altLang="ja-JP" dirty="0"/>
          </a:p>
          <a:p>
            <a:r>
              <a:rPr lang="en-US" altLang="ja-JP" sz="2400" u="sng" dirty="0">
                <a:solidFill>
                  <a:srgbClr val="0070C0"/>
                </a:solidFill>
              </a:rPr>
              <a:t>October, 2019</a:t>
            </a:r>
          </a:p>
          <a:p>
            <a:r>
              <a:rPr lang="en-US" altLang="ja-JP" sz="2200" dirty="0"/>
              <a:t>Submit working document to GRBP</a:t>
            </a:r>
          </a:p>
          <a:p>
            <a:endParaRPr lang="en-US" altLang="ja-JP" sz="2200" dirty="0"/>
          </a:p>
          <a:p>
            <a:r>
              <a:rPr lang="en-US" altLang="ja-JP" sz="2400" u="sng" dirty="0">
                <a:solidFill>
                  <a:srgbClr val="0070C0"/>
                </a:solidFill>
              </a:rPr>
              <a:t>October - November ?, 2019</a:t>
            </a:r>
          </a:p>
          <a:p>
            <a:r>
              <a:rPr lang="en-US" altLang="ja-JP" sz="2200" dirty="0"/>
              <a:t>One more meeting ?</a:t>
            </a:r>
          </a:p>
          <a:p>
            <a:endParaRPr lang="en-US" altLang="ja-JP" dirty="0"/>
          </a:p>
          <a:p>
            <a:r>
              <a:rPr lang="en-US" altLang="ja-JP" sz="2400" u="sng" dirty="0">
                <a:solidFill>
                  <a:srgbClr val="0070C0"/>
                </a:solidFill>
              </a:rPr>
              <a:t>January, 2020</a:t>
            </a:r>
          </a:p>
          <a:p>
            <a:r>
              <a:rPr lang="en-US" altLang="ja-JP" sz="2200" dirty="0"/>
              <a:t>GRBP #71 : Discussion working document at GRBP</a:t>
            </a: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12</a:t>
            </a:fld>
            <a:endParaRPr kumimoji="1" lang="ja-JP" altLang="en-US"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707886"/>
          </a:xfrm>
          <a:prstGeom prst="rect">
            <a:avLst/>
          </a:prstGeom>
          <a:noFill/>
        </p:spPr>
        <p:txBody>
          <a:bodyPr wrap="square" rtlCol="0">
            <a:spAutoFit/>
          </a:bodyPr>
          <a:lstStyle/>
          <a:p>
            <a:r>
              <a:rPr lang="en-US" altLang="ja-JP" sz="4000" dirty="0">
                <a:solidFill>
                  <a:srgbClr val="00B0F0"/>
                </a:solidFill>
              </a:rPr>
              <a:t>Schedule</a:t>
            </a:r>
          </a:p>
        </p:txBody>
      </p:sp>
    </p:spTree>
    <p:extLst>
      <p:ext uri="{BB962C8B-B14F-4D97-AF65-F5344CB8AC3E}">
        <p14:creationId xmlns:p14="http://schemas.microsoft.com/office/powerpoint/2010/main" val="2724220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82373"/>
            <a:ext cx="9654746" cy="5632311"/>
          </a:xfrm>
          <a:prstGeom prst="rect">
            <a:avLst/>
          </a:prstGeom>
          <a:noFill/>
        </p:spPr>
        <p:txBody>
          <a:bodyPr wrap="square" rtlCol="0">
            <a:spAutoFit/>
          </a:bodyPr>
          <a:lstStyle/>
          <a:p>
            <a:r>
              <a:rPr lang="en-US" altLang="ja-JP" sz="2800" dirty="0">
                <a:solidFill>
                  <a:srgbClr val="0070C0"/>
                </a:solidFill>
              </a:rPr>
              <a:t>  </a:t>
            </a:r>
            <a:r>
              <a:rPr lang="en-US" altLang="ja-JP" sz="3000" dirty="0">
                <a:solidFill>
                  <a:srgbClr val="0070C0"/>
                </a:solidFill>
              </a:rPr>
              <a:t>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000" dirty="0">
                <a:solidFill>
                  <a:srgbClr val="0070C0"/>
                </a:solidFill>
              </a:rPr>
              <a:t>  6th &amp; 7th meeting participants</a:t>
            </a:r>
          </a:p>
          <a:p>
            <a:endParaRPr lang="en-US" altLang="ja-JP" sz="3000" dirty="0">
              <a:solidFill>
                <a:srgbClr val="0070C0"/>
              </a:solidFill>
            </a:endParaRPr>
          </a:p>
          <a:p>
            <a:endParaRPr lang="en-US" altLang="ja-JP" sz="3000" dirty="0">
              <a:solidFill>
                <a:srgbClr val="0070C0"/>
              </a:solidFill>
            </a:endParaRPr>
          </a:p>
          <a:p>
            <a:r>
              <a:rPr lang="en-US" altLang="ja-JP" sz="3000" dirty="0">
                <a:solidFill>
                  <a:srgbClr val="0070C0"/>
                </a:solidFill>
              </a:rPr>
              <a:t>  8th meeting participants</a:t>
            </a: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500744" y="3689910"/>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Germany</a:t>
            </a:r>
          </a:p>
          <a:p>
            <a:pPr marL="0" indent="0">
              <a:buNone/>
            </a:pPr>
            <a:r>
              <a:rPr lang="fr-FR" sz="2400" dirty="0"/>
              <a:t>NGOs, etc : OICA, CLEPA, GREWUS (Guest)</a:t>
            </a:r>
            <a:endParaRPr lang="en-GB" sz="2400" dirty="0"/>
          </a:p>
        </p:txBody>
      </p:sp>
      <p:sp>
        <p:nvSpPr>
          <p:cNvPr id="3" name="Espace réservé du contenu 2"/>
          <p:cNvSpPr>
            <a:spLocks noGrp="1"/>
          </p:cNvSpPr>
          <p:nvPr>
            <p:ph idx="1"/>
          </p:nvPr>
        </p:nvSpPr>
        <p:spPr>
          <a:xfrm>
            <a:off x="1499328" y="836696"/>
            <a:ext cx="6700584" cy="1445183"/>
          </a:xfrm>
        </p:spPr>
        <p:txBody>
          <a:bodyPr>
            <a:noAutofit/>
          </a:bodyPr>
          <a:lstStyle/>
          <a:p>
            <a:pPr marL="0" indent="0">
              <a:buNone/>
            </a:pPr>
            <a:r>
              <a:rPr lang="en-US" sz="2400" dirty="0"/>
              <a:t>6th Meeting : June</a:t>
            </a:r>
            <a:r>
              <a:rPr lang="en-US" altLang="ja-JP" sz="2400" dirty="0"/>
              <a:t> 26-28, 2019 – Paris</a:t>
            </a:r>
          </a:p>
          <a:p>
            <a:pPr marL="0" indent="0">
              <a:buNone/>
            </a:pPr>
            <a:r>
              <a:rPr lang="en-US" altLang="ja-JP" sz="2400" dirty="0"/>
              <a:t>                          Small group drafting meeting</a:t>
            </a:r>
          </a:p>
          <a:p>
            <a:pPr marL="0" indent="0">
              <a:buNone/>
            </a:pPr>
            <a:r>
              <a:rPr lang="en-GB" sz="2400" dirty="0"/>
              <a:t>7th Meeting : July 1-2, 2019 – Paris</a:t>
            </a:r>
          </a:p>
          <a:p>
            <a:pPr marL="0" indent="0">
              <a:buNone/>
            </a:pPr>
            <a:r>
              <a:rPr lang="en-GB" sz="2400" dirty="0"/>
              <a:t>                          Task force meeting</a:t>
            </a:r>
          </a:p>
          <a:p>
            <a:pPr marL="0" indent="0">
              <a:buNone/>
            </a:pPr>
            <a:r>
              <a:rPr lang="en-GB" sz="2400" dirty="0"/>
              <a:t>8th Meeting : September 9-10, 2019</a:t>
            </a:r>
            <a:r>
              <a:rPr lang="en-GB" altLang="ja-JP" sz="2400" dirty="0"/>
              <a:t>– Geneva</a:t>
            </a:r>
          </a:p>
          <a:p>
            <a:pPr marL="0" indent="0">
              <a:buNone/>
            </a:pPr>
            <a:endParaRPr lang="en-GB" sz="2400" dirty="0"/>
          </a:p>
        </p:txBody>
      </p:sp>
      <p:sp>
        <p:nvSpPr>
          <p:cNvPr id="8" name="スライド番号プレースホルダー 7"/>
          <p:cNvSpPr>
            <a:spLocks noGrp="1"/>
          </p:cNvSpPr>
          <p:nvPr>
            <p:ph type="sldNum" sz="quarter" idx="12"/>
          </p:nvPr>
        </p:nvSpPr>
        <p:spPr/>
        <p:txBody>
          <a:bodyPr/>
          <a:lstStyle/>
          <a:p>
            <a:fld id="{2D84749E-F63A-4162-AA00-CC11C46E73BB}" type="slidenum">
              <a:rPr lang="en-GB" smtClean="0"/>
              <a:pPr/>
              <a:t>2</a:t>
            </a:fld>
            <a:endParaRPr lang="en-GB"/>
          </a:p>
        </p:txBody>
      </p:sp>
      <p:sp>
        <p:nvSpPr>
          <p:cNvPr id="6" name="Espace réservé du contenu 2"/>
          <p:cNvSpPr txBox="1">
            <a:spLocks/>
          </p:cNvSpPr>
          <p:nvPr/>
        </p:nvSpPr>
        <p:spPr>
          <a:xfrm>
            <a:off x="1496622" y="5069754"/>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a:t>
            </a:r>
          </a:p>
          <a:p>
            <a:pPr marL="0" indent="0">
              <a:buNone/>
            </a:pPr>
            <a:r>
              <a:rPr lang="fr-FR" sz="2400" dirty="0"/>
              <a:t>NGOs, etc : ****</a:t>
            </a:r>
            <a:endParaRPr lang="en-GB" sz="2400" dirty="0"/>
          </a:p>
        </p:txBody>
      </p:sp>
    </p:spTree>
    <p:extLst>
      <p:ext uri="{BB962C8B-B14F-4D97-AF65-F5344CB8AC3E}">
        <p14:creationId xmlns:p14="http://schemas.microsoft.com/office/powerpoint/2010/main" val="34851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5262979"/>
          </a:xfrm>
          <a:prstGeom prst="rect">
            <a:avLst/>
          </a:prstGeom>
          <a:noFill/>
        </p:spPr>
        <p:txBody>
          <a:bodyPr wrap="square" rtlCol="0">
            <a:spAutoFit/>
          </a:bodyPr>
          <a:lstStyle/>
          <a:p>
            <a:endParaRPr lang="en-US" altLang="ja-JP" sz="2400" dirty="0">
              <a:solidFill>
                <a:srgbClr val="92D050"/>
              </a:solidFill>
            </a:endParaRPr>
          </a:p>
          <a:p>
            <a:r>
              <a:rPr lang="en-US" altLang="ja-JP" sz="2800" dirty="0">
                <a:solidFill>
                  <a:srgbClr val="92D050"/>
                </a:solidFill>
              </a:rPr>
              <a:t>Scope</a:t>
            </a:r>
          </a:p>
          <a:p>
            <a:pPr marL="342900" indent="-342900">
              <a:buFontTx/>
              <a:buChar char="-"/>
            </a:pPr>
            <a:r>
              <a:rPr lang="en-US" altLang="ja-JP" sz="2000" dirty="0"/>
              <a:t>At the 5th meeting, Turkey proposed that M2 (GVW of 3.5t or less) be included in the scope of the regulation, but the TF reached no conclusion. The Chair urged Turkey to submit a supporting document for its proposal.</a:t>
            </a:r>
          </a:p>
          <a:p>
            <a:pPr marL="342900" indent="-342900">
              <a:buFontTx/>
              <a:buChar char="-"/>
            </a:pPr>
            <a:endParaRPr lang="ja-JP" altLang="ja-JP" sz="2000" dirty="0"/>
          </a:p>
          <a:p>
            <a:pPr marL="342900" indent="-342900">
              <a:buFontTx/>
              <a:buChar char="-"/>
            </a:pPr>
            <a:r>
              <a:rPr lang="en-US" altLang="ja-JP" sz="2000" dirty="0"/>
              <a:t>Based on TFRWS-06-04, Japan explained that the vehicles of category M2 changed vehicle types beyond 3.5t, and gained the understanding of the other participants in the TF.</a:t>
            </a:r>
          </a:p>
          <a:p>
            <a:endParaRPr lang="ja-JP" altLang="ja-JP" sz="2000" dirty="0"/>
          </a:p>
          <a:p>
            <a:pPr marL="342900" indent="-342900">
              <a:buFontTx/>
              <a:buChar char="-"/>
            </a:pPr>
            <a:r>
              <a:rPr lang="en-US" altLang="ja-JP" sz="2000" dirty="0"/>
              <a:t>Turkey submitting no further document and the TF finding no valid reason to include M2 ​​(3.5t or less) in the scope, the 7th meeting of the TF confirmed its conclusion that the scope covered M3, N3, M2 (3.5t or more), and N2.</a:t>
            </a:r>
          </a:p>
          <a:p>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3</a:t>
            </a:fld>
            <a:endParaRPr kumimoji="1" lang="ja-JP" altLang="en-US" dirty="0"/>
          </a:p>
        </p:txBody>
      </p:sp>
    </p:spTree>
    <p:extLst>
      <p:ext uri="{BB962C8B-B14F-4D97-AF65-F5344CB8AC3E}">
        <p14:creationId xmlns:p14="http://schemas.microsoft.com/office/powerpoint/2010/main" val="7533094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6124754"/>
          </a:xfrm>
          <a:prstGeom prst="rect">
            <a:avLst/>
          </a:prstGeom>
          <a:noFill/>
        </p:spPr>
        <p:txBody>
          <a:bodyPr wrap="square" rtlCol="0">
            <a:spAutoFit/>
          </a:bodyPr>
          <a:lstStyle/>
          <a:p>
            <a:endParaRPr lang="en-US" altLang="ja-JP" sz="2400" dirty="0"/>
          </a:p>
          <a:p>
            <a:r>
              <a:rPr lang="en-US" altLang="ja-JP" sz="2800" dirty="0">
                <a:solidFill>
                  <a:srgbClr val="92D050"/>
                </a:solidFill>
              </a:rPr>
              <a:t>Limit values</a:t>
            </a:r>
            <a:r>
              <a:rPr lang="ja-JP" altLang="en-US" sz="2800" dirty="0">
                <a:solidFill>
                  <a:srgbClr val="92D050"/>
                </a:solidFill>
              </a:rPr>
              <a:t> </a:t>
            </a:r>
            <a:r>
              <a:rPr lang="en-US" altLang="ja-JP" sz="2800" dirty="0">
                <a:solidFill>
                  <a:srgbClr val="92D050"/>
                </a:solidFill>
              </a:rPr>
              <a:t>of the reverse warning sound : Part II</a:t>
            </a:r>
          </a:p>
          <a:p>
            <a:pPr marL="342900" indent="-342900">
              <a:buFontTx/>
              <a:buChar char="-"/>
            </a:pPr>
            <a:r>
              <a:rPr lang="en-US" altLang="ja-JP" sz="2000" dirty="0"/>
              <a:t>The deadline for submitting documents was initially May 31, but, a small group meeting having decided that CLEPA and GREWUS provide additional data by the September TF meeting, the limit values ​​will be continuously discussed at the next TF meeting.</a:t>
            </a:r>
          </a:p>
          <a:p>
            <a:pPr marL="342900" indent="-342900">
              <a:buFontTx/>
              <a:buChar char="-"/>
            </a:pPr>
            <a:endParaRPr lang="ja-JP" altLang="ja-JP" sz="2000" dirty="0"/>
          </a:p>
          <a:p>
            <a:pPr marL="342900" indent="-342900">
              <a:buFontTx/>
              <a:buChar char="-"/>
            </a:pPr>
            <a:r>
              <a:rPr lang="en-US" altLang="ja-JP" sz="2000" dirty="0"/>
              <a:t>Submitting a proposal on limit values (TFRWS-07-04), Japan argued that it was not necessary to change limit values depending on the type of warning sound. </a:t>
            </a:r>
          </a:p>
          <a:p>
            <a:pPr marL="342900" indent="-342900">
              <a:buFontTx/>
              <a:buChar char="-"/>
            </a:pPr>
            <a:r>
              <a:rPr lang="en-US" altLang="ja-JP" sz="2000" dirty="0"/>
              <a:t>Some found that the low mode limit values, in particular the lower limits, proposed by Japan (38-58dB) were too low.</a:t>
            </a:r>
          </a:p>
          <a:p>
            <a:pPr marL="342900" indent="-342900">
              <a:buFontTx/>
              <a:buChar char="-"/>
            </a:pPr>
            <a:endParaRPr lang="ja-JP" altLang="ja-JP" sz="2000" dirty="0"/>
          </a:p>
          <a:p>
            <a:pPr marL="342900" indent="-342900">
              <a:buFontTx/>
              <a:buChar char="-"/>
            </a:pPr>
            <a:r>
              <a:rPr lang="en-US" altLang="ja-JP" sz="2000" dirty="0"/>
              <a:t>Regarding the limit values in normal mode, the proposal gained the understanding of most participants, but Germany wondered if the range of limit value of ±10 dB wasn’t too wide.</a:t>
            </a:r>
          </a:p>
          <a:p>
            <a:pPr marL="342900" indent="-342900">
              <a:buFontTx/>
              <a:buChar char="-"/>
            </a:pPr>
            <a:endParaRPr lang="ja-JP" altLang="ja-JP" sz="2000" dirty="0"/>
          </a:p>
          <a:p>
            <a:pPr marL="342900" indent="-342900">
              <a:buFontTx/>
              <a:buChar char="-"/>
            </a:pPr>
            <a:r>
              <a:rPr lang="en-US" altLang="ja-JP" sz="2000" dirty="0"/>
              <a:t>It was agreed that the range of limit values in each mode would be checked by CLEPA against variations among individual products.</a:t>
            </a:r>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4</a:t>
            </a:fld>
            <a:endParaRPr kumimoji="1" lang="ja-JP" altLang="en-US"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Tree>
    <p:extLst>
      <p:ext uri="{BB962C8B-B14F-4D97-AF65-F5344CB8AC3E}">
        <p14:creationId xmlns:p14="http://schemas.microsoft.com/office/powerpoint/2010/main" val="955402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2739211"/>
          </a:xfrm>
          <a:prstGeom prst="rect">
            <a:avLst/>
          </a:prstGeom>
          <a:noFill/>
        </p:spPr>
        <p:txBody>
          <a:bodyPr wrap="square" rtlCol="0">
            <a:spAutoFit/>
          </a:bodyPr>
          <a:lstStyle/>
          <a:p>
            <a:endParaRPr lang="en-US" altLang="ja-JP" sz="2400" dirty="0"/>
          </a:p>
          <a:p>
            <a:r>
              <a:rPr lang="en-US" altLang="ja-JP" sz="2800" dirty="0">
                <a:solidFill>
                  <a:srgbClr val="92D050"/>
                </a:solidFill>
              </a:rPr>
              <a:t>Limit values</a:t>
            </a:r>
            <a:r>
              <a:rPr lang="ja-JP" altLang="en-US" sz="2800" dirty="0">
                <a:solidFill>
                  <a:srgbClr val="92D050"/>
                </a:solidFill>
              </a:rPr>
              <a:t> </a:t>
            </a:r>
            <a:r>
              <a:rPr lang="en-US" altLang="ja-JP" sz="2800" dirty="0">
                <a:solidFill>
                  <a:srgbClr val="92D050"/>
                </a:solidFill>
              </a:rPr>
              <a:t>of the reverse warning sound : Part II </a:t>
            </a:r>
          </a:p>
          <a:p>
            <a:pPr marL="342900" indent="-342900">
              <a:buFontTx/>
              <a:buChar char="-"/>
            </a:pPr>
            <a:r>
              <a:rPr lang="en-US" altLang="ja-JP" sz="2000" dirty="0"/>
              <a:t>Germany expressed its concern that the range of measured values ​​in each mode might prove too small. Japan proposed defining the range of measured values ​​for each mode and gained favorable response of the others.</a:t>
            </a:r>
            <a:endParaRPr lang="ja-JP" altLang="ja-JP" sz="2000" dirty="0"/>
          </a:p>
          <a:p>
            <a:pPr marL="342900" indent="-342900">
              <a:buFontTx/>
              <a:buChar char="-"/>
            </a:pPr>
            <a:r>
              <a:rPr lang="en-US" altLang="ja-JP" sz="2000" dirty="0"/>
              <a:t>It was agreed that, regarding the handling of each mode, the normal mode would be the only mandatory mode.</a:t>
            </a:r>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5</a:t>
            </a:fld>
            <a:endParaRPr kumimoji="1" lang="ja-JP" altLang="en-US"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cxnSp>
        <p:nvCxnSpPr>
          <p:cNvPr id="5" name="直線コネクタ 4"/>
          <p:cNvCxnSpPr/>
          <p:nvPr/>
        </p:nvCxnSpPr>
        <p:spPr>
          <a:xfrm flipV="1">
            <a:off x="4011831" y="5280452"/>
            <a:ext cx="203474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887341" y="4087250"/>
            <a:ext cx="1134770" cy="338554"/>
          </a:xfrm>
          <a:prstGeom prst="rect">
            <a:avLst/>
          </a:prstGeom>
          <a:noFill/>
          <a:ln>
            <a:solidFill>
              <a:schemeClr val="tx1"/>
            </a:solidFill>
          </a:ln>
        </p:spPr>
        <p:txBody>
          <a:bodyPr wrap="square" rtlCol="0">
            <a:spAutoFit/>
          </a:bodyPr>
          <a:lstStyle/>
          <a:p>
            <a:pPr algn="ctr"/>
            <a:r>
              <a:rPr kumimoji="1" lang="en-US" altLang="ja-JP" sz="1600" dirty="0"/>
              <a:t>High mode</a:t>
            </a:r>
            <a:endParaRPr kumimoji="1" lang="ja-JP" altLang="en-US" sz="1600" dirty="0"/>
          </a:p>
        </p:txBody>
      </p:sp>
      <p:sp>
        <p:nvSpPr>
          <p:cNvPr id="10" name="テキスト ボックス 9"/>
          <p:cNvSpPr txBox="1"/>
          <p:nvPr/>
        </p:nvSpPr>
        <p:spPr>
          <a:xfrm>
            <a:off x="2891457" y="4775113"/>
            <a:ext cx="1330417" cy="338554"/>
          </a:xfrm>
          <a:prstGeom prst="rect">
            <a:avLst/>
          </a:prstGeom>
          <a:noFill/>
          <a:ln>
            <a:solidFill>
              <a:schemeClr val="tx1"/>
            </a:solidFill>
          </a:ln>
        </p:spPr>
        <p:txBody>
          <a:bodyPr wrap="square" rtlCol="0">
            <a:spAutoFit/>
          </a:bodyPr>
          <a:lstStyle/>
          <a:p>
            <a:r>
              <a:rPr lang="en-US" altLang="ja-JP" sz="1600" dirty="0"/>
              <a:t>Normal</a:t>
            </a:r>
            <a:r>
              <a:rPr kumimoji="1" lang="en-US" altLang="ja-JP" sz="1600" dirty="0"/>
              <a:t> mode</a:t>
            </a:r>
            <a:endParaRPr kumimoji="1" lang="ja-JP" altLang="en-US" sz="1600" dirty="0"/>
          </a:p>
        </p:txBody>
      </p:sp>
      <p:sp>
        <p:nvSpPr>
          <p:cNvPr id="11" name="テキスト ボックス 10"/>
          <p:cNvSpPr txBox="1"/>
          <p:nvPr/>
        </p:nvSpPr>
        <p:spPr>
          <a:xfrm>
            <a:off x="2891457" y="5475328"/>
            <a:ext cx="1054454" cy="338554"/>
          </a:xfrm>
          <a:prstGeom prst="rect">
            <a:avLst/>
          </a:prstGeom>
          <a:noFill/>
          <a:ln>
            <a:solidFill>
              <a:schemeClr val="tx1"/>
            </a:solidFill>
          </a:ln>
        </p:spPr>
        <p:txBody>
          <a:bodyPr wrap="square" rtlCol="0">
            <a:spAutoFit/>
          </a:bodyPr>
          <a:lstStyle/>
          <a:p>
            <a:pPr algn="ctr"/>
            <a:r>
              <a:rPr lang="en-US" altLang="ja-JP" sz="1600" dirty="0"/>
              <a:t>Low</a:t>
            </a:r>
            <a:r>
              <a:rPr kumimoji="1" lang="en-US" altLang="ja-JP" sz="1600" dirty="0"/>
              <a:t> mode</a:t>
            </a:r>
            <a:endParaRPr kumimoji="1" lang="ja-JP" altLang="en-US" sz="1600" dirty="0"/>
          </a:p>
        </p:txBody>
      </p:sp>
      <p:sp>
        <p:nvSpPr>
          <p:cNvPr id="12" name="円/楕円 11"/>
          <p:cNvSpPr/>
          <p:nvPr/>
        </p:nvSpPr>
        <p:spPr>
          <a:xfrm>
            <a:off x="5255730" y="5090985"/>
            <a:ext cx="82378" cy="741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5259846" y="5408144"/>
            <a:ext cx="82378" cy="741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p:cNvCxnSpPr/>
          <p:nvPr/>
        </p:nvCxnSpPr>
        <p:spPr>
          <a:xfrm flipV="1">
            <a:off x="4015947" y="4584349"/>
            <a:ext cx="203474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H="1">
            <a:off x="5918885" y="5027164"/>
            <a:ext cx="0" cy="684000"/>
          </a:xfrm>
          <a:prstGeom prst="straightConnector1">
            <a:avLst/>
          </a:prstGeom>
          <a:ln w="1905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円/楕円 20"/>
          <p:cNvSpPr/>
          <p:nvPr/>
        </p:nvSpPr>
        <p:spPr>
          <a:xfrm>
            <a:off x="5877693" y="4946817"/>
            <a:ext cx="82378" cy="741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5873573" y="5717065"/>
            <a:ext cx="82378" cy="741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6139445" y="5132658"/>
            <a:ext cx="1713336" cy="338554"/>
          </a:xfrm>
          <a:prstGeom prst="rect">
            <a:avLst/>
          </a:prstGeom>
          <a:noFill/>
        </p:spPr>
        <p:txBody>
          <a:bodyPr wrap="square" rtlCol="0">
            <a:spAutoFit/>
          </a:bodyPr>
          <a:lstStyle/>
          <a:p>
            <a:r>
              <a:rPr lang="en-US" altLang="ja-JP" sz="1600" dirty="0">
                <a:solidFill>
                  <a:srgbClr val="0070C0"/>
                </a:solidFill>
              </a:rPr>
              <a:t>More than **</a:t>
            </a:r>
            <a:r>
              <a:rPr lang="en-US" altLang="ja-JP" sz="1600" dirty="0" err="1">
                <a:solidFill>
                  <a:srgbClr val="0070C0"/>
                </a:solidFill>
              </a:rPr>
              <a:t>dB.</a:t>
            </a:r>
            <a:endParaRPr kumimoji="1" lang="ja-JP" altLang="en-US" sz="1600" dirty="0">
              <a:solidFill>
                <a:srgbClr val="0070C0"/>
              </a:solidFill>
            </a:endParaRPr>
          </a:p>
        </p:txBody>
      </p:sp>
      <p:sp>
        <p:nvSpPr>
          <p:cNvPr id="24" name="円/楕円 23"/>
          <p:cNvSpPr/>
          <p:nvPr/>
        </p:nvSpPr>
        <p:spPr>
          <a:xfrm>
            <a:off x="5200108" y="4944390"/>
            <a:ext cx="205956" cy="75610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527836" y="6152863"/>
            <a:ext cx="2518741" cy="584775"/>
          </a:xfrm>
          <a:prstGeom prst="rect">
            <a:avLst/>
          </a:prstGeom>
          <a:noFill/>
        </p:spPr>
        <p:txBody>
          <a:bodyPr wrap="square" rtlCol="0">
            <a:spAutoFit/>
          </a:bodyPr>
          <a:lstStyle/>
          <a:p>
            <a:r>
              <a:rPr lang="en-US" altLang="ja-JP" sz="1600" dirty="0">
                <a:solidFill>
                  <a:srgbClr val="0070C0"/>
                </a:solidFill>
              </a:rPr>
              <a:t>The measured values at each mode are too close.</a:t>
            </a:r>
            <a:endParaRPr kumimoji="1" lang="ja-JP" altLang="en-US" sz="1600" dirty="0">
              <a:solidFill>
                <a:srgbClr val="0070C0"/>
              </a:solidFill>
            </a:endParaRPr>
          </a:p>
        </p:txBody>
      </p:sp>
      <p:cxnSp>
        <p:nvCxnSpPr>
          <p:cNvPr id="14" name="直線矢印コネクタ 13"/>
          <p:cNvCxnSpPr>
            <a:endCxn id="24" idx="3"/>
          </p:cNvCxnSpPr>
          <p:nvPr/>
        </p:nvCxnSpPr>
        <p:spPr>
          <a:xfrm flipV="1">
            <a:off x="4382530" y="5589769"/>
            <a:ext cx="847740" cy="588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4156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2123658"/>
          </a:xfrm>
          <a:prstGeom prst="rect">
            <a:avLst/>
          </a:prstGeom>
          <a:noFill/>
        </p:spPr>
        <p:txBody>
          <a:bodyPr wrap="square" rtlCol="0">
            <a:spAutoFit/>
          </a:bodyPr>
          <a:lstStyle/>
          <a:p>
            <a:endParaRPr lang="en-US" altLang="ja-JP" sz="2400" dirty="0"/>
          </a:p>
          <a:p>
            <a:r>
              <a:rPr lang="en-US" altLang="ja-JP" sz="2800" dirty="0">
                <a:solidFill>
                  <a:srgbClr val="92D050"/>
                </a:solidFill>
              </a:rPr>
              <a:t>Limit values</a:t>
            </a:r>
            <a:r>
              <a:rPr lang="ja-JP" altLang="en-US" sz="2800" dirty="0">
                <a:solidFill>
                  <a:srgbClr val="92D050"/>
                </a:solidFill>
              </a:rPr>
              <a:t> </a:t>
            </a:r>
            <a:r>
              <a:rPr lang="en-US" altLang="ja-JP" sz="2800" dirty="0">
                <a:solidFill>
                  <a:srgbClr val="92D050"/>
                </a:solidFill>
              </a:rPr>
              <a:t>of the reverse warning sound</a:t>
            </a:r>
            <a:r>
              <a:rPr lang="ja-JP" altLang="en-US" sz="2800" dirty="0">
                <a:solidFill>
                  <a:srgbClr val="92D050"/>
                </a:solidFill>
              </a:rPr>
              <a:t> </a:t>
            </a:r>
            <a:r>
              <a:rPr lang="en-US" altLang="ja-JP" sz="2800" dirty="0">
                <a:solidFill>
                  <a:srgbClr val="92D050"/>
                </a:solidFill>
              </a:rPr>
              <a:t>: Part I</a:t>
            </a:r>
          </a:p>
          <a:p>
            <a:pPr marL="342900" indent="-342900">
              <a:buFontTx/>
              <a:buChar char="-"/>
            </a:pPr>
            <a:r>
              <a:rPr lang="en-US" altLang="ja-JP" sz="2000" dirty="0"/>
              <a:t>It was agreed that the limit values for the device alone would be discussed after the limit values for the vehicle was determined (Part II). The limit values in Part I will be examined using the formula for the attenuation of point sound sources over distance. </a:t>
            </a:r>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6</a:t>
            </a:fld>
            <a:endParaRPr kumimoji="1" lang="ja-JP" altLang="en-US"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Tree>
    <p:extLst>
      <p:ext uri="{BB962C8B-B14F-4D97-AF65-F5344CB8AC3E}">
        <p14:creationId xmlns:p14="http://schemas.microsoft.com/office/powerpoint/2010/main" val="230808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線コネクタ 33"/>
          <p:cNvCxnSpPr/>
          <p:nvPr/>
        </p:nvCxnSpPr>
        <p:spPr>
          <a:xfrm>
            <a:off x="2310711" y="5676725"/>
            <a:ext cx="5123935"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4493538"/>
          </a:xfrm>
          <a:prstGeom prst="rect">
            <a:avLst/>
          </a:prstGeom>
          <a:noFill/>
        </p:spPr>
        <p:txBody>
          <a:bodyPr wrap="square" rtlCol="0">
            <a:spAutoFit/>
          </a:bodyPr>
          <a:lstStyle/>
          <a:p>
            <a:endParaRPr lang="en-US" altLang="ja-JP" sz="2400" dirty="0">
              <a:solidFill>
                <a:srgbClr val="92D050"/>
              </a:solidFill>
            </a:endParaRPr>
          </a:p>
          <a:p>
            <a:r>
              <a:rPr lang="en-US" altLang="ja-JP" sz="2800" dirty="0">
                <a:solidFill>
                  <a:srgbClr val="92D050"/>
                </a:solidFill>
              </a:rPr>
              <a:t>Sound</a:t>
            </a:r>
            <a:r>
              <a:rPr lang="ja-JP" altLang="en-US" sz="2800" dirty="0">
                <a:solidFill>
                  <a:srgbClr val="92D050"/>
                </a:solidFill>
              </a:rPr>
              <a:t> </a:t>
            </a:r>
            <a:r>
              <a:rPr lang="en-US" altLang="ja-JP" sz="2800" dirty="0">
                <a:solidFill>
                  <a:srgbClr val="92D050"/>
                </a:solidFill>
              </a:rPr>
              <a:t>emitting count per minutes</a:t>
            </a:r>
          </a:p>
          <a:p>
            <a:pPr marL="342900" indent="-342900">
              <a:buFontTx/>
              <a:buChar char="-"/>
            </a:pPr>
            <a:r>
              <a:rPr lang="en-US" altLang="ja-JP" sz="1700" dirty="0"/>
              <a:t>Japan submitted TFRWS-06-03 showing the actual status in Japan and proposing that the new values should not exclude what was currently used. The other participants agreed with it. </a:t>
            </a:r>
          </a:p>
          <a:p>
            <a:pPr marL="342900" indent="-342900">
              <a:buFontTx/>
              <a:buChar char="-"/>
            </a:pPr>
            <a:r>
              <a:rPr lang="en-US" altLang="ja-JP" sz="1700" dirty="0"/>
              <a:t>The meeting requested CLEPA to verify whether there is no problem with values as currently proposed. </a:t>
            </a:r>
          </a:p>
          <a:p>
            <a:pPr marL="342900" indent="-342900">
              <a:buFontTx/>
              <a:buChar char="-"/>
            </a:pPr>
            <a:r>
              <a:rPr lang="en-US" altLang="ja-JP" sz="1700" dirty="0"/>
              <a:t>Considering that there might be warning sounds with multiple on-duty time lengths, the draft was modified as follows:</a:t>
            </a:r>
          </a:p>
          <a:p>
            <a:endParaRPr lang="en-US" altLang="ja-JP" sz="1700" dirty="0"/>
          </a:p>
          <a:p>
            <a:r>
              <a:rPr lang="en-US" altLang="ja-JP" sz="1700" dirty="0"/>
              <a:t>"The pattern of the acoustic signal, including silent parts, shall be repeatable with [24 to 120] cycles per minute."</a:t>
            </a:r>
          </a:p>
          <a:p>
            <a:pPr marL="342900" indent="-342900">
              <a:buFont typeface="Arial" panose="020B0604020202020204" pitchFamily="34" charset="0"/>
              <a:buChar char="•"/>
            </a:pPr>
            <a:endParaRPr lang="en-US" altLang="ja-JP" sz="2000" dirty="0"/>
          </a:p>
          <a:p>
            <a:endParaRPr lang="en-US" altLang="ja-JP" sz="2000" dirty="0"/>
          </a:p>
          <a:p>
            <a:endParaRPr lang="en-US" altLang="ja-JP" sz="2400" dirty="0">
              <a:solidFill>
                <a:srgbClr val="92D050"/>
              </a:solidFill>
            </a:endParaRP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7</a:t>
            </a:fld>
            <a:endParaRPr kumimoji="1" lang="ja-JP" altLang="en-US" dirty="0"/>
          </a:p>
        </p:txBody>
      </p:sp>
      <p:sp>
        <p:nvSpPr>
          <p:cNvPr id="5" name="テキスト ボックス 4">
            <a:extLst>
              <a:ext uri="{FF2B5EF4-FFF2-40B4-BE49-F238E27FC236}">
                <a16:creationId xmlns:a16="http://schemas.microsoft.com/office/drawing/2014/main" id="{F85DC2F7-A216-44C8-AD0F-653A7B648B32}"/>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cxnSp>
        <p:nvCxnSpPr>
          <p:cNvPr id="7" name="直線コネクタ 6"/>
          <p:cNvCxnSpPr/>
          <p:nvPr/>
        </p:nvCxnSpPr>
        <p:spPr>
          <a:xfrm>
            <a:off x="2298357" y="6414018"/>
            <a:ext cx="512393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3262185" y="6414018"/>
            <a:ext cx="2965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a:off x="3558747" y="5659397"/>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H="1">
            <a:off x="3760575" y="5663513"/>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3558747" y="5675871"/>
            <a:ext cx="20182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3760574" y="6418134"/>
            <a:ext cx="360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H="1">
            <a:off x="4123040" y="5663513"/>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4547292" y="5667629"/>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4123040" y="5675871"/>
            <a:ext cx="42425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4543177" y="6426372"/>
            <a:ext cx="2965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flipH="1">
            <a:off x="4839739" y="5663513"/>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5041567" y="5667629"/>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4839739" y="5679987"/>
            <a:ext cx="20182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5041566" y="6422250"/>
            <a:ext cx="360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5404032" y="5667629"/>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H="1">
            <a:off x="5828284" y="5671745"/>
            <a:ext cx="0" cy="7793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5404032" y="5679987"/>
            <a:ext cx="42425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262185" y="5296932"/>
            <a:ext cx="128099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543177" y="5066272"/>
            <a:ext cx="0" cy="5025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3253957" y="5078626"/>
            <a:ext cx="0" cy="502508"/>
          </a:xfrm>
          <a:prstGeom prst="line">
            <a:avLst/>
          </a:prstGeom>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3278671" y="4827251"/>
            <a:ext cx="1244873" cy="523220"/>
          </a:xfrm>
          <a:prstGeom prst="rect">
            <a:avLst/>
          </a:prstGeom>
          <a:noFill/>
        </p:spPr>
        <p:txBody>
          <a:bodyPr wrap="square" rtlCol="0">
            <a:spAutoFit/>
          </a:bodyPr>
          <a:lstStyle/>
          <a:p>
            <a:r>
              <a:rPr lang="en-US" altLang="ja-JP" sz="1400" dirty="0"/>
              <a:t>pattern of the acoustic signal</a:t>
            </a:r>
            <a:endParaRPr kumimoji="1" lang="ja-JP" altLang="en-US" sz="1400" dirty="0"/>
          </a:p>
        </p:txBody>
      </p:sp>
      <p:sp>
        <p:nvSpPr>
          <p:cNvPr id="35" name="テキスト ボックス 34"/>
          <p:cNvSpPr txBox="1"/>
          <p:nvPr/>
        </p:nvSpPr>
        <p:spPr>
          <a:xfrm>
            <a:off x="7442892" y="5524671"/>
            <a:ext cx="1244873" cy="307777"/>
          </a:xfrm>
          <a:prstGeom prst="rect">
            <a:avLst/>
          </a:prstGeom>
          <a:noFill/>
        </p:spPr>
        <p:txBody>
          <a:bodyPr wrap="square" rtlCol="0">
            <a:spAutoFit/>
          </a:bodyPr>
          <a:lstStyle/>
          <a:p>
            <a:r>
              <a:rPr lang="en-US" altLang="ja-JP" sz="1400" dirty="0"/>
              <a:t>On-duty</a:t>
            </a:r>
            <a:endParaRPr kumimoji="1" lang="ja-JP" altLang="en-US" sz="1400" dirty="0"/>
          </a:p>
        </p:txBody>
      </p:sp>
      <p:sp>
        <p:nvSpPr>
          <p:cNvPr id="36" name="テキスト ボックス 35"/>
          <p:cNvSpPr txBox="1"/>
          <p:nvPr/>
        </p:nvSpPr>
        <p:spPr>
          <a:xfrm>
            <a:off x="7447008" y="6261961"/>
            <a:ext cx="1244873" cy="307777"/>
          </a:xfrm>
          <a:prstGeom prst="rect">
            <a:avLst/>
          </a:prstGeom>
          <a:noFill/>
        </p:spPr>
        <p:txBody>
          <a:bodyPr wrap="square" rtlCol="0">
            <a:spAutoFit/>
          </a:bodyPr>
          <a:lstStyle/>
          <a:p>
            <a:r>
              <a:rPr lang="en-US" altLang="ja-JP" sz="1400" dirty="0"/>
              <a:t>Off-duty</a:t>
            </a:r>
            <a:endParaRPr kumimoji="1" lang="ja-JP" altLang="en-US" sz="1400" dirty="0"/>
          </a:p>
        </p:txBody>
      </p:sp>
      <p:cxnSp>
        <p:nvCxnSpPr>
          <p:cNvPr id="30" name="直線コネクタ 29"/>
          <p:cNvCxnSpPr/>
          <p:nvPr/>
        </p:nvCxnSpPr>
        <p:spPr>
          <a:xfrm>
            <a:off x="5811799" y="6426372"/>
            <a:ext cx="29656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1549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903050" cy="3970318"/>
          </a:xfrm>
          <a:prstGeom prst="rect">
            <a:avLst/>
          </a:prstGeom>
          <a:noFill/>
        </p:spPr>
        <p:txBody>
          <a:bodyPr wrap="square" rtlCol="0">
            <a:spAutoFit/>
          </a:bodyPr>
          <a:lstStyle/>
          <a:p>
            <a:endParaRPr lang="en-US" altLang="ja-JP" sz="2400" dirty="0"/>
          </a:p>
          <a:p>
            <a:r>
              <a:rPr lang="en-US" altLang="ja-JP" sz="2800" dirty="0">
                <a:solidFill>
                  <a:srgbClr val="92D050"/>
                </a:solidFill>
              </a:rPr>
              <a:t>Test method</a:t>
            </a:r>
          </a:p>
          <a:p>
            <a:pPr marL="342900" indent="-342900">
              <a:buFontTx/>
              <a:buChar char="-"/>
            </a:pPr>
            <a:r>
              <a:rPr lang="en-US" altLang="ja-JP" sz="2000" dirty="0"/>
              <a:t>It was decided that, to study methods for testing the device as installed, parts manufacturers would verify the distribution of sound fields depending on warning sound types (BBS, 1/3 Oct., Tonal Sound?). Methods for measurement were shared between the participants. </a:t>
            </a:r>
          </a:p>
          <a:p>
            <a:pPr marL="342900" indent="-342900">
              <a:buFontTx/>
              <a:buChar char="-"/>
            </a:pPr>
            <a:endParaRPr lang="ja-JP" altLang="ja-JP" sz="2000" dirty="0"/>
          </a:p>
          <a:p>
            <a:pPr marL="342900" indent="-342900">
              <a:buFontTx/>
              <a:buChar char="-"/>
            </a:pPr>
            <a:r>
              <a:rPr lang="en-US" altLang="ja-JP" sz="2000" dirty="0"/>
              <a:t>Parts manufacturers will examine the background-noise adaptive types.</a:t>
            </a:r>
          </a:p>
          <a:p>
            <a:pPr marL="450850" indent="-96838"/>
            <a:r>
              <a:rPr lang="en-US" altLang="ja-JP" sz="2000" dirty="0"/>
              <a:t>*There are two background-noise adaptive types.</a:t>
            </a:r>
          </a:p>
          <a:p>
            <a:pPr marL="450850" indent="-96838"/>
            <a:r>
              <a:rPr lang="en-US" altLang="ja-JP" sz="2000" dirty="0"/>
              <a:t>  A type automatically select sound mode device.</a:t>
            </a:r>
          </a:p>
          <a:p>
            <a:pPr marL="450850" indent="-96838"/>
            <a:r>
              <a:rPr lang="en-US" altLang="ja-JP" sz="2000" dirty="0"/>
              <a:t>  A type that adjusted the sound volume according to BGN (+5dB, etc.).</a:t>
            </a:r>
          </a:p>
          <a:p>
            <a:endParaRPr lang="ja-JP" altLang="ja-JP" sz="2000" dirty="0"/>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8</a:t>
            </a:fld>
            <a:endParaRPr kumimoji="1" lang="ja-JP" altLang="en-US"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Tree>
    <p:extLst>
      <p:ext uri="{BB962C8B-B14F-4D97-AF65-F5344CB8AC3E}">
        <p14:creationId xmlns:p14="http://schemas.microsoft.com/office/powerpoint/2010/main" val="538365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368466" cy="4585871"/>
          </a:xfrm>
          <a:prstGeom prst="rect">
            <a:avLst/>
          </a:prstGeom>
          <a:noFill/>
        </p:spPr>
        <p:txBody>
          <a:bodyPr wrap="square" rtlCol="0">
            <a:spAutoFit/>
          </a:bodyPr>
          <a:lstStyle/>
          <a:p>
            <a:endParaRPr lang="en-US" altLang="ja-JP" sz="2400" dirty="0">
              <a:solidFill>
                <a:srgbClr val="92D050"/>
              </a:solidFill>
            </a:endParaRPr>
          </a:p>
          <a:p>
            <a:r>
              <a:rPr lang="en-US" altLang="ja-JP" sz="2800" dirty="0">
                <a:solidFill>
                  <a:srgbClr val="92D050"/>
                </a:solidFill>
              </a:rPr>
              <a:t>Pause switch</a:t>
            </a:r>
            <a:endParaRPr lang="ja-JP" altLang="en-US" sz="2800" dirty="0">
              <a:solidFill>
                <a:srgbClr val="FF0000"/>
              </a:solidFill>
            </a:endParaRPr>
          </a:p>
          <a:p>
            <a:pPr marL="342900" indent="-342900">
              <a:buFontTx/>
              <a:buChar char="-"/>
            </a:pPr>
            <a:r>
              <a:rPr lang="en-US" altLang="ja-JP" sz="2000" dirty="0"/>
              <a:t>Regarding the installation of a pause switch, the TF agreed to accept it as far as a camera monitor system or detection system as discussed by VRU-</a:t>
            </a:r>
            <a:r>
              <a:rPr lang="en-US" altLang="ja-JP" sz="2000" dirty="0" err="1"/>
              <a:t>Proxi</a:t>
            </a:r>
            <a:r>
              <a:rPr lang="en-US" altLang="ja-JP" sz="2000" dirty="0"/>
              <a:t> IWG was provided.</a:t>
            </a:r>
          </a:p>
          <a:p>
            <a:pPr marL="342900" indent="-342900">
              <a:buFontTx/>
              <a:buChar char="-"/>
            </a:pPr>
            <a:endParaRPr lang="ja-JP" altLang="ja-JP" sz="2000" dirty="0"/>
          </a:p>
          <a:p>
            <a:pPr marL="342900" indent="-342900">
              <a:buFontTx/>
              <a:buChar char="-"/>
            </a:pPr>
            <a:r>
              <a:rPr lang="en-US" altLang="ja-JP" sz="2000" dirty="0"/>
              <a:t>As regards the camera monitor system and detection system, information is being exchanged with VRU-</a:t>
            </a:r>
            <a:r>
              <a:rPr lang="en-US" altLang="ja-JP" sz="2000" dirty="0" err="1"/>
              <a:t>Proxi</a:t>
            </a:r>
            <a:r>
              <a:rPr lang="en-US" altLang="ja-JP" sz="2000" dirty="0"/>
              <a:t> IWG.</a:t>
            </a:r>
          </a:p>
          <a:p>
            <a:pPr marL="342900" indent="-342900">
              <a:buFontTx/>
              <a:buChar char="-"/>
            </a:pPr>
            <a:endParaRPr lang="ja-JP" altLang="ja-JP" sz="2000" dirty="0"/>
          </a:p>
          <a:p>
            <a:pPr marL="342900" indent="-342900">
              <a:buFontTx/>
              <a:buChar char="-"/>
            </a:pPr>
            <a:r>
              <a:rPr lang="en-US" altLang="ja-JP" sz="2000" dirty="0"/>
              <a:t>Germany pointed out that, for electric vehicles, we need to sort out issues to be discussed for cases where some tried to meet the requirements of R138 for reversing tests with reverse warning sounds.</a:t>
            </a:r>
          </a:p>
          <a:p>
            <a:endParaRPr lang="en-US" altLang="ja-JP" sz="2000" dirty="0"/>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9</a:t>
            </a:fld>
            <a:endParaRPr kumimoji="1" lang="ja-JP" altLang="en-US" dirty="0"/>
          </a:p>
        </p:txBody>
      </p:sp>
      <p:sp>
        <p:nvSpPr>
          <p:cNvPr id="5" name="テキスト ボックス 4">
            <a:extLst>
              <a:ext uri="{FF2B5EF4-FFF2-40B4-BE49-F238E27FC236}">
                <a16:creationId xmlns:a16="http://schemas.microsoft.com/office/drawing/2014/main" id="{F85DC2F7-A216-44C8-AD0F-653A7B648B32}"/>
              </a:ext>
            </a:extLst>
          </p:cNvPr>
          <p:cNvSpPr txBox="1"/>
          <p:nvPr/>
        </p:nvSpPr>
        <p:spPr>
          <a:xfrm>
            <a:off x="646816" y="88012"/>
            <a:ext cx="7368466" cy="707886"/>
          </a:xfrm>
          <a:prstGeom prst="rect">
            <a:avLst/>
          </a:prstGeom>
          <a:noFill/>
        </p:spPr>
        <p:txBody>
          <a:bodyPr wrap="square" rtlCol="0">
            <a:spAutoFit/>
          </a:bodyPr>
          <a:lstStyle/>
          <a:p>
            <a:r>
              <a:rPr lang="en-US" altLang="ja-JP" sz="4000" dirty="0">
                <a:solidFill>
                  <a:srgbClr val="00B0F0"/>
                </a:solidFill>
              </a:rPr>
              <a:t>Status of discussion</a:t>
            </a:r>
          </a:p>
        </p:txBody>
      </p:sp>
    </p:spTree>
    <p:extLst>
      <p:ext uri="{BB962C8B-B14F-4D97-AF65-F5344CB8AC3E}">
        <p14:creationId xmlns:p14="http://schemas.microsoft.com/office/powerpoint/2010/main" val="4065529891"/>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5844</TotalTime>
  <Words>1127</Words>
  <Application>Microsoft Office PowerPoint</Application>
  <PresentationFormat>A4 210 x 297 mm</PresentationFormat>
  <Paragraphs>134</Paragraphs>
  <Slides>12</Slides>
  <Notes>5</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メイリオ</vt:lpstr>
      <vt:lpstr>Arial</vt:lpstr>
      <vt:lpstr>Calibri</vt:lpstr>
      <vt:lpstr>Calibri Light</vt: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hz</cp:lastModifiedBy>
  <cp:revision>489</cp:revision>
  <cp:lastPrinted>2019-08-20T02:48:00Z</cp:lastPrinted>
  <dcterms:created xsi:type="dcterms:W3CDTF">2018-04-26T02:08:34Z</dcterms:created>
  <dcterms:modified xsi:type="dcterms:W3CDTF">2019-09-04T01:19:39Z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