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7" r:id="rId2"/>
    <p:sldId id="256" r:id="rId3"/>
    <p:sldId id="258" r:id="rId4"/>
  </p:sldIdLst>
  <p:sldSz cx="12192000" cy="6858000"/>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p:scale>
          <a:sx n="93" d="100"/>
          <a:sy n="93" d="100"/>
        </p:scale>
        <p:origin x="-197" y="0"/>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slide" Target="slides/slide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1524000" y="1122363"/>
            <a:ext cx="9144000" cy="2387600"/>
          </a:xfrm>
        </p:spPr>
        <p:txBody>
          <a:bodyPr anchor="b"/>
          <a:lstStyle>
            <a:lvl1pPr algn="ctr">
              <a:defRPr sz="6000"/>
            </a:lvl1pPr>
          </a:lstStyle>
          <a:p>
            <a:r>
              <a:rPr lang="de-DE" smtClean="0"/>
              <a:t>Titelmasterformat durch Klicken bearbeiten</a:t>
            </a:r>
            <a:endParaRPr lang="de-DE"/>
          </a:p>
        </p:txBody>
      </p:sp>
      <p:sp>
        <p:nvSpPr>
          <p:cNvPr id="3" name="Untertitel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smtClean="0"/>
              <a:t>Formatvorlage des Untertitelmasters durch Klicken bearbeiten</a:t>
            </a:r>
            <a:endParaRPr lang="de-DE"/>
          </a:p>
        </p:txBody>
      </p:sp>
      <p:sp>
        <p:nvSpPr>
          <p:cNvPr id="4" name="Datumsplatzhalter 3"/>
          <p:cNvSpPr>
            <a:spLocks noGrp="1"/>
          </p:cNvSpPr>
          <p:nvPr>
            <p:ph type="dt" sz="half" idx="10"/>
          </p:nvPr>
        </p:nvSpPr>
        <p:spPr/>
        <p:txBody>
          <a:bodyPr/>
          <a:lstStyle/>
          <a:p>
            <a:fld id="{4451465F-E2E3-46DD-AE00-70ECEF015432}" type="datetimeFigureOut">
              <a:rPr lang="de-DE" smtClean="0"/>
              <a:t>20.06.2019</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56C29F96-DE5C-4120-B7C6-3C6E84D98432}" type="slidenum">
              <a:rPr lang="de-DE" smtClean="0"/>
              <a:t>‹#›</a:t>
            </a:fld>
            <a:endParaRPr lang="de-DE"/>
          </a:p>
        </p:txBody>
      </p:sp>
    </p:spTree>
    <p:extLst>
      <p:ext uri="{BB962C8B-B14F-4D97-AF65-F5344CB8AC3E}">
        <p14:creationId xmlns:p14="http://schemas.microsoft.com/office/powerpoint/2010/main" val="353982386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Vertikaler Textplatzhalter 2"/>
          <p:cNvSpPr>
            <a:spLocks noGrp="1"/>
          </p:cNvSpPr>
          <p:nvPr>
            <p:ph type="body" orient="vert" idx="1"/>
          </p:nvPr>
        </p:nvSpPr>
        <p:spPr/>
        <p:txBody>
          <a:bodyPr vert="eaVert"/>
          <a:lstStyle/>
          <a:p>
            <a:pPr lvl="0"/>
            <a:r>
              <a:rPr lang="de-DE" smtClean="0"/>
              <a:t>Formatvorlagen des Textmasters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10"/>
          </p:nvPr>
        </p:nvSpPr>
        <p:spPr/>
        <p:txBody>
          <a:bodyPr/>
          <a:lstStyle/>
          <a:p>
            <a:fld id="{4451465F-E2E3-46DD-AE00-70ECEF015432}" type="datetimeFigureOut">
              <a:rPr lang="de-DE" smtClean="0"/>
              <a:t>20.06.2019</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56C29F96-DE5C-4120-B7C6-3C6E84D98432}" type="slidenum">
              <a:rPr lang="de-DE" smtClean="0"/>
              <a:t>‹#›</a:t>
            </a:fld>
            <a:endParaRPr lang="de-DE"/>
          </a:p>
        </p:txBody>
      </p:sp>
    </p:spTree>
    <p:extLst>
      <p:ext uri="{BB962C8B-B14F-4D97-AF65-F5344CB8AC3E}">
        <p14:creationId xmlns:p14="http://schemas.microsoft.com/office/powerpoint/2010/main" val="393127559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8724900" y="365125"/>
            <a:ext cx="2628900" cy="5811838"/>
          </a:xfrm>
        </p:spPr>
        <p:txBody>
          <a:bodyPr vert="eaVert"/>
          <a:lstStyle/>
          <a:p>
            <a:r>
              <a:rPr lang="de-DE" smtClean="0"/>
              <a:t>Titelmasterformat durch Klicken bearbeiten</a:t>
            </a:r>
            <a:endParaRPr lang="de-DE"/>
          </a:p>
        </p:txBody>
      </p:sp>
      <p:sp>
        <p:nvSpPr>
          <p:cNvPr id="3" name="Vertikaler Textplatzhalter 2"/>
          <p:cNvSpPr>
            <a:spLocks noGrp="1"/>
          </p:cNvSpPr>
          <p:nvPr>
            <p:ph type="body" orient="vert" idx="1"/>
          </p:nvPr>
        </p:nvSpPr>
        <p:spPr>
          <a:xfrm>
            <a:off x="838200" y="365125"/>
            <a:ext cx="7734300" cy="5811838"/>
          </a:xfrm>
        </p:spPr>
        <p:txBody>
          <a:bodyPr vert="eaVert"/>
          <a:lstStyle/>
          <a:p>
            <a:pPr lvl="0"/>
            <a:r>
              <a:rPr lang="de-DE" smtClean="0"/>
              <a:t>Formatvorlagen des Textmasters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10"/>
          </p:nvPr>
        </p:nvSpPr>
        <p:spPr/>
        <p:txBody>
          <a:bodyPr/>
          <a:lstStyle/>
          <a:p>
            <a:fld id="{4451465F-E2E3-46DD-AE00-70ECEF015432}" type="datetimeFigureOut">
              <a:rPr lang="de-DE" smtClean="0"/>
              <a:t>20.06.2019</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56C29F96-DE5C-4120-B7C6-3C6E84D98432}" type="slidenum">
              <a:rPr lang="de-DE" smtClean="0"/>
              <a:t>‹#›</a:t>
            </a:fld>
            <a:endParaRPr lang="de-DE"/>
          </a:p>
        </p:txBody>
      </p:sp>
    </p:spTree>
    <p:extLst>
      <p:ext uri="{BB962C8B-B14F-4D97-AF65-F5344CB8AC3E}">
        <p14:creationId xmlns:p14="http://schemas.microsoft.com/office/powerpoint/2010/main" val="236096530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Inhaltsplatzhalter 2"/>
          <p:cNvSpPr>
            <a:spLocks noGrp="1"/>
          </p:cNvSpPr>
          <p:nvPr>
            <p:ph idx="1"/>
          </p:nvPr>
        </p:nvSpPr>
        <p:spPr/>
        <p:txBody>
          <a:bodyPr/>
          <a:lstStyle/>
          <a:p>
            <a:pPr lvl="0"/>
            <a:r>
              <a:rPr lang="de-DE" smtClean="0"/>
              <a:t>Formatvorlagen des Textmasters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10"/>
          </p:nvPr>
        </p:nvSpPr>
        <p:spPr/>
        <p:txBody>
          <a:bodyPr/>
          <a:lstStyle/>
          <a:p>
            <a:fld id="{4451465F-E2E3-46DD-AE00-70ECEF015432}" type="datetimeFigureOut">
              <a:rPr lang="de-DE" smtClean="0"/>
              <a:t>20.06.2019</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56C29F96-DE5C-4120-B7C6-3C6E84D98432}" type="slidenum">
              <a:rPr lang="de-DE" smtClean="0"/>
              <a:t>‹#›</a:t>
            </a:fld>
            <a:endParaRPr lang="de-DE"/>
          </a:p>
        </p:txBody>
      </p:sp>
    </p:spTree>
    <p:extLst>
      <p:ext uri="{BB962C8B-B14F-4D97-AF65-F5344CB8AC3E}">
        <p14:creationId xmlns:p14="http://schemas.microsoft.com/office/powerpoint/2010/main" val="101756419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831850" y="1709738"/>
            <a:ext cx="10515600" cy="2852737"/>
          </a:xfrm>
        </p:spPr>
        <p:txBody>
          <a:bodyPr anchor="b"/>
          <a:lstStyle>
            <a:lvl1pPr>
              <a:defRPr sz="6000"/>
            </a:lvl1pPr>
          </a:lstStyle>
          <a:p>
            <a:r>
              <a:rPr lang="de-DE" smtClean="0"/>
              <a:t>Titelmasterformat durch Klicken bearbeiten</a:t>
            </a:r>
            <a:endParaRPr lang="de-DE"/>
          </a:p>
        </p:txBody>
      </p:sp>
      <p:sp>
        <p:nvSpPr>
          <p:cNvPr id="3" name="Textplatzhalt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de-DE" smtClean="0"/>
              <a:t>Formatvorlagen des Textmasters bearbeiten</a:t>
            </a:r>
          </a:p>
        </p:txBody>
      </p:sp>
      <p:sp>
        <p:nvSpPr>
          <p:cNvPr id="4" name="Datumsplatzhalter 3"/>
          <p:cNvSpPr>
            <a:spLocks noGrp="1"/>
          </p:cNvSpPr>
          <p:nvPr>
            <p:ph type="dt" sz="half" idx="10"/>
          </p:nvPr>
        </p:nvSpPr>
        <p:spPr/>
        <p:txBody>
          <a:bodyPr/>
          <a:lstStyle/>
          <a:p>
            <a:fld id="{4451465F-E2E3-46DD-AE00-70ECEF015432}" type="datetimeFigureOut">
              <a:rPr lang="de-DE" smtClean="0"/>
              <a:t>20.06.2019</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56C29F96-DE5C-4120-B7C6-3C6E84D98432}" type="slidenum">
              <a:rPr lang="de-DE" smtClean="0"/>
              <a:t>‹#›</a:t>
            </a:fld>
            <a:endParaRPr lang="de-DE"/>
          </a:p>
        </p:txBody>
      </p:sp>
    </p:spTree>
    <p:extLst>
      <p:ext uri="{BB962C8B-B14F-4D97-AF65-F5344CB8AC3E}">
        <p14:creationId xmlns:p14="http://schemas.microsoft.com/office/powerpoint/2010/main" val="304819225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Inhaltsplatzhalter 2"/>
          <p:cNvSpPr>
            <a:spLocks noGrp="1"/>
          </p:cNvSpPr>
          <p:nvPr>
            <p:ph sz="half" idx="1"/>
          </p:nvPr>
        </p:nvSpPr>
        <p:spPr>
          <a:xfrm>
            <a:off x="838200" y="1825625"/>
            <a:ext cx="5181600" cy="4351338"/>
          </a:xfrm>
        </p:spPr>
        <p:txBody>
          <a:bodyPr/>
          <a:lstStyle/>
          <a:p>
            <a:pPr lvl="0"/>
            <a:r>
              <a:rPr lang="de-DE" smtClean="0"/>
              <a:t>Formatvorlagen des Textmasters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Inhaltsplatzhalter 3"/>
          <p:cNvSpPr>
            <a:spLocks noGrp="1"/>
          </p:cNvSpPr>
          <p:nvPr>
            <p:ph sz="half" idx="2"/>
          </p:nvPr>
        </p:nvSpPr>
        <p:spPr>
          <a:xfrm>
            <a:off x="6172200" y="1825625"/>
            <a:ext cx="5181600" cy="4351338"/>
          </a:xfrm>
        </p:spPr>
        <p:txBody>
          <a:bodyPr/>
          <a:lstStyle/>
          <a:p>
            <a:pPr lvl="0"/>
            <a:r>
              <a:rPr lang="de-DE" smtClean="0"/>
              <a:t>Formatvorlagen des Textmasters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5" name="Datumsplatzhalter 4"/>
          <p:cNvSpPr>
            <a:spLocks noGrp="1"/>
          </p:cNvSpPr>
          <p:nvPr>
            <p:ph type="dt" sz="half" idx="10"/>
          </p:nvPr>
        </p:nvSpPr>
        <p:spPr/>
        <p:txBody>
          <a:bodyPr/>
          <a:lstStyle/>
          <a:p>
            <a:fld id="{4451465F-E2E3-46DD-AE00-70ECEF015432}" type="datetimeFigureOut">
              <a:rPr lang="de-DE" smtClean="0"/>
              <a:t>20.06.2019</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56C29F96-DE5C-4120-B7C6-3C6E84D98432}" type="slidenum">
              <a:rPr lang="de-DE" smtClean="0"/>
              <a:t>‹#›</a:t>
            </a:fld>
            <a:endParaRPr lang="de-DE"/>
          </a:p>
        </p:txBody>
      </p:sp>
    </p:spTree>
    <p:extLst>
      <p:ext uri="{BB962C8B-B14F-4D97-AF65-F5344CB8AC3E}">
        <p14:creationId xmlns:p14="http://schemas.microsoft.com/office/powerpoint/2010/main" val="228089212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a:xfrm>
            <a:off x="839788" y="365125"/>
            <a:ext cx="10515600" cy="1325563"/>
          </a:xfrm>
        </p:spPr>
        <p:txBody>
          <a:bodyPr/>
          <a:lstStyle/>
          <a:p>
            <a:r>
              <a:rPr lang="de-DE" smtClean="0"/>
              <a:t>Titelmasterformat durch Klicken bearbeiten</a:t>
            </a:r>
            <a:endParaRPr lang="de-DE"/>
          </a:p>
        </p:txBody>
      </p:sp>
      <p:sp>
        <p:nvSpPr>
          <p:cNvPr id="3" name="Textplatzhalt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Formatvorlagen des Textmasters bearbeiten</a:t>
            </a:r>
          </a:p>
        </p:txBody>
      </p:sp>
      <p:sp>
        <p:nvSpPr>
          <p:cNvPr id="4" name="Inhaltsplatzhalter 3"/>
          <p:cNvSpPr>
            <a:spLocks noGrp="1"/>
          </p:cNvSpPr>
          <p:nvPr>
            <p:ph sz="half" idx="2"/>
          </p:nvPr>
        </p:nvSpPr>
        <p:spPr>
          <a:xfrm>
            <a:off x="839788" y="2505075"/>
            <a:ext cx="5157787" cy="3684588"/>
          </a:xfrm>
        </p:spPr>
        <p:txBody>
          <a:bodyPr/>
          <a:lstStyle/>
          <a:p>
            <a:pPr lvl="0"/>
            <a:r>
              <a:rPr lang="de-DE" smtClean="0"/>
              <a:t>Formatvorlagen des Textmasters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5" name="Textplatzhalt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Formatvorlagen des Textmasters bearbeiten</a:t>
            </a:r>
          </a:p>
        </p:txBody>
      </p:sp>
      <p:sp>
        <p:nvSpPr>
          <p:cNvPr id="6" name="Inhaltsplatzhalter 5"/>
          <p:cNvSpPr>
            <a:spLocks noGrp="1"/>
          </p:cNvSpPr>
          <p:nvPr>
            <p:ph sz="quarter" idx="4"/>
          </p:nvPr>
        </p:nvSpPr>
        <p:spPr>
          <a:xfrm>
            <a:off x="6172200" y="2505075"/>
            <a:ext cx="5183188" cy="3684588"/>
          </a:xfrm>
        </p:spPr>
        <p:txBody>
          <a:bodyPr/>
          <a:lstStyle/>
          <a:p>
            <a:pPr lvl="0"/>
            <a:r>
              <a:rPr lang="de-DE" smtClean="0"/>
              <a:t>Formatvorlagen des Textmasters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7" name="Datumsplatzhalter 6"/>
          <p:cNvSpPr>
            <a:spLocks noGrp="1"/>
          </p:cNvSpPr>
          <p:nvPr>
            <p:ph type="dt" sz="half" idx="10"/>
          </p:nvPr>
        </p:nvSpPr>
        <p:spPr/>
        <p:txBody>
          <a:bodyPr/>
          <a:lstStyle/>
          <a:p>
            <a:fld id="{4451465F-E2E3-46DD-AE00-70ECEF015432}" type="datetimeFigureOut">
              <a:rPr lang="de-DE" smtClean="0"/>
              <a:t>20.06.2019</a:t>
            </a:fld>
            <a:endParaRPr lang="de-DE"/>
          </a:p>
        </p:txBody>
      </p:sp>
      <p:sp>
        <p:nvSpPr>
          <p:cNvPr id="8" name="Fußzeilenplatzhalter 7"/>
          <p:cNvSpPr>
            <a:spLocks noGrp="1"/>
          </p:cNvSpPr>
          <p:nvPr>
            <p:ph type="ftr" sz="quarter" idx="11"/>
          </p:nvPr>
        </p:nvSpPr>
        <p:spPr/>
        <p:txBody>
          <a:bodyPr/>
          <a:lstStyle/>
          <a:p>
            <a:endParaRPr lang="de-DE"/>
          </a:p>
        </p:txBody>
      </p:sp>
      <p:sp>
        <p:nvSpPr>
          <p:cNvPr id="9" name="Foliennummernplatzhalter 8"/>
          <p:cNvSpPr>
            <a:spLocks noGrp="1"/>
          </p:cNvSpPr>
          <p:nvPr>
            <p:ph type="sldNum" sz="quarter" idx="12"/>
          </p:nvPr>
        </p:nvSpPr>
        <p:spPr/>
        <p:txBody>
          <a:bodyPr/>
          <a:lstStyle/>
          <a:p>
            <a:fld id="{56C29F96-DE5C-4120-B7C6-3C6E84D98432}" type="slidenum">
              <a:rPr lang="de-DE" smtClean="0"/>
              <a:t>‹#›</a:t>
            </a:fld>
            <a:endParaRPr lang="de-DE"/>
          </a:p>
        </p:txBody>
      </p:sp>
    </p:spTree>
    <p:extLst>
      <p:ext uri="{BB962C8B-B14F-4D97-AF65-F5344CB8AC3E}">
        <p14:creationId xmlns:p14="http://schemas.microsoft.com/office/powerpoint/2010/main" val="251612489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Datumsplatzhalter 2"/>
          <p:cNvSpPr>
            <a:spLocks noGrp="1"/>
          </p:cNvSpPr>
          <p:nvPr>
            <p:ph type="dt" sz="half" idx="10"/>
          </p:nvPr>
        </p:nvSpPr>
        <p:spPr/>
        <p:txBody>
          <a:bodyPr/>
          <a:lstStyle/>
          <a:p>
            <a:fld id="{4451465F-E2E3-46DD-AE00-70ECEF015432}" type="datetimeFigureOut">
              <a:rPr lang="de-DE" smtClean="0"/>
              <a:t>20.06.2019</a:t>
            </a:fld>
            <a:endParaRPr lang="de-DE"/>
          </a:p>
        </p:txBody>
      </p:sp>
      <p:sp>
        <p:nvSpPr>
          <p:cNvPr id="4" name="Fußzeilenplatzhalter 3"/>
          <p:cNvSpPr>
            <a:spLocks noGrp="1"/>
          </p:cNvSpPr>
          <p:nvPr>
            <p:ph type="ftr" sz="quarter" idx="11"/>
          </p:nvPr>
        </p:nvSpPr>
        <p:spPr/>
        <p:txBody>
          <a:bodyPr/>
          <a:lstStyle/>
          <a:p>
            <a:endParaRPr lang="de-DE"/>
          </a:p>
        </p:txBody>
      </p:sp>
      <p:sp>
        <p:nvSpPr>
          <p:cNvPr id="5" name="Foliennummernplatzhalter 4"/>
          <p:cNvSpPr>
            <a:spLocks noGrp="1"/>
          </p:cNvSpPr>
          <p:nvPr>
            <p:ph type="sldNum" sz="quarter" idx="12"/>
          </p:nvPr>
        </p:nvSpPr>
        <p:spPr/>
        <p:txBody>
          <a:bodyPr/>
          <a:lstStyle/>
          <a:p>
            <a:fld id="{56C29F96-DE5C-4120-B7C6-3C6E84D98432}" type="slidenum">
              <a:rPr lang="de-DE" smtClean="0"/>
              <a:t>‹#›</a:t>
            </a:fld>
            <a:endParaRPr lang="de-DE"/>
          </a:p>
        </p:txBody>
      </p:sp>
    </p:spTree>
    <p:extLst>
      <p:ext uri="{BB962C8B-B14F-4D97-AF65-F5344CB8AC3E}">
        <p14:creationId xmlns:p14="http://schemas.microsoft.com/office/powerpoint/2010/main" val="188675397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p:cNvSpPr>
            <a:spLocks noGrp="1"/>
          </p:cNvSpPr>
          <p:nvPr>
            <p:ph type="dt" sz="half" idx="10"/>
          </p:nvPr>
        </p:nvSpPr>
        <p:spPr/>
        <p:txBody>
          <a:bodyPr/>
          <a:lstStyle/>
          <a:p>
            <a:fld id="{4451465F-E2E3-46DD-AE00-70ECEF015432}" type="datetimeFigureOut">
              <a:rPr lang="de-DE" smtClean="0"/>
              <a:t>20.06.2019</a:t>
            </a:fld>
            <a:endParaRPr lang="de-DE"/>
          </a:p>
        </p:txBody>
      </p:sp>
      <p:sp>
        <p:nvSpPr>
          <p:cNvPr id="3" name="Fußzeilenplatzhalter 2"/>
          <p:cNvSpPr>
            <a:spLocks noGrp="1"/>
          </p:cNvSpPr>
          <p:nvPr>
            <p:ph type="ftr" sz="quarter" idx="11"/>
          </p:nvPr>
        </p:nvSpPr>
        <p:spPr/>
        <p:txBody>
          <a:bodyPr/>
          <a:lstStyle/>
          <a:p>
            <a:endParaRPr lang="de-DE"/>
          </a:p>
        </p:txBody>
      </p:sp>
      <p:sp>
        <p:nvSpPr>
          <p:cNvPr id="4" name="Foliennummernplatzhalter 3"/>
          <p:cNvSpPr>
            <a:spLocks noGrp="1"/>
          </p:cNvSpPr>
          <p:nvPr>
            <p:ph type="sldNum" sz="quarter" idx="12"/>
          </p:nvPr>
        </p:nvSpPr>
        <p:spPr/>
        <p:txBody>
          <a:bodyPr/>
          <a:lstStyle/>
          <a:p>
            <a:fld id="{56C29F96-DE5C-4120-B7C6-3C6E84D98432}" type="slidenum">
              <a:rPr lang="de-DE" smtClean="0"/>
              <a:t>‹#›</a:t>
            </a:fld>
            <a:endParaRPr lang="de-DE"/>
          </a:p>
        </p:txBody>
      </p:sp>
    </p:spTree>
    <p:extLst>
      <p:ext uri="{BB962C8B-B14F-4D97-AF65-F5344CB8AC3E}">
        <p14:creationId xmlns:p14="http://schemas.microsoft.com/office/powerpoint/2010/main" val="7178150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de-DE" smtClean="0"/>
              <a:t>Titelmasterformat durch Klicken bearbeiten</a:t>
            </a:r>
            <a:endParaRPr lang="de-DE"/>
          </a:p>
        </p:txBody>
      </p:sp>
      <p:sp>
        <p:nvSpPr>
          <p:cNvPr id="3" name="Inhaltsplatzhalt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smtClean="0"/>
              <a:t>Formatvorlagen des Textmasters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Textplatzhalt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smtClean="0"/>
              <a:t>Formatvorlagen des Textmasters bearbeiten</a:t>
            </a:r>
          </a:p>
        </p:txBody>
      </p:sp>
      <p:sp>
        <p:nvSpPr>
          <p:cNvPr id="5" name="Datumsplatzhalter 4"/>
          <p:cNvSpPr>
            <a:spLocks noGrp="1"/>
          </p:cNvSpPr>
          <p:nvPr>
            <p:ph type="dt" sz="half" idx="10"/>
          </p:nvPr>
        </p:nvSpPr>
        <p:spPr/>
        <p:txBody>
          <a:bodyPr/>
          <a:lstStyle/>
          <a:p>
            <a:fld id="{4451465F-E2E3-46DD-AE00-70ECEF015432}" type="datetimeFigureOut">
              <a:rPr lang="de-DE" smtClean="0"/>
              <a:t>20.06.2019</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56C29F96-DE5C-4120-B7C6-3C6E84D98432}" type="slidenum">
              <a:rPr lang="de-DE" smtClean="0"/>
              <a:t>‹#›</a:t>
            </a:fld>
            <a:endParaRPr lang="de-DE"/>
          </a:p>
        </p:txBody>
      </p:sp>
    </p:spTree>
    <p:extLst>
      <p:ext uri="{BB962C8B-B14F-4D97-AF65-F5344CB8AC3E}">
        <p14:creationId xmlns:p14="http://schemas.microsoft.com/office/powerpoint/2010/main" val="130494927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de-DE" smtClean="0"/>
              <a:t>Titelmasterformat durch Klicken bearbeiten</a:t>
            </a:r>
            <a:endParaRPr lang="de-DE"/>
          </a:p>
        </p:txBody>
      </p:sp>
      <p:sp>
        <p:nvSpPr>
          <p:cNvPr id="3" name="Bildplatzhalt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e-DE"/>
          </a:p>
        </p:txBody>
      </p:sp>
      <p:sp>
        <p:nvSpPr>
          <p:cNvPr id="4" name="Textplatzhalt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smtClean="0"/>
              <a:t>Formatvorlagen des Textmasters bearbeiten</a:t>
            </a:r>
          </a:p>
        </p:txBody>
      </p:sp>
      <p:sp>
        <p:nvSpPr>
          <p:cNvPr id="5" name="Datumsplatzhalter 4"/>
          <p:cNvSpPr>
            <a:spLocks noGrp="1"/>
          </p:cNvSpPr>
          <p:nvPr>
            <p:ph type="dt" sz="half" idx="10"/>
          </p:nvPr>
        </p:nvSpPr>
        <p:spPr/>
        <p:txBody>
          <a:bodyPr/>
          <a:lstStyle/>
          <a:p>
            <a:fld id="{4451465F-E2E3-46DD-AE00-70ECEF015432}" type="datetimeFigureOut">
              <a:rPr lang="de-DE" smtClean="0"/>
              <a:t>20.06.2019</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56C29F96-DE5C-4120-B7C6-3C6E84D98432}" type="slidenum">
              <a:rPr lang="de-DE" smtClean="0"/>
              <a:t>‹#›</a:t>
            </a:fld>
            <a:endParaRPr lang="de-DE"/>
          </a:p>
        </p:txBody>
      </p:sp>
    </p:spTree>
    <p:extLst>
      <p:ext uri="{BB962C8B-B14F-4D97-AF65-F5344CB8AC3E}">
        <p14:creationId xmlns:p14="http://schemas.microsoft.com/office/powerpoint/2010/main" val="51418601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de-DE" smtClean="0"/>
              <a:t>Titelmasterformat durch Klicken bearbeiten</a:t>
            </a:r>
            <a:endParaRPr lang="de-DE"/>
          </a:p>
        </p:txBody>
      </p:sp>
      <p:sp>
        <p:nvSpPr>
          <p:cNvPr id="3" name="Textplatzhalt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de-DE" smtClean="0"/>
              <a:t>Formatvorlagen des Textmasters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451465F-E2E3-46DD-AE00-70ECEF015432}" type="datetimeFigureOut">
              <a:rPr lang="de-DE" smtClean="0"/>
              <a:t>20.06.2019</a:t>
            </a:fld>
            <a:endParaRPr lang="de-DE"/>
          </a:p>
        </p:txBody>
      </p:sp>
      <p:sp>
        <p:nvSpPr>
          <p:cNvPr id="5" name="Fußzeilenplatzhalt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de-DE"/>
          </a:p>
        </p:txBody>
      </p:sp>
      <p:sp>
        <p:nvSpPr>
          <p:cNvPr id="6" name="Foliennummernplatzhalt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6C29F96-DE5C-4120-B7C6-3C6E84D98432}" type="slidenum">
              <a:rPr lang="de-DE" smtClean="0"/>
              <a:t>‹#›</a:t>
            </a:fld>
            <a:endParaRPr lang="de-DE"/>
          </a:p>
        </p:txBody>
      </p:sp>
    </p:spTree>
    <p:extLst>
      <p:ext uri="{BB962C8B-B14F-4D97-AF65-F5344CB8AC3E}">
        <p14:creationId xmlns:p14="http://schemas.microsoft.com/office/powerpoint/2010/main" val="62038234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pPr algn="ctr"/>
            <a:r>
              <a:rPr lang="de-DE" dirty="0" err="1" smtClean="0"/>
              <a:t>Ideas</a:t>
            </a:r>
            <a:r>
              <a:rPr lang="de-DE" dirty="0" smtClean="0"/>
              <a:t> </a:t>
            </a:r>
            <a:r>
              <a:rPr lang="de-DE" dirty="0" err="1" smtClean="0"/>
              <a:t>for</a:t>
            </a:r>
            <a:r>
              <a:rPr lang="de-DE" dirty="0" smtClean="0"/>
              <a:t> </a:t>
            </a:r>
            <a:r>
              <a:rPr lang="de-DE" dirty="0" err="1" smtClean="0"/>
              <a:t>scope</a:t>
            </a:r>
            <a:r>
              <a:rPr lang="de-DE" dirty="0" smtClean="0"/>
              <a:t> of „</a:t>
            </a:r>
            <a:r>
              <a:rPr lang="de-DE" dirty="0" err="1" smtClean="0"/>
              <a:t>UNR</a:t>
            </a:r>
            <a:r>
              <a:rPr lang="de-DE" dirty="0" smtClean="0"/>
              <a:t>-WLTP“</a:t>
            </a:r>
            <a:br>
              <a:rPr lang="de-DE" dirty="0" smtClean="0"/>
            </a:br>
            <a:r>
              <a:rPr lang="de-DE" dirty="0" smtClean="0"/>
              <a:t>(</a:t>
            </a:r>
            <a:r>
              <a:rPr lang="de-DE" dirty="0" err="1" smtClean="0"/>
              <a:t>and</a:t>
            </a:r>
            <a:r>
              <a:rPr lang="de-DE" dirty="0" smtClean="0"/>
              <a:t> </a:t>
            </a:r>
            <a:r>
              <a:rPr lang="de-DE" dirty="0" err="1" smtClean="0"/>
              <a:t>maybe</a:t>
            </a:r>
            <a:r>
              <a:rPr lang="de-DE" dirty="0" smtClean="0"/>
              <a:t> UNR-83.08</a:t>
            </a:r>
            <a:endParaRPr lang="de-DE" dirty="0"/>
          </a:p>
        </p:txBody>
      </p:sp>
      <p:sp>
        <p:nvSpPr>
          <p:cNvPr id="3" name="Inhaltsplatzhalter 2"/>
          <p:cNvSpPr>
            <a:spLocks noGrp="1"/>
          </p:cNvSpPr>
          <p:nvPr>
            <p:ph idx="1"/>
          </p:nvPr>
        </p:nvSpPr>
        <p:spPr>
          <a:xfrm>
            <a:off x="838200" y="5688531"/>
            <a:ext cx="10515600" cy="488432"/>
          </a:xfrm>
        </p:spPr>
        <p:txBody>
          <a:bodyPr/>
          <a:lstStyle/>
          <a:p>
            <a:r>
              <a:rPr lang="de-DE" dirty="0" err="1" smtClean="0"/>
              <a:t>From</a:t>
            </a:r>
            <a:r>
              <a:rPr lang="de-DE" dirty="0" smtClean="0"/>
              <a:t> Bill Coleman – 20.06.2019</a:t>
            </a:r>
            <a:endParaRPr lang="de-DE" dirty="0"/>
          </a:p>
        </p:txBody>
      </p:sp>
    </p:spTree>
    <p:extLst>
      <p:ext uri="{BB962C8B-B14F-4D97-AF65-F5344CB8AC3E}">
        <p14:creationId xmlns:p14="http://schemas.microsoft.com/office/powerpoint/2010/main" val="42943492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elle 4"/>
          <p:cNvGraphicFramePr>
            <a:graphicFrameLocks noGrp="1"/>
          </p:cNvGraphicFramePr>
          <p:nvPr>
            <p:extLst>
              <p:ext uri="{D42A27DB-BD31-4B8C-83A1-F6EECF244321}">
                <p14:modId xmlns:p14="http://schemas.microsoft.com/office/powerpoint/2010/main" val="2807596601"/>
              </p:ext>
            </p:extLst>
          </p:nvPr>
        </p:nvGraphicFramePr>
        <p:xfrm>
          <a:off x="356136" y="288759"/>
          <a:ext cx="9163249" cy="5869940"/>
        </p:xfrm>
        <a:graphic>
          <a:graphicData uri="http://schemas.openxmlformats.org/drawingml/2006/table">
            <a:tbl>
              <a:tblPr firstRow="1" firstCol="1" bandRow="1"/>
              <a:tblGrid>
                <a:gridCol w="1029589">
                  <a:extLst>
                    <a:ext uri="{9D8B030D-6E8A-4147-A177-3AD203B41FA5}">
                      <a16:colId xmlns:a16="http://schemas.microsoft.com/office/drawing/2014/main" xmlns="" val="2323722814"/>
                    </a:ext>
                  </a:extLst>
                </a:gridCol>
                <a:gridCol w="1082167">
                  <a:extLst>
                    <a:ext uri="{9D8B030D-6E8A-4147-A177-3AD203B41FA5}">
                      <a16:colId xmlns:a16="http://schemas.microsoft.com/office/drawing/2014/main" xmlns="" val="3216571610"/>
                    </a:ext>
                  </a:extLst>
                </a:gridCol>
                <a:gridCol w="1186498">
                  <a:extLst>
                    <a:ext uri="{9D8B030D-6E8A-4147-A177-3AD203B41FA5}">
                      <a16:colId xmlns:a16="http://schemas.microsoft.com/office/drawing/2014/main" xmlns="" val="1422327513"/>
                    </a:ext>
                  </a:extLst>
                </a:gridCol>
                <a:gridCol w="5864995">
                  <a:extLst>
                    <a:ext uri="{9D8B030D-6E8A-4147-A177-3AD203B41FA5}">
                      <a16:colId xmlns:a16="http://schemas.microsoft.com/office/drawing/2014/main" xmlns="" val="4258079846"/>
                    </a:ext>
                  </a:extLst>
                </a:gridCol>
              </a:tblGrid>
              <a:tr h="583316">
                <a:tc>
                  <a:txBody>
                    <a:bodyPr/>
                    <a:lstStyle/>
                    <a:p>
                      <a:pPr>
                        <a:lnSpc>
                          <a:spcPct val="107000"/>
                        </a:lnSpc>
                        <a:spcAft>
                          <a:spcPts val="0"/>
                        </a:spcAft>
                      </a:pPr>
                      <a:r>
                        <a:rPr lang="de-DE" sz="1800" b="1" dirty="0">
                          <a:effectLst/>
                          <a:latin typeface="Calibri" panose="020F0502020204030204" pitchFamily="34" charset="0"/>
                          <a:ea typeface="DengXian" panose="02010600030101010101" pitchFamily="2" charset="-122"/>
                          <a:cs typeface="Arial" panose="020B0604020202020204" pitchFamily="34" charset="0"/>
                        </a:rPr>
                        <a:t>Category</a:t>
                      </a:r>
                      <a:endParaRPr lang="de-DE" sz="1800" dirty="0">
                        <a:effectLst/>
                        <a:latin typeface="Calibri" panose="020F0502020204030204" pitchFamily="34" charset="0"/>
                        <a:ea typeface="DengXian" panose="02010600030101010101" pitchFamily="2" charset="-122"/>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de-DE" sz="1800" b="1">
                          <a:effectLst/>
                          <a:latin typeface="Calibri" panose="020F0502020204030204" pitchFamily="34" charset="0"/>
                          <a:ea typeface="DengXian" panose="02010600030101010101" pitchFamily="2" charset="-122"/>
                          <a:cs typeface="Arial" panose="020B0604020202020204" pitchFamily="34" charset="0"/>
                        </a:rPr>
                        <a:t>GVM (kg)</a:t>
                      </a:r>
                      <a:endParaRPr lang="de-DE" sz="1800">
                        <a:effectLst/>
                        <a:latin typeface="Calibri" panose="020F0502020204030204" pitchFamily="34" charset="0"/>
                        <a:ea typeface="DengXian" panose="02010600030101010101" pitchFamily="2" charset="-122"/>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de-DE" sz="1800" b="1" dirty="0">
                          <a:effectLst/>
                          <a:latin typeface="Calibri" panose="020F0502020204030204" pitchFamily="34" charset="0"/>
                          <a:ea typeface="DengXian" panose="02010600030101010101" pitchFamily="2" charset="-122"/>
                          <a:cs typeface="Arial" panose="020B0604020202020204" pitchFamily="34" charset="0"/>
                        </a:rPr>
                        <a:t>Reference</a:t>
                      </a:r>
                      <a:endParaRPr lang="de-DE" sz="1800" dirty="0">
                        <a:effectLst/>
                        <a:latin typeface="Calibri" panose="020F0502020204030204" pitchFamily="34" charset="0"/>
                        <a:ea typeface="DengXian" panose="02010600030101010101" pitchFamily="2" charset="-122"/>
                        <a:cs typeface="Arial" panose="020B0604020202020204" pitchFamily="34" charset="0"/>
                      </a:endParaRPr>
                    </a:p>
                    <a:p>
                      <a:pPr>
                        <a:lnSpc>
                          <a:spcPct val="107000"/>
                        </a:lnSpc>
                        <a:spcAft>
                          <a:spcPts val="0"/>
                        </a:spcAft>
                      </a:pPr>
                      <a:r>
                        <a:rPr lang="de-DE" sz="1800" b="1" dirty="0" err="1">
                          <a:effectLst/>
                          <a:latin typeface="Calibri" panose="020F0502020204030204" pitchFamily="34" charset="0"/>
                          <a:ea typeface="DengXian" panose="02010600030101010101" pitchFamily="2" charset="-122"/>
                          <a:cs typeface="Arial" panose="020B0604020202020204" pitchFamily="34" charset="0"/>
                        </a:rPr>
                        <a:t>mass</a:t>
                      </a:r>
                      <a:r>
                        <a:rPr lang="de-DE" sz="1800" b="1" dirty="0">
                          <a:effectLst/>
                          <a:latin typeface="Calibri" panose="020F0502020204030204" pitchFamily="34" charset="0"/>
                          <a:ea typeface="DengXian" panose="02010600030101010101" pitchFamily="2" charset="-122"/>
                          <a:cs typeface="Arial" panose="020B0604020202020204" pitchFamily="34" charset="0"/>
                        </a:rPr>
                        <a:t> (kg)</a:t>
                      </a:r>
                      <a:endParaRPr lang="de-DE" sz="1800" dirty="0">
                        <a:effectLst/>
                        <a:latin typeface="Calibri" panose="020F0502020204030204" pitchFamily="34" charset="0"/>
                        <a:ea typeface="DengXian" panose="02010600030101010101" pitchFamily="2" charset="-122"/>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de-DE" sz="1800" b="1" dirty="0">
                          <a:effectLst/>
                          <a:latin typeface="Calibri" panose="020F0502020204030204" pitchFamily="34" charset="0"/>
                          <a:ea typeface="DengXian" panose="02010600030101010101" pitchFamily="2" charset="-122"/>
                          <a:cs typeface="Arial" panose="020B0604020202020204" pitchFamily="34" charset="0"/>
                        </a:rPr>
                        <a:t>Proposal, </a:t>
                      </a:r>
                      <a:r>
                        <a:rPr lang="de-DE" sz="1800" dirty="0" err="1">
                          <a:effectLst/>
                          <a:latin typeface="Calibri" panose="020F0502020204030204" pitchFamily="34" charset="0"/>
                          <a:ea typeface="DengXian" panose="02010600030101010101" pitchFamily="2" charset="-122"/>
                          <a:cs typeface="Arial" panose="020B0604020202020204" pitchFamily="34" charset="0"/>
                        </a:rPr>
                        <a:t>effects</a:t>
                      </a:r>
                      <a:r>
                        <a:rPr lang="de-DE" sz="1800" dirty="0">
                          <a:effectLst/>
                          <a:latin typeface="Calibri" panose="020F0502020204030204" pitchFamily="34" charset="0"/>
                          <a:ea typeface="DengXian" panose="02010600030101010101" pitchFamily="2" charset="-122"/>
                          <a:cs typeface="Arial" panose="020B0604020202020204" pitchFamily="34" charset="0"/>
                        </a:rPr>
                        <a:t> &amp; </a:t>
                      </a:r>
                      <a:r>
                        <a:rPr lang="de-DE" sz="1800" dirty="0" err="1">
                          <a:solidFill>
                            <a:srgbClr val="FF0000"/>
                          </a:solidFill>
                          <a:effectLst/>
                          <a:latin typeface="Calibri" panose="020F0502020204030204" pitchFamily="34" charset="0"/>
                          <a:ea typeface="DengXian" panose="02010600030101010101" pitchFamily="2" charset="-122"/>
                          <a:cs typeface="Arial" panose="020B0604020202020204" pitchFamily="34" charset="0"/>
                        </a:rPr>
                        <a:t>justification</a:t>
                      </a:r>
                      <a:endParaRPr lang="de-DE" sz="1800" dirty="0">
                        <a:effectLst/>
                        <a:latin typeface="Calibri" panose="020F0502020204030204" pitchFamily="34" charset="0"/>
                        <a:ea typeface="DengXian" panose="02010600030101010101" pitchFamily="2" charset="-122"/>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3049268088"/>
                  </a:ext>
                </a:extLst>
              </a:tr>
              <a:tr h="874976">
                <a:tc>
                  <a:txBody>
                    <a:bodyPr/>
                    <a:lstStyle/>
                    <a:p>
                      <a:pPr>
                        <a:lnSpc>
                          <a:spcPct val="107000"/>
                        </a:lnSpc>
                        <a:spcAft>
                          <a:spcPts val="0"/>
                        </a:spcAft>
                      </a:pPr>
                      <a:r>
                        <a:rPr lang="de-DE" sz="1800" dirty="0">
                          <a:effectLst/>
                          <a:latin typeface="Calibri" panose="020F0502020204030204" pitchFamily="34" charset="0"/>
                          <a:ea typeface="DengXian" panose="02010600030101010101" pitchFamily="2" charset="-122"/>
                          <a:cs typeface="Arial" panose="020B0604020202020204" pitchFamily="34" charset="0"/>
                        </a:rPr>
                        <a:t>M1 &amp; N1</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nSpc>
                          <a:spcPct val="107000"/>
                        </a:lnSpc>
                        <a:spcAft>
                          <a:spcPts val="0"/>
                        </a:spcAft>
                      </a:pPr>
                      <a:r>
                        <a:rPr lang="de-DE" sz="1800">
                          <a:effectLst/>
                          <a:latin typeface="Calibri" panose="020F0502020204030204" pitchFamily="34" charset="0"/>
                          <a:ea typeface="DengXian" panose="02010600030101010101" pitchFamily="2" charset="-122"/>
                          <a:cs typeface="Arial" panose="020B0604020202020204" pitchFamily="34"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nSpc>
                          <a:spcPct val="107000"/>
                        </a:lnSpc>
                        <a:spcAft>
                          <a:spcPts val="0"/>
                        </a:spcAft>
                      </a:pPr>
                      <a:r>
                        <a:rPr lang="de-DE" sz="1800" dirty="0">
                          <a:effectLst/>
                          <a:latin typeface="Calibri" panose="020F0502020204030204" pitchFamily="34" charset="0"/>
                          <a:ea typeface="DengXian" panose="02010600030101010101" pitchFamily="2" charset="-122"/>
                          <a:cs typeface="Arial" panose="020B0604020202020204" pitchFamily="34" charset="0"/>
                        </a:rPr>
                        <a:t>2380-2840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nSpc>
                          <a:spcPct val="107000"/>
                        </a:lnSpc>
                        <a:spcAft>
                          <a:spcPts val="0"/>
                        </a:spcAft>
                      </a:pPr>
                      <a:r>
                        <a:rPr lang="en-GB" sz="1800" b="1">
                          <a:effectLst/>
                          <a:latin typeface="Calibri" panose="020F0502020204030204" pitchFamily="34" charset="0"/>
                          <a:ea typeface="DengXian" panose="02010600030101010101" pitchFamily="2" charset="-122"/>
                          <a:cs typeface="Arial" panose="020B0604020202020204" pitchFamily="34" charset="0"/>
                        </a:rPr>
                        <a:t>Include in “R-WLTP”</a:t>
                      </a:r>
                      <a:endParaRPr lang="de-DE" sz="1800">
                        <a:effectLst/>
                        <a:latin typeface="Calibri" panose="020F0502020204030204" pitchFamily="34" charset="0"/>
                        <a:ea typeface="DengXian" panose="02010600030101010101" pitchFamily="2" charset="-122"/>
                        <a:cs typeface="Arial" panose="020B0604020202020204" pitchFamily="34" charset="0"/>
                      </a:endParaRPr>
                    </a:p>
                    <a:p>
                      <a:pPr>
                        <a:lnSpc>
                          <a:spcPct val="107000"/>
                        </a:lnSpc>
                        <a:spcAft>
                          <a:spcPts val="0"/>
                        </a:spcAft>
                      </a:pPr>
                      <a:r>
                        <a:rPr lang="en-GB" sz="1800">
                          <a:effectLst/>
                          <a:latin typeface="Calibri" panose="020F0502020204030204" pitchFamily="34" charset="0"/>
                          <a:ea typeface="DengXian" panose="02010600030101010101" pitchFamily="2" charset="-122"/>
                          <a:cs typeface="Arial" panose="020B0604020202020204" pitchFamily="34" charset="0"/>
                        </a:rPr>
                        <a:t>R-49 approval acceptable in EU &amp; 58A CPs</a:t>
                      </a:r>
                      <a:endParaRPr lang="de-DE" sz="1800">
                        <a:effectLst/>
                        <a:latin typeface="Calibri" panose="020F0502020204030204" pitchFamily="34" charset="0"/>
                        <a:ea typeface="DengXian" panose="02010600030101010101" pitchFamily="2" charset="-122"/>
                        <a:cs typeface="Arial" panose="020B0604020202020204" pitchFamily="34" charset="0"/>
                      </a:endParaRPr>
                    </a:p>
                    <a:p>
                      <a:pPr>
                        <a:lnSpc>
                          <a:spcPct val="107000"/>
                        </a:lnSpc>
                        <a:spcAft>
                          <a:spcPts val="0"/>
                        </a:spcAft>
                      </a:pPr>
                      <a:r>
                        <a:rPr lang="en-GB" sz="1800">
                          <a:effectLst/>
                          <a:latin typeface="Calibri" panose="020F0502020204030204" pitchFamily="34" charset="0"/>
                          <a:ea typeface="DengXian" panose="02010600030101010101" pitchFamily="2" charset="-122"/>
                          <a:cs typeface="Arial" panose="020B0604020202020204" pitchFamily="34" charset="0"/>
                        </a:rPr>
                        <a:t>No effect on IWVTA as R-49 is not yet included </a:t>
                      </a:r>
                      <a:endParaRPr lang="de-DE" sz="1800">
                        <a:effectLst/>
                        <a:latin typeface="Calibri" panose="020F0502020204030204" pitchFamily="34" charset="0"/>
                        <a:ea typeface="DengXian" panose="02010600030101010101" pitchFamily="2" charset="-122"/>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319777769"/>
                  </a:ext>
                </a:extLst>
              </a:tr>
              <a:tr h="874976">
                <a:tc>
                  <a:txBody>
                    <a:bodyPr/>
                    <a:lstStyle/>
                    <a:p>
                      <a:pPr>
                        <a:lnSpc>
                          <a:spcPct val="107000"/>
                        </a:lnSpc>
                        <a:spcAft>
                          <a:spcPts val="0"/>
                        </a:spcAft>
                      </a:pPr>
                      <a:r>
                        <a:rPr lang="de-DE" sz="1800">
                          <a:effectLst/>
                          <a:latin typeface="Calibri" panose="020F0502020204030204" pitchFamily="34" charset="0"/>
                          <a:ea typeface="DengXian" panose="02010600030101010101" pitchFamily="2" charset="-122"/>
                          <a:cs typeface="Arial" panose="020B0604020202020204" pitchFamily="34" charset="0"/>
                        </a:rPr>
                        <a:t>M1 &amp; N1</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tc>
                  <a:txBody>
                    <a:bodyPr/>
                    <a:lstStyle/>
                    <a:p>
                      <a:pPr>
                        <a:lnSpc>
                          <a:spcPct val="107000"/>
                        </a:lnSpc>
                        <a:spcAft>
                          <a:spcPts val="0"/>
                        </a:spcAft>
                      </a:pPr>
                      <a:r>
                        <a:rPr lang="en-GB" sz="1800">
                          <a:effectLst/>
                          <a:latin typeface="Calibri" panose="020F0502020204030204" pitchFamily="34" charset="0"/>
                          <a:ea typeface="DengXian" panose="02010600030101010101" pitchFamily="2" charset="-122"/>
                          <a:cs typeface="Arial" panose="020B0604020202020204" pitchFamily="34" charset="0"/>
                        </a:rPr>
                        <a:t> </a:t>
                      </a:r>
                      <a:endParaRPr lang="de-DE" sz="1800">
                        <a:effectLst/>
                        <a:latin typeface="Calibri" panose="020F0502020204030204" pitchFamily="34" charset="0"/>
                        <a:ea typeface="DengXian" panose="02010600030101010101" pitchFamily="2" charset="-122"/>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tc>
                  <a:txBody>
                    <a:bodyPr/>
                    <a:lstStyle/>
                    <a:p>
                      <a:pPr>
                        <a:lnSpc>
                          <a:spcPct val="107000"/>
                        </a:lnSpc>
                        <a:spcAft>
                          <a:spcPts val="0"/>
                        </a:spcAft>
                      </a:pPr>
                      <a:r>
                        <a:rPr lang="en-GB" sz="1800">
                          <a:effectLst/>
                          <a:latin typeface="Calibri" panose="020F0502020204030204" pitchFamily="34" charset="0"/>
                          <a:ea typeface="DengXian" panose="02010600030101010101" pitchFamily="2" charset="-122"/>
                          <a:cs typeface="Arial" panose="020B0604020202020204" pitchFamily="34" charset="0"/>
                        </a:rPr>
                        <a:t>&gt; 2840</a:t>
                      </a:r>
                      <a:endParaRPr lang="de-DE" sz="1800">
                        <a:effectLst/>
                        <a:latin typeface="Calibri" panose="020F0502020204030204" pitchFamily="34" charset="0"/>
                        <a:ea typeface="DengXian" panose="02010600030101010101" pitchFamily="2" charset="-122"/>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tc>
                  <a:txBody>
                    <a:bodyPr/>
                    <a:lstStyle/>
                    <a:p>
                      <a:pPr>
                        <a:lnSpc>
                          <a:spcPct val="107000"/>
                        </a:lnSpc>
                        <a:spcAft>
                          <a:spcPts val="0"/>
                        </a:spcAft>
                      </a:pPr>
                      <a:r>
                        <a:rPr lang="en-GB" sz="1800" b="1">
                          <a:effectLst/>
                          <a:latin typeface="Calibri" panose="020F0502020204030204" pitchFamily="34" charset="0"/>
                          <a:ea typeface="DengXian" panose="02010600030101010101" pitchFamily="2" charset="-122"/>
                          <a:cs typeface="Arial" panose="020B0604020202020204" pitchFamily="34" charset="0"/>
                        </a:rPr>
                        <a:t>Exclude from “R-WLTP”</a:t>
                      </a:r>
                      <a:endParaRPr lang="de-DE" sz="1800">
                        <a:effectLst/>
                        <a:latin typeface="Calibri" panose="020F0502020204030204" pitchFamily="34" charset="0"/>
                        <a:ea typeface="DengXian" panose="02010600030101010101" pitchFamily="2" charset="-122"/>
                        <a:cs typeface="Arial" panose="020B0604020202020204" pitchFamily="34" charset="0"/>
                      </a:endParaRPr>
                    </a:p>
                    <a:p>
                      <a:pPr>
                        <a:lnSpc>
                          <a:spcPct val="107000"/>
                        </a:lnSpc>
                        <a:spcAft>
                          <a:spcPts val="0"/>
                        </a:spcAft>
                      </a:pPr>
                      <a:r>
                        <a:rPr lang="en-GB" sz="1800">
                          <a:effectLst/>
                          <a:latin typeface="Calibri" panose="020F0502020204030204" pitchFamily="34" charset="0"/>
                          <a:ea typeface="DengXian" panose="02010600030101010101" pitchFamily="2" charset="-122"/>
                          <a:cs typeface="Arial" panose="020B0604020202020204" pitchFamily="34" charset="0"/>
                        </a:rPr>
                        <a:t>These vehicles would have to take local approvals for Japan</a:t>
                      </a:r>
                      <a:endParaRPr lang="de-DE" sz="1800">
                        <a:effectLst/>
                        <a:latin typeface="Calibri" panose="020F0502020204030204" pitchFamily="34" charset="0"/>
                        <a:ea typeface="DengXian" panose="02010600030101010101" pitchFamily="2" charset="-122"/>
                        <a:cs typeface="Arial" panose="020B0604020202020204" pitchFamily="34" charset="0"/>
                      </a:endParaRPr>
                    </a:p>
                    <a:p>
                      <a:pPr>
                        <a:lnSpc>
                          <a:spcPct val="107000"/>
                        </a:lnSpc>
                        <a:spcAft>
                          <a:spcPts val="0"/>
                        </a:spcAft>
                      </a:pPr>
                      <a:r>
                        <a:rPr lang="en-GB" sz="1800">
                          <a:solidFill>
                            <a:srgbClr val="FF0000"/>
                          </a:solidFill>
                          <a:effectLst/>
                          <a:latin typeface="Calibri" panose="020F0502020204030204" pitchFamily="34" charset="0"/>
                          <a:ea typeface="DengXian" panose="02010600030101010101" pitchFamily="2" charset="-122"/>
                          <a:cs typeface="Arial" panose="020B0604020202020204" pitchFamily="34" charset="0"/>
                        </a:rPr>
                        <a:t>Otherwise EU would be forced to accept out of scope vehicles</a:t>
                      </a:r>
                      <a:endParaRPr lang="de-DE" sz="1800">
                        <a:effectLst/>
                        <a:latin typeface="Calibri" panose="020F0502020204030204" pitchFamily="34" charset="0"/>
                        <a:ea typeface="DengXian" panose="02010600030101010101" pitchFamily="2" charset="-122"/>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152741004"/>
                  </a:ext>
                </a:extLst>
              </a:tr>
              <a:tr h="874976">
                <a:tc>
                  <a:txBody>
                    <a:bodyPr/>
                    <a:lstStyle/>
                    <a:p>
                      <a:pPr>
                        <a:lnSpc>
                          <a:spcPct val="107000"/>
                        </a:lnSpc>
                        <a:spcAft>
                          <a:spcPts val="0"/>
                        </a:spcAft>
                      </a:pPr>
                      <a:r>
                        <a:rPr lang="de-DE" sz="1800">
                          <a:effectLst/>
                          <a:latin typeface="Calibri" panose="020F0502020204030204" pitchFamily="34" charset="0"/>
                          <a:ea typeface="DengXian" panose="02010600030101010101" pitchFamily="2" charset="-122"/>
                          <a:cs typeface="Arial" panose="020B0604020202020204" pitchFamily="34" charset="0"/>
                        </a:rPr>
                        <a:t>M2</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nSpc>
                          <a:spcPct val="107000"/>
                        </a:lnSpc>
                        <a:spcAft>
                          <a:spcPts val="0"/>
                        </a:spcAft>
                      </a:pPr>
                      <a:r>
                        <a:rPr lang="de-DE" sz="1800">
                          <a:effectLst/>
                          <a:latin typeface="Calibri" panose="020F0502020204030204" pitchFamily="34" charset="0"/>
                          <a:ea typeface="DengXian" panose="02010600030101010101" pitchFamily="2" charset="-122"/>
                          <a:cs typeface="Calibri" panose="020F0502020204030204" pitchFamily="34" charset="0"/>
                        </a:rPr>
                        <a:t>≤</a:t>
                      </a:r>
                      <a:r>
                        <a:rPr lang="de-DE" sz="1800">
                          <a:effectLst/>
                          <a:latin typeface="Calibri" panose="020F0502020204030204" pitchFamily="34" charset="0"/>
                          <a:ea typeface="DengXian" panose="02010600030101010101" pitchFamily="2" charset="-122"/>
                          <a:cs typeface="Arial" panose="020B0604020202020204" pitchFamily="34" charset="0"/>
                        </a:rPr>
                        <a:t> 3500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nSpc>
                          <a:spcPct val="107000"/>
                        </a:lnSpc>
                        <a:spcAft>
                          <a:spcPts val="0"/>
                        </a:spcAft>
                      </a:pPr>
                      <a:r>
                        <a:rPr lang="de-DE" sz="1800">
                          <a:effectLst/>
                          <a:latin typeface="Calibri" panose="020F0502020204030204" pitchFamily="34" charset="0"/>
                          <a:ea typeface="DengXian" panose="02010600030101010101" pitchFamily="2" charset="-122"/>
                          <a:cs typeface="Arial" panose="020B0604020202020204" pitchFamily="34" charset="0"/>
                        </a:rPr>
                        <a:t>2380-2840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nSpc>
                          <a:spcPct val="107000"/>
                        </a:lnSpc>
                        <a:spcAft>
                          <a:spcPts val="0"/>
                        </a:spcAft>
                      </a:pPr>
                      <a:r>
                        <a:rPr lang="en-GB" sz="1800" b="1">
                          <a:effectLst/>
                          <a:latin typeface="Calibri" panose="020F0502020204030204" pitchFamily="34" charset="0"/>
                          <a:ea typeface="DengXian" panose="02010600030101010101" pitchFamily="2" charset="-122"/>
                          <a:cs typeface="Arial" panose="020B0604020202020204" pitchFamily="34" charset="0"/>
                        </a:rPr>
                        <a:t>Include in “R-WLTP”</a:t>
                      </a:r>
                      <a:endParaRPr lang="de-DE" sz="1800">
                        <a:effectLst/>
                        <a:latin typeface="Calibri" panose="020F0502020204030204" pitchFamily="34" charset="0"/>
                        <a:ea typeface="DengXian" panose="02010600030101010101" pitchFamily="2" charset="-122"/>
                        <a:cs typeface="Arial" panose="020B0604020202020204" pitchFamily="34" charset="0"/>
                      </a:endParaRPr>
                    </a:p>
                    <a:p>
                      <a:pPr>
                        <a:lnSpc>
                          <a:spcPct val="107000"/>
                        </a:lnSpc>
                        <a:spcAft>
                          <a:spcPts val="0"/>
                        </a:spcAft>
                      </a:pPr>
                      <a:r>
                        <a:rPr lang="en-GB" sz="1800">
                          <a:effectLst/>
                          <a:latin typeface="Calibri" panose="020F0502020204030204" pitchFamily="34" charset="0"/>
                          <a:ea typeface="DengXian" panose="02010600030101010101" pitchFamily="2" charset="-122"/>
                          <a:cs typeface="Arial" panose="020B0604020202020204" pitchFamily="34" charset="0"/>
                        </a:rPr>
                        <a:t>R-49 approval acceptable in EU &amp; 58A CPs</a:t>
                      </a:r>
                      <a:endParaRPr lang="de-DE" sz="1800">
                        <a:effectLst/>
                        <a:latin typeface="Calibri" panose="020F0502020204030204" pitchFamily="34" charset="0"/>
                        <a:ea typeface="DengXian" panose="02010600030101010101" pitchFamily="2" charset="-122"/>
                        <a:cs typeface="Arial" panose="020B0604020202020204" pitchFamily="34" charset="0"/>
                      </a:endParaRPr>
                    </a:p>
                    <a:p>
                      <a:pPr>
                        <a:lnSpc>
                          <a:spcPct val="107000"/>
                        </a:lnSpc>
                        <a:spcAft>
                          <a:spcPts val="0"/>
                        </a:spcAft>
                      </a:pPr>
                      <a:r>
                        <a:rPr lang="en-GB" sz="1800">
                          <a:effectLst/>
                          <a:latin typeface="Calibri" panose="020F0502020204030204" pitchFamily="34" charset="0"/>
                          <a:ea typeface="DengXian" panose="02010600030101010101" pitchFamily="2" charset="-122"/>
                          <a:cs typeface="Arial" panose="020B0604020202020204" pitchFamily="34" charset="0"/>
                        </a:rPr>
                        <a:t>No effect on IWVTA as R-49 is not yet included </a:t>
                      </a:r>
                      <a:endParaRPr lang="de-DE" sz="1800">
                        <a:effectLst/>
                        <a:latin typeface="Calibri" panose="020F0502020204030204" pitchFamily="34" charset="0"/>
                        <a:ea typeface="DengXian" panose="02010600030101010101" pitchFamily="2" charset="-122"/>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221516445"/>
                  </a:ext>
                </a:extLst>
              </a:tr>
              <a:tr h="874976">
                <a:tc>
                  <a:txBody>
                    <a:bodyPr/>
                    <a:lstStyle/>
                    <a:p>
                      <a:pPr>
                        <a:lnSpc>
                          <a:spcPct val="107000"/>
                        </a:lnSpc>
                        <a:spcAft>
                          <a:spcPts val="0"/>
                        </a:spcAft>
                      </a:pPr>
                      <a:r>
                        <a:rPr lang="de-DE" sz="1800">
                          <a:effectLst/>
                          <a:latin typeface="Calibri" panose="020F0502020204030204" pitchFamily="34" charset="0"/>
                          <a:ea typeface="DengXian" panose="02010600030101010101" pitchFamily="2" charset="-122"/>
                          <a:cs typeface="Arial" panose="020B0604020202020204" pitchFamily="34" charset="0"/>
                        </a:rPr>
                        <a:t>M2 &amp; N2</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79646"/>
                    </a:solidFill>
                  </a:tcPr>
                </a:tc>
                <a:tc>
                  <a:txBody>
                    <a:bodyPr/>
                    <a:lstStyle/>
                    <a:p>
                      <a:pPr>
                        <a:lnSpc>
                          <a:spcPct val="107000"/>
                        </a:lnSpc>
                        <a:spcAft>
                          <a:spcPts val="0"/>
                        </a:spcAft>
                      </a:pPr>
                      <a:r>
                        <a:rPr lang="de-DE" sz="1800">
                          <a:effectLst/>
                          <a:latin typeface="Calibri" panose="020F0502020204030204" pitchFamily="34" charset="0"/>
                          <a:ea typeface="DengXian" panose="02010600030101010101" pitchFamily="2" charset="-122"/>
                          <a:cs typeface="Calibri" panose="020F0502020204030204" pitchFamily="34" charset="0"/>
                        </a:rPr>
                        <a:t>&gt;</a:t>
                      </a:r>
                      <a:r>
                        <a:rPr lang="de-DE" sz="1800">
                          <a:effectLst/>
                          <a:latin typeface="Calibri" panose="020F0502020204030204" pitchFamily="34" charset="0"/>
                          <a:ea typeface="DengXian" panose="02010600030101010101" pitchFamily="2" charset="-122"/>
                          <a:cs typeface="Arial" panose="020B0604020202020204" pitchFamily="34" charset="0"/>
                        </a:rPr>
                        <a:t> 3500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79646"/>
                    </a:solidFill>
                  </a:tcPr>
                </a:tc>
                <a:tc>
                  <a:txBody>
                    <a:bodyPr/>
                    <a:lstStyle/>
                    <a:p>
                      <a:pPr>
                        <a:lnSpc>
                          <a:spcPct val="107000"/>
                        </a:lnSpc>
                        <a:spcAft>
                          <a:spcPts val="0"/>
                        </a:spcAft>
                      </a:pPr>
                      <a:r>
                        <a:rPr lang="de-DE" sz="1800">
                          <a:effectLst/>
                          <a:latin typeface="Calibri" panose="020F0502020204030204" pitchFamily="34" charset="0"/>
                          <a:ea typeface="DengXian" panose="02010600030101010101" pitchFamily="2" charset="-122"/>
                          <a:cs typeface="Calibri" panose="020F0502020204030204" pitchFamily="34" charset="0"/>
                        </a:rPr>
                        <a:t>≤</a:t>
                      </a:r>
                      <a:r>
                        <a:rPr lang="de-DE" sz="1800">
                          <a:effectLst/>
                          <a:latin typeface="Calibri" panose="020F0502020204030204" pitchFamily="34" charset="0"/>
                          <a:ea typeface="DengXian" panose="02010600030101010101" pitchFamily="2" charset="-122"/>
                          <a:cs typeface="Arial" panose="020B0604020202020204" pitchFamily="34" charset="0"/>
                        </a:rPr>
                        <a:t> 2380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79646"/>
                    </a:solidFill>
                  </a:tcPr>
                </a:tc>
                <a:tc>
                  <a:txBody>
                    <a:bodyPr/>
                    <a:lstStyle/>
                    <a:p>
                      <a:pPr>
                        <a:lnSpc>
                          <a:spcPct val="107000"/>
                        </a:lnSpc>
                        <a:spcAft>
                          <a:spcPts val="0"/>
                        </a:spcAft>
                      </a:pPr>
                      <a:r>
                        <a:rPr lang="en-GB" sz="1800" b="1">
                          <a:effectLst/>
                          <a:latin typeface="Calibri" panose="020F0502020204030204" pitchFamily="34" charset="0"/>
                          <a:ea typeface="DengXian" panose="02010600030101010101" pitchFamily="2" charset="-122"/>
                          <a:cs typeface="Arial" panose="020B0604020202020204" pitchFamily="34" charset="0"/>
                        </a:rPr>
                        <a:t>Exclude from “R-WLTP”</a:t>
                      </a:r>
                      <a:endParaRPr lang="de-DE" sz="1800">
                        <a:effectLst/>
                        <a:latin typeface="Calibri" panose="020F0502020204030204" pitchFamily="34" charset="0"/>
                        <a:ea typeface="DengXian" panose="02010600030101010101" pitchFamily="2" charset="-122"/>
                        <a:cs typeface="Arial" panose="020B0604020202020204" pitchFamily="34" charset="0"/>
                      </a:endParaRPr>
                    </a:p>
                    <a:p>
                      <a:pPr>
                        <a:lnSpc>
                          <a:spcPct val="107000"/>
                        </a:lnSpc>
                        <a:spcAft>
                          <a:spcPts val="0"/>
                        </a:spcAft>
                      </a:pPr>
                      <a:r>
                        <a:rPr lang="en-GB" sz="1800">
                          <a:effectLst/>
                          <a:latin typeface="Calibri" panose="020F0502020204030204" pitchFamily="34" charset="0"/>
                          <a:ea typeface="DengXian" panose="02010600030101010101" pitchFamily="2" charset="-122"/>
                          <a:cs typeface="Arial" panose="020B0604020202020204" pitchFamily="34" charset="0"/>
                        </a:rPr>
                        <a:t>These vehicles would have to take local approvals for EU</a:t>
                      </a:r>
                      <a:endParaRPr lang="de-DE" sz="1800">
                        <a:effectLst/>
                        <a:latin typeface="Calibri" panose="020F0502020204030204" pitchFamily="34" charset="0"/>
                        <a:ea typeface="DengXian" panose="02010600030101010101" pitchFamily="2" charset="-122"/>
                        <a:cs typeface="Arial" panose="020B0604020202020204" pitchFamily="34" charset="0"/>
                      </a:endParaRPr>
                    </a:p>
                    <a:p>
                      <a:pPr>
                        <a:lnSpc>
                          <a:spcPct val="107000"/>
                        </a:lnSpc>
                        <a:spcAft>
                          <a:spcPts val="0"/>
                        </a:spcAft>
                      </a:pPr>
                      <a:r>
                        <a:rPr lang="en-GB" sz="1800">
                          <a:solidFill>
                            <a:srgbClr val="FF0000"/>
                          </a:solidFill>
                          <a:effectLst/>
                          <a:latin typeface="Calibri" panose="020F0502020204030204" pitchFamily="34" charset="0"/>
                          <a:ea typeface="DengXian" panose="02010600030101010101" pitchFamily="2" charset="-122"/>
                          <a:cs typeface="Arial" panose="020B0604020202020204" pitchFamily="34" charset="0"/>
                        </a:rPr>
                        <a:t>Otherwise Japan would be forced to accept out of scope vehicles</a:t>
                      </a:r>
                      <a:endParaRPr lang="de-DE" sz="1800">
                        <a:effectLst/>
                        <a:latin typeface="Calibri" panose="020F0502020204030204" pitchFamily="34" charset="0"/>
                        <a:ea typeface="DengXian" panose="02010600030101010101" pitchFamily="2" charset="-122"/>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3901426908"/>
                  </a:ext>
                </a:extLst>
              </a:tr>
              <a:tr h="874976">
                <a:tc>
                  <a:txBody>
                    <a:bodyPr/>
                    <a:lstStyle/>
                    <a:p>
                      <a:pPr>
                        <a:lnSpc>
                          <a:spcPct val="107000"/>
                        </a:lnSpc>
                        <a:spcAft>
                          <a:spcPts val="0"/>
                        </a:spcAft>
                      </a:pPr>
                      <a:r>
                        <a:rPr lang="de-DE" sz="1800">
                          <a:effectLst/>
                          <a:latin typeface="Calibri" panose="020F0502020204030204" pitchFamily="34" charset="0"/>
                          <a:ea typeface="DengXian" panose="02010600030101010101" pitchFamily="2" charset="-122"/>
                          <a:cs typeface="Arial" panose="020B0604020202020204" pitchFamily="34" charset="0"/>
                        </a:rPr>
                        <a:t>M2 &amp; N2</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F0"/>
                    </a:solidFill>
                  </a:tcPr>
                </a:tc>
                <a:tc>
                  <a:txBody>
                    <a:bodyPr/>
                    <a:lstStyle/>
                    <a:p>
                      <a:pPr>
                        <a:lnSpc>
                          <a:spcPct val="107000"/>
                        </a:lnSpc>
                        <a:spcAft>
                          <a:spcPts val="0"/>
                        </a:spcAft>
                      </a:pPr>
                      <a:r>
                        <a:rPr lang="de-DE" sz="1800">
                          <a:effectLst/>
                          <a:latin typeface="Calibri" panose="020F0502020204030204" pitchFamily="34" charset="0"/>
                          <a:ea typeface="DengXian" panose="02010600030101010101" pitchFamily="2" charset="-122"/>
                          <a:cs typeface="Calibri" panose="020F0502020204030204" pitchFamily="34" charset="0"/>
                        </a:rPr>
                        <a:t>&gt;</a:t>
                      </a:r>
                      <a:r>
                        <a:rPr lang="de-DE" sz="1800">
                          <a:effectLst/>
                          <a:latin typeface="Calibri" panose="020F0502020204030204" pitchFamily="34" charset="0"/>
                          <a:ea typeface="DengXian" panose="02010600030101010101" pitchFamily="2" charset="-122"/>
                          <a:cs typeface="Arial" panose="020B0604020202020204" pitchFamily="34" charset="0"/>
                        </a:rPr>
                        <a:t> 3500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F0"/>
                    </a:solidFill>
                  </a:tcPr>
                </a:tc>
                <a:tc>
                  <a:txBody>
                    <a:bodyPr/>
                    <a:lstStyle/>
                    <a:p>
                      <a:pPr>
                        <a:lnSpc>
                          <a:spcPct val="107000"/>
                        </a:lnSpc>
                        <a:spcAft>
                          <a:spcPts val="0"/>
                        </a:spcAft>
                      </a:pPr>
                      <a:r>
                        <a:rPr lang="de-DE" sz="1800">
                          <a:effectLst/>
                          <a:latin typeface="Calibri" panose="020F0502020204030204" pitchFamily="34" charset="0"/>
                          <a:ea typeface="DengXian" panose="02010600030101010101" pitchFamily="2" charset="-122"/>
                          <a:cs typeface="Arial" panose="020B0604020202020204" pitchFamily="34" charset="0"/>
                        </a:rPr>
                        <a:t>2380-2840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F0"/>
                    </a:solidFill>
                  </a:tcPr>
                </a:tc>
                <a:tc>
                  <a:txBody>
                    <a:bodyPr/>
                    <a:lstStyle/>
                    <a:p>
                      <a:pPr>
                        <a:lnSpc>
                          <a:spcPct val="107000"/>
                        </a:lnSpc>
                        <a:spcAft>
                          <a:spcPts val="0"/>
                        </a:spcAft>
                      </a:pPr>
                      <a:r>
                        <a:rPr lang="en-GB" sz="1800" b="1" dirty="0">
                          <a:effectLst/>
                          <a:latin typeface="Calibri" panose="020F0502020204030204" pitchFamily="34" charset="0"/>
                          <a:ea typeface="DengXian" panose="02010600030101010101" pitchFamily="2" charset="-122"/>
                          <a:cs typeface="Arial" panose="020B0604020202020204" pitchFamily="34" charset="0"/>
                        </a:rPr>
                        <a:t>Exclude from “R-WLTP”</a:t>
                      </a:r>
                      <a:endParaRPr lang="de-DE" sz="1800" dirty="0">
                        <a:effectLst/>
                        <a:latin typeface="Calibri" panose="020F0502020204030204" pitchFamily="34" charset="0"/>
                        <a:ea typeface="DengXian" panose="02010600030101010101" pitchFamily="2" charset="-122"/>
                        <a:cs typeface="Arial" panose="020B0604020202020204" pitchFamily="34" charset="0"/>
                      </a:endParaRPr>
                    </a:p>
                    <a:p>
                      <a:pPr>
                        <a:lnSpc>
                          <a:spcPct val="107000"/>
                        </a:lnSpc>
                        <a:spcAft>
                          <a:spcPts val="0"/>
                        </a:spcAft>
                      </a:pPr>
                      <a:r>
                        <a:rPr lang="en-GB" sz="1800" dirty="0">
                          <a:effectLst/>
                          <a:latin typeface="Calibri" panose="020F0502020204030204" pitchFamily="34" charset="0"/>
                          <a:ea typeface="DengXian" panose="02010600030101010101" pitchFamily="2" charset="-122"/>
                          <a:cs typeface="Arial" panose="020B0604020202020204" pitchFamily="34" charset="0"/>
                        </a:rPr>
                        <a:t>These vehicles would have to take local approvals for EU</a:t>
                      </a:r>
                      <a:endParaRPr lang="de-DE" sz="1800" dirty="0">
                        <a:effectLst/>
                        <a:latin typeface="Calibri" panose="020F0502020204030204" pitchFamily="34" charset="0"/>
                        <a:ea typeface="DengXian" panose="02010600030101010101" pitchFamily="2" charset="-122"/>
                        <a:cs typeface="Arial" panose="020B0604020202020204" pitchFamily="34" charset="0"/>
                      </a:endParaRPr>
                    </a:p>
                    <a:p>
                      <a:pPr>
                        <a:lnSpc>
                          <a:spcPct val="107000"/>
                        </a:lnSpc>
                        <a:spcAft>
                          <a:spcPts val="0"/>
                        </a:spcAft>
                      </a:pPr>
                      <a:r>
                        <a:rPr lang="en-GB" sz="1800" dirty="0">
                          <a:solidFill>
                            <a:srgbClr val="FF0000"/>
                          </a:solidFill>
                          <a:effectLst/>
                          <a:latin typeface="Calibri" panose="020F0502020204030204" pitchFamily="34" charset="0"/>
                          <a:ea typeface="DengXian" panose="02010600030101010101" pitchFamily="2" charset="-122"/>
                          <a:cs typeface="Arial" panose="020B0604020202020204" pitchFamily="34" charset="0"/>
                        </a:rPr>
                        <a:t>Otherwise Japan would be forced to accept out of scope vehicles</a:t>
                      </a:r>
                      <a:endParaRPr lang="de-DE" sz="1800" dirty="0">
                        <a:effectLst/>
                        <a:latin typeface="Calibri" panose="020F0502020204030204" pitchFamily="34" charset="0"/>
                        <a:ea typeface="DengXian" panose="02010600030101010101" pitchFamily="2" charset="-122"/>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7802521"/>
                  </a:ext>
                </a:extLst>
              </a:tr>
            </a:tbl>
          </a:graphicData>
        </a:graphic>
      </p:graphicFrame>
      <p:graphicFrame>
        <p:nvGraphicFramePr>
          <p:cNvPr id="6" name="Tabelle 5"/>
          <p:cNvGraphicFramePr>
            <a:graphicFrameLocks noGrp="1"/>
          </p:cNvGraphicFramePr>
          <p:nvPr>
            <p:extLst>
              <p:ext uri="{D42A27DB-BD31-4B8C-83A1-F6EECF244321}">
                <p14:modId xmlns:p14="http://schemas.microsoft.com/office/powerpoint/2010/main" val="582389562"/>
              </p:ext>
            </p:extLst>
          </p:nvPr>
        </p:nvGraphicFramePr>
        <p:xfrm>
          <a:off x="9819173" y="288759"/>
          <a:ext cx="2078038" cy="1173988"/>
        </p:xfrm>
        <a:graphic>
          <a:graphicData uri="http://schemas.openxmlformats.org/drawingml/2006/table">
            <a:tbl>
              <a:tblPr firstRow="1" firstCol="1" bandRow="1"/>
              <a:tblGrid>
                <a:gridCol w="2078038">
                  <a:extLst>
                    <a:ext uri="{9D8B030D-6E8A-4147-A177-3AD203B41FA5}">
                      <a16:colId xmlns:a16="http://schemas.microsoft.com/office/drawing/2014/main" xmlns="" val="1563346676"/>
                    </a:ext>
                  </a:extLst>
                </a:gridCol>
              </a:tblGrid>
              <a:tr h="171450">
                <a:tc>
                  <a:txBody>
                    <a:bodyPr/>
                    <a:lstStyle/>
                    <a:p>
                      <a:pPr algn="ctr">
                        <a:lnSpc>
                          <a:spcPct val="107000"/>
                        </a:lnSpc>
                        <a:spcAft>
                          <a:spcPts val="0"/>
                        </a:spcAft>
                      </a:pPr>
                      <a:r>
                        <a:rPr lang="de-DE" sz="1800" b="1" dirty="0">
                          <a:solidFill>
                            <a:srgbClr val="000000"/>
                          </a:solidFill>
                          <a:effectLst/>
                          <a:latin typeface="MS PGothic" panose="020B0600070205080204" pitchFamily="34" charset="-128"/>
                          <a:ea typeface="DengXian" panose="02010600030101010101" pitchFamily="2" charset="-122"/>
                          <a:cs typeface="Times New Roman" panose="02020603050405020304" pitchFamily="18" charset="0"/>
                        </a:rPr>
                        <a:t>JP </a:t>
                      </a:r>
                      <a:r>
                        <a:rPr lang="de-DE" sz="1800" b="1" dirty="0" err="1">
                          <a:solidFill>
                            <a:srgbClr val="000000"/>
                          </a:solidFill>
                          <a:effectLst/>
                          <a:latin typeface="MS PGothic" panose="020B0600070205080204" pitchFamily="34" charset="-128"/>
                          <a:ea typeface="DengXian" panose="02010600030101010101" pitchFamily="2" charset="-122"/>
                          <a:cs typeface="Times New Roman" panose="02020603050405020304" pitchFamily="18" charset="0"/>
                        </a:rPr>
                        <a:t>LD</a:t>
                      </a:r>
                      <a:r>
                        <a:rPr lang="de-DE" sz="1800" b="1" dirty="0">
                          <a:solidFill>
                            <a:srgbClr val="000000"/>
                          </a:solidFill>
                          <a:effectLst/>
                          <a:latin typeface="MS PGothic" panose="020B0600070205080204" pitchFamily="34" charset="-128"/>
                          <a:ea typeface="DengXian" panose="02010600030101010101" pitchFamily="2" charset="-122"/>
                          <a:cs typeface="Times New Roman" panose="02020603050405020304" pitchFamily="18" charset="0"/>
                        </a:rPr>
                        <a:t> - EU </a:t>
                      </a:r>
                      <a:r>
                        <a:rPr lang="de-DE" sz="1800" b="1" dirty="0" err="1">
                          <a:solidFill>
                            <a:srgbClr val="000000"/>
                          </a:solidFill>
                          <a:effectLst/>
                          <a:latin typeface="MS PGothic" panose="020B0600070205080204" pitchFamily="34" charset="-128"/>
                          <a:ea typeface="DengXian" panose="02010600030101010101" pitchFamily="2" charset="-122"/>
                          <a:cs typeface="Times New Roman" panose="02020603050405020304" pitchFamily="18" charset="0"/>
                        </a:rPr>
                        <a:t>HD</a:t>
                      </a:r>
                      <a:endParaRPr lang="de-DE" sz="1800" dirty="0">
                        <a:effectLst/>
                        <a:latin typeface="Calibri" panose="020F0502020204030204" pitchFamily="34" charset="0"/>
                        <a:ea typeface="DengXian" panose="02010600030101010101" pitchFamily="2" charset="-122"/>
                        <a:cs typeface="Arial" panose="020B0604020202020204" pitchFamily="34" charset="0"/>
                      </a:endParaRPr>
                    </a:p>
                  </a:txBody>
                  <a:tcPr marL="44450" marR="44450" marT="0" marB="0" anchor="ctr">
                    <a:lnL>
                      <a:noFill/>
                    </a:lnL>
                    <a:lnR>
                      <a:noFill/>
                    </a:lnR>
                    <a:lnT>
                      <a:noFill/>
                    </a:lnT>
                    <a:lnB>
                      <a:noFill/>
                    </a:lnB>
                    <a:solidFill>
                      <a:srgbClr val="FF0000"/>
                    </a:solidFill>
                  </a:tcPr>
                </a:tc>
                <a:extLst>
                  <a:ext uri="{0D108BD9-81ED-4DB2-BD59-A6C34878D82A}">
                    <a16:rowId xmlns:a16="http://schemas.microsoft.com/office/drawing/2014/main" xmlns="" val="944380465"/>
                  </a:ext>
                </a:extLst>
              </a:tr>
              <a:tr h="171450">
                <a:tc>
                  <a:txBody>
                    <a:bodyPr/>
                    <a:lstStyle/>
                    <a:p>
                      <a:pPr algn="ctr">
                        <a:lnSpc>
                          <a:spcPct val="107000"/>
                        </a:lnSpc>
                        <a:spcAft>
                          <a:spcPts val="0"/>
                        </a:spcAft>
                      </a:pPr>
                      <a:r>
                        <a:rPr lang="de-DE" sz="1800" b="1">
                          <a:solidFill>
                            <a:srgbClr val="000000"/>
                          </a:solidFill>
                          <a:effectLst/>
                          <a:latin typeface="MS PGothic" panose="020B0600070205080204" pitchFamily="34" charset="-128"/>
                          <a:ea typeface="DengXian" panose="02010600030101010101" pitchFamily="2" charset="-122"/>
                          <a:cs typeface="Times New Roman" panose="02020603050405020304" pitchFamily="18" charset="0"/>
                        </a:rPr>
                        <a:t>JP HD - EU LD</a:t>
                      </a:r>
                      <a:endParaRPr lang="de-DE" sz="1800">
                        <a:effectLst/>
                        <a:latin typeface="Calibri" panose="020F0502020204030204" pitchFamily="34" charset="0"/>
                        <a:ea typeface="DengXian" panose="02010600030101010101" pitchFamily="2" charset="-122"/>
                        <a:cs typeface="Arial" panose="020B0604020202020204" pitchFamily="34" charset="0"/>
                      </a:endParaRPr>
                    </a:p>
                  </a:txBody>
                  <a:tcPr marL="44450" marR="44450" marT="0" marB="0" anchor="ctr">
                    <a:lnL>
                      <a:noFill/>
                    </a:lnL>
                    <a:lnR>
                      <a:noFill/>
                    </a:lnR>
                    <a:lnT>
                      <a:noFill/>
                    </a:lnT>
                    <a:lnB>
                      <a:noFill/>
                    </a:lnB>
                    <a:solidFill>
                      <a:srgbClr val="F79646"/>
                    </a:solidFill>
                  </a:tcPr>
                </a:tc>
                <a:extLst>
                  <a:ext uri="{0D108BD9-81ED-4DB2-BD59-A6C34878D82A}">
                    <a16:rowId xmlns:a16="http://schemas.microsoft.com/office/drawing/2014/main" xmlns="" val="3447536470"/>
                  </a:ext>
                </a:extLst>
              </a:tr>
              <a:tr h="171450">
                <a:tc>
                  <a:txBody>
                    <a:bodyPr/>
                    <a:lstStyle/>
                    <a:p>
                      <a:pPr algn="ctr">
                        <a:lnSpc>
                          <a:spcPct val="107000"/>
                        </a:lnSpc>
                        <a:spcAft>
                          <a:spcPts val="0"/>
                        </a:spcAft>
                      </a:pPr>
                      <a:r>
                        <a:rPr lang="de-DE" sz="1800" b="1">
                          <a:solidFill>
                            <a:srgbClr val="000000"/>
                          </a:solidFill>
                          <a:effectLst/>
                          <a:latin typeface="MS PGothic" panose="020B0600070205080204" pitchFamily="34" charset="-128"/>
                          <a:ea typeface="DengXian" panose="02010600030101010101" pitchFamily="2" charset="-122"/>
                          <a:cs typeface="Times New Roman" panose="02020603050405020304" pitchFamily="18" charset="0"/>
                        </a:rPr>
                        <a:t>JP LD - EU HD Opt</a:t>
                      </a:r>
                      <a:endParaRPr lang="de-DE" sz="1800">
                        <a:effectLst/>
                        <a:latin typeface="Calibri" panose="020F0502020204030204" pitchFamily="34" charset="0"/>
                        <a:ea typeface="DengXian" panose="02010600030101010101" pitchFamily="2" charset="-122"/>
                        <a:cs typeface="Arial" panose="020B0604020202020204" pitchFamily="34" charset="0"/>
                      </a:endParaRPr>
                    </a:p>
                  </a:txBody>
                  <a:tcPr marL="44450" marR="44450" marT="0" marB="0" anchor="ctr">
                    <a:lnL>
                      <a:noFill/>
                    </a:lnL>
                    <a:lnR>
                      <a:noFill/>
                    </a:lnR>
                    <a:lnT>
                      <a:noFill/>
                    </a:lnT>
                    <a:lnB>
                      <a:noFill/>
                    </a:lnB>
                    <a:solidFill>
                      <a:srgbClr val="92D050"/>
                    </a:solidFill>
                  </a:tcPr>
                </a:tc>
                <a:extLst>
                  <a:ext uri="{0D108BD9-81ED-4DB2-BD59-A6C34878D82A}">
                    <a16:rowId xmlns:a16="http://schemas.microsoft.com/office/drawing/2014/main" xmlns="" val="1782413129"/>
                  </a:ext>
                </a:extLst>
              </a:tr>
              <a:tr h="171450">
                <a:tc>
                  <a:txBody>
                    <a:bodyPr/>
                    <a:lstStyle/>
                    <a:p>
                      <a:pPr algn="ctr">
                        <a:lnSpc>
                          <a:spcPct val="107000"/>
                        </a:lnSpc>
                        <a:spcAft>
                          <a:spcPts val="0"/>
                        </a:spcAft>
                      </a:pPr>
                      <a:r>
                        <a:rPr lang="de-DE" sz="1800" b="1" dirty="0">
                          <a:solidFill>
                            <a:srgbClr val="000000"/>
                          </a:solidFill>
                          <a:effectLst/>
                          <a:latin typeface="MS PGothic" panose="020B0600070205080204" pitchFamily="34" charset="-128"/>
                          <a:ea typeface="DengXian" panose="02010600030101010101" pitchFamily="2" charset="-122"/>
                          <a:cs typeface="Times New Roman" panose="02020603050405020304" pitchFamily="18" charset="0"/>
                        </a:rPr>
                        <a:t>JP </a:t>
                      </a:r>
                      <a:r>
                        <a:rPr lang="de-DE" sz="1800" b="1" dirty="0" err="1">
                          <a:solidFill>
                            <a:srgbClr val="000000"/>
                          </a:solidFill>
                          <a:effectLst/>
                          <a:latin typeface="MS PGothic" panose="020B0600070205080204" pitchFamily="34" charset="-128"/>
                          <a:ea typeface="DengXian" panose="02010600030101010101" pitchFamily="2" charset="-122"/>
                          <a:cs typeface="Times New Roman" panose="02020603050405020304" pitchFamily="18" charset="0"/>
                        </a:rPr>
                        <a:t>HD</a:t>
                      </a:r>
                      <a:r>
                        <a:rPr lang="de-DE" sz="1800" b="1" dirty="0">
                          <a:solidFill>
                            <a:srgbClr val="000000"/>
                          </a:solidFill>
                          <a:effectLst/>
                          <a:latin typeface="MS PGothic" panose="020B0600070205080204" pitchFamily="34" charset="-128"/>
                          <a:ea typeface="DengXian" panose="02010600030101010101" pitchFamily="2" charset="-122"/>
                          <a:cs typeface="Times New Roman" panose="02020603050405020304" pitchFamily="18" charset="0"/>
                        </a:rPr>
                        <a:t> - EU </a:t>
                      </a:r>
                      <a:r>
                        <a:rPr lang="de-DE" sz="1800" b="1" dirty="0" err="1">
                          <a:solidFill>
                            <a:srgbClr val="000000"/>
                          </a:solidFill>
                          <a:effectLst/>
                          <a:latin typeface="MS PGothic" panose="020B0600070205080204" pitchFamily="34" charset="-128"/>
                          <a:ea typeface="DengXian" panose="02010600030101010101" pitchFamily="2" charset="-122"/>
                          <a:cs typeface="Times New Roman" panose="02020603050405020304" pitchFamily="18" charset="0"/>
                        </a:rPr>
                        <a:t>LD</a:t>
                      </a:r>
                      <a:r>
                        <a:rPr lang="de-DE" sz="1800" b="1" dirty="0">
                          <a:solidFill>
                            <a:srgbClr val="000000"/>
                          </a:solidFill>
                          <a:effectLst/>
                          <a:latin typeface="MS PGothic" panose="020B0600070205080204" pitchFamily="34" charset="-128"/>
                          <a:ea typeface="DengXian" panose="02010600030101010101" pitchFamily="2" charset="-122"/>
                          <a:cs typeface="Times New Roman" panose="02020603050405020304" pitchFamily="18" charset="0"/>
                        </a:rPr>
                        <a:t> </a:t>
                      </a:r>
                      <a:r>
                        <a:rPr lang="de-DE" sz="1800" b="1" dirty="0" err="1">
                          <a:solidFill>
                            <a:srgbClr val="000000"/>
                          </a:solidFill>
                          <a:effectLst/>
                          <a:latin typeface="MS PGothic" panose="020B0600070205080204" pitchFamily="34" charset="-128"/>
                          <a:ea typeface="DengXian" panose="02010600030101010101" pitchFamily="2" charset="-122"/>
                          <a:cs typeface="Times New Roman" panose="02020603050405020304" pitchFamily="18" charset="0"/>
                        </a:rPr>
                        <a:t>Opt</a:t>
                      </a:r>
                      <a:endParaRPr lang="de-DE" sz="1800" dirty="0">
                        <a:effectLst/>
                        <a:latin typeface="Calibri" panose="020F0502020204030204" pitchFamily="34" charset="0"/>
                        <a:ea typeface="DengXian" panose="02010600030101010101" pitchFamily="2" charset="-122"/>
                        <a:cs typeface="Arial" panose="020B0604020202020204" pitchFamily="34" charset="0"/>
                      </a:endParaRPr>
                    </a:p>
                  </a:txBody>
                  <a:tcPr marL="44450" marR="44450" marT="0" marB="0" anchor="ctr">
                    <a:lnL>
                      <a:noFill/>
                    </a:lnL>
                    <a:lnR>
                      <a:noFill/>
                    </a:lnR>
                    <a:lnT>
                      <a:noFill/>
                    </a:lnT>
                    <a:lnB>
                      <a:noFill/>
                    </a:lnB>
                    <a:solidFill>
                      <a:srgbClr val="00B0F0"/>
                    </a:solidFill>
                  </a:tcPr>
                </a:tc>
                <a:extLst>
                  <a:ext uri="{0D108BD9-81ED-4DB2-BD59-A6C34878D82A}">
                    <a16:rowId xmlns:a16="http://schemas.microsoft.com/office/drawing/2014/main" xmlns="" val="806797978"/>
                  </a:ext>
                </a:extLst>
              </a:tr>
            </a:tbl>
          </a:graphicData>
        </a:graphic>
      </p:graphicFrame>
    </p:spTree>
    <p:extLst>
      <p:ext uri="{BB962C8B-B14F-4D97-AF65-F5344CB8AC3E}">
        <p14:creationId xmlns:p14="http://schemas.microsoft.com/office/powerpoint/2010/main" val="342269619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p:cNvSpPr>
            <a:spLocks noGrp="1"/>
          </p:cNvSpPr>
          <p:nvPr>
            <p:ph idx="1"/>
          </p:nvPr>
        </p:nvSpPr>
        <p:spPr>
          <a:xfrm>
            <a:off x="818950" y="583967"/>
            <a:ext cx="10515600" cy="4351338"/>
          </a:xfrm>
        </p:spPr>
        <p:txBody>
          <a:bodyPr>
            <a:normAutofit fontScale="92500"/>
          </a:bodyPr>
          <a:lstStyle/>
          <a:p>
            <a:r>
              <a:rPr lang="en-US" dirty="0" smtClean="0"/>
              <a:t>Fact: </a:t>
            </a:r>
            <a:r>
              <a:rPr lang="en-US" dirty="0" err="1" smtClean="0"/>
              <a:t>IWVTA</a:t>
            </a:r>
            <a:r>
              <a:rPr lang="en-US" dirty="0" smtClean="0"/>
              <a:t> is restricted to M1 vehicles for the foreseeable future</a:t>
            </a:r>
          </a:p>
          <a:p>
            <a:r>
              <a:rPr lang="en-US" dirty="0" smtClean="0"/>
              <a:t>The main driver for the harmonization of WLTP is to deliver a Regulation suitable for </a:t>
            </a:r>
            <a:r>
              <a:rPr lang="en-US" dirty="0" err="1" smtClean="0"/>
              <a:t>IWVTA</a:t>
            </a:r>
            <a:endParaRPr lang="en-US" dirty="0" smtClean="0"/>
          </a:p>
          <a:p>
            <a:r>
              <a:rPr lang="en-US" dirty="0" smtClean="0"/>
              <a:t>The basic idea is that we restrict the scope of “R-WLTP” to M1 vehicles up to </a:t>
            </a:r>
            <a:r>
              <a:rPr lang="en-US" dirty="0" err="1" smtClean="0"/>
              <a:t>RW</a:t>
            </a:r>
            <a:r>
              <a:rPr lang="en-US" dirty="0" smtClean="0"/>
              <a:t> 2610 kg (and 2840 kg by extension).  </a:t>
            </a:r>
          </a:p>
          <a:p>
            <a:pPr lvl="1"/>
            <a:r>
              <a:rPr lang="en-US" dirty="0" smtClean="0"/>
              <a:t>This would mean that some M1 vehicles which are currently light duty in Japan would be excluded but would avoid forcing the EU to accept vehicles which are out of their scope (a scope change needs approval of EU Parliament).  </a:t>
            </a:r>
          </a:p>
          <a:p>
            <a:pPr lvl="1"/>
            <a:r>
              <a:rPr lang="en-US" dirty="0" smtClean="0"/>
              <a:t>It however removes the concerns for categories M2, N1 and N2</a:t>
            </a:r>
          </a:p>
          <a:p>
            <a:r>
              <a:rPr lang="en-US" dirty="0" smtClean="0"/>
              <a:t>R-83.08 </a:t>
            </a:r>
            <a:r>
              <a:rPr lang="en-US" dirty="0" smtClean="0">
                <a:solidFill>
                  <a:srgbClr val="FF0000"/>
                </a:solidFill>
              </a:rPr>
              <a:t>scope </a:t>
            </a:r>
            <a:r>
              <a:rPr lang="en-US" dirty="0" smtClean="0"/>
              <a:t>could </a:t>
            </a:r>
            <a:r>
              <a:rPr lang="en-US" dirty="0" smtClean="0"/>
              <a:t>then be a copy of </a:t>
            </a:r>
            <a:r>
              <a:rPr lang="en-US" dirty="0" smtClean="0">
                <a:solidFill>
                  <a:srgbClr val="FF0000"/>
                </a:solidFill>
              </a:rPr>
              <a:t>the </a:t>
            </a:r>
            <a:r>
              <a:rPr lang="en-US" dirty="0" smtClean="0">
                <a:solidFill>
                  <a:srgbClr val="FF0000"/>
                </a:solidFill>
              </a:rPr>
              <a:t>scope of </a:t>
            </a:r>
            <a:r>
              <a:rPr lang="en-US" dirty="0" smtClean="0"/>
              <a:t>EU-</a:t>
            </a:r>
            <a:r>
              <a:rPr lang="en-US" dirty="0" err="1" smtClean="0"/>
              <a:t>WLTP</a:t>
            </a:r>
            <a:r>
              <a:rPr lang="en-US" dirty="0"/>
              <a:t> </a:t>
            </a:r>
            <a:r>
              <a:rPr lang="en-US" dirty="0" smtClean="0">
                <a:solidFill>
                  <a:srgbClr val="FF0000"/>
                </a:solidFill>
              </a:rPr>
              <a:t>– i.e. the same scope as UNR83 07 series</a:t>
            </a:r>
            <a:endParaRPr lang="de-DE" dirty="0">
              <a:solidFill>
                <a:srgbClr val="FF0000"/>
              </a:solidFill>
            </a:endParaRPr>
          </a:p>
        </p:txBody>
      </p:sp>
    </p:spTree>
    <p:extLst>
      <p:ext uri="{BB962C8B-B14F-4D97-AF65-F5344CB8AC3E}">
        <p14:creationId xmlns:p14="http://schemas.microsoft.com/office/powerpoint/2010/main" val="205227719"/>
      </p:ext>
    </p:extLst>
  </p:cSld>
  <p:clrMapOvr>
    <a:masterClrMapping/>
  </p:clrMapOvr>
</p:sld>
</file>

<file path=ppt/theme/theme1.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188</TotalTime>
  <Words>331</Words>
  <Application>Microsoft Office PowerPoint</Application>
  <PresentationFormat>Custom</PresentationFormat>
  <Paragraphs>47</Paragraphs>
  <Slides>3</Slides>
  <Notes>0</Notes>
  <HiddenSlides>0</HiddenSlides>
  <MMClips>0</MMClips>
  <ScaleCrop>false</ScaleCrop>
  <HeadingPairs>
    <vt:vector size="4" baseType="variant">
      <vt:variant>
        <vt:lpstr>Theme</vt:lpstr>
      </vt:variant>
      <vt:variant>
        <vt:i4>1</vt:i4>
      </vt:variant>
      <vt:variant>
        <vt:lpstr>Slide Titles</vt:lpstr>
      </vt:variant>
      <vt:variant>
        <vt:i4>3</vt:i4>
      </vt:variant>
    </vt:vector>
  </HeadingPairs>
  <TitlesOfParts>
    <vt:vector size="4" baseType="lpstr">
      <vt:lpstr>Office</vt:lpstr>
      <vt:lpstr>Ideas for scope of „UNR-WLTP“ (and maybe UNR-83.08</vt:lpstr>
      <vt:lpstr>PowerPoint Presentation</vt:lpstr>
      <vt:lpstr>PowerPoint Presentation</vt:lpstr>
    </vt:vector>
  </TitlesOfParts>
  <Company>Volkswagen AG</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Ideas for scope of „UNR-WLTP“ (and maybe UNR-83.08</dc:title>
  <dc:creator>Bill Coleman K-GEAG/1</dc:creator>
  <cp:lastModifiedBy>Task Force 20th June 2019</cp:lastModifiedBy>
  <cp:revision>6</cp:revision>
  <dcterms:created xsi:type="dcterms:W3CDTF">2019-06-20T06:50:11Z</dcterms:created>
  <dcterms:modified xsi:type="dcterms:W3CDTF">2019-06-20T11:18:27Z</dcterms:modified>
</cp:coreProperties>
</file>