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6" r:id="rId6"/>
    <p:sldId id="258" r:id="rId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90F07C-6B9B-437A-B0C6-8BE77C42F5A7}" v="2" dt="2019-08-07T07:37:03.05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 Gardner" userId="866f771b-e75f-4ea2-95d2-32731803084c" providerId="ADAL" clId="{CB8D68B2-DA99-49E4-93D9-CA3C43BD2523}"/>
    <pc:docChg chg="undo custSel modSld">
      <pc:chgData name="Robert Gardner" userId="866f771b-e75f-4ea2-95d2-32731803084c" providerId="ADAL" clId="{CB8D68B2-DA99-49E4-93D9-CA3C43BD2523}" dt="2019-08-07T17:11:23.142" v="55" actId="404"/>
      <pc:docMkLst>
        <pc:docMk/>
      </pc:docMkLst>
      <pc:sldChg chg="modSp">
        <pc:chgData name="Robert Gardner" userId="866f771b-e75f-4ea2-95d2-32731803084c" providerId="ADAL" clId="{CB8D68B2-DA99-49E4-93D9-CA3C43BD2523}" dt="2019-08-07T17:11:23.142" v="55" actId="404"/>
        <pc:sldMkLst>
          <pc:docMk/>
          <pc:sldMk cId="205227719" sldId="258"/>
        </pc:sldMkLst>
        <pc:spChg chg="mod">
          <ac:chgData name="Robert Gardner" userId="866f771b-e75f-4ea2-95d2-32731803084c" providerId="ADAL" clId="{CB8D68B2-DA99-49E4-93D9-CA3C43BD2523}" dt="2019-08-07T17:11:23.142" v="55" actId="404"/>
          <ac:spMkLst>
            <pc:docMk/>
            <pc:sldMk cId="205227719" sldId="258"/>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4451465F-E2E3-46DD-AE00-70ECEF015432}" type="datetimeFigureOut">
              <a:rPr lang="de-DE" smtClean="0"/>
              <a:t>07.08.2019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3539823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451465F-E2E3-46DD-AE00-70ECEF015432}" type="datetimeFigureOut">
              <a:rPr lang="de-DE" smtClean="0"/>
              <a:t>07.08.2019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3931275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451465F-E2E3-46DD-AE00-70ECEF015432}" type="datetimeFigureOut">
              <a:rPr lang="de-DE" smtClean="0"/>
              <a:t>07.08.2019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2360965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451465F-E2E3-46DD-AE00-70ECEF015432}" type="datetimeFigureOut">
              <a:rPr lang="de-DE" smtClean="0"/>
              <a:t>07.08.2019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1017564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4451465F-E2E3-46DD-AE00-70ECEF015432}" type="datetimeFigureOut">
              <a:rPr lang="de-DE" smtClean="0"/>
              <a:t>07.08.2019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3048192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4451465F-E2E3-46DD-AE00-70ECEF015432}" type="datetimeFigureOut">
              <a:rPr lang="de-DE" smtClean="0"/>
              <a:t>07.08.2019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2280892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451465F-E2E3-46DD-AE00-70ECEF015432}" type="datetimeFigureOut">
              <a:rPr lang="de-DE" smtClean="0"/>
              <a:t>07.08.2019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2516124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4451465F-E2E3-46DD-AE00-70ECEF015432}" type="datetimeFigureOut">
              <a:rPr lang="de-DE" smtClean="0"/>
              <a:t>07.08.2019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1886753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451465F-E2E3-46DD-AE00-70ECEF015432}" type="datetimeFigureOut">
              <a:rPr lang="de-DE" smtClean="0"/>
              <a:t>07.08.2019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717815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451465F-E2E3-46DD-AE00-70ECEF015432}" type="datetimeFigureOut">
              <a:rPr lang="de-DE" smtClean="0"/>
              <a:t>07.08.2019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1304949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451465F-E2E3-46DD-AE00-70ECEF015432}" type="datetimeFigureOut">
              <a:rPr lang="de-DE" smtClean="0"/>
              <a:t>07.08.2019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6C29F96-DE5C-4120-B7C6-3C6E84D98432}" type="slidenum">
              <a:rPr lang="de-DE" smtClean="0"/>
              <a:t>‹#›</a:t>
            </a:fld>
            <a:endParaRPr lang="de-DE"/>
          </a:p>
        </p:txBody>
      </p:sp>
    </p:spTree>
    <p:extLst>
      <p:ext uri="{BB962C8B-B14F-4D97-AF65-F5344CB8AC3E}">
        <p14:creationId xmlns:p14="http://schemas.microsoft.com/office/powerpoint/2010/main" val="514186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51465F-E2E3-46DD-AE00-70ECEF015432}" type="datetimeFigureOut">
              <a:rPr lang="de-DE" smtClean="0"/>
              <a:t>07.08.2019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C29F96-DE5C-4120-B7C6-3C6E84D98432}" type="slidenum">
              <a:rPr lang="de-DE" smtClean="0"/>
              <a:t>‹#›</a:t>
            </a:fld>
            <a:endParaRPr lang="de-DE"/>
          </a:p>
        </p:txBody>
      </p:sp>
    </p:spTree>
    <p:extLst>
      <p:ext uri="{BB962C8B-B14F-4D97-AF65-F5344CB8AC3E}">
        <p14:creationId xmlns:p14="http://schemas.microsoft.com/office/powerpoint/2010/main" val="6203823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dirty="0" err="1"/>
              <a:t>Ideas</a:t>
            </a:r>
            <a:r>
              <a:rPr lang="de-DE" dirty="0"/>
              <a:t> </a:t>
            </a:r>
            <a:r>
              <a:rPr lang="de-DE" dirty="0" err="1"/>
              <a:t>for</a:t>
            </a:r>
            <a:r>
              <a:rPr lang="de-DE" dirty="0"/>
              <a:t> </a:t>
            </a:r>
            <a:r>
              <a:rPr lang="de-DE" dirty="0" err="1"/>
              <a:t>scope</a:t>
            </a:r>
            <a:r>
              <a:rPr lang="de-DE" dirty="0"/>
              <a:t> of „</a:t>
            </a:r>
            <a:r>
              <a:rPr lang="de-DE" dirty="0" err="1"/>
              <a:t>UNR</a:t>
            </a:r>
            <a:r>
              <a:rPr lang="de-DE" dirty="0"/>
              <a:t>-WLTP“</a:t>
            </a:r>
            <a:br>
              <a:rPr lang="de-DE" dirty="0"/>
            </a:br>
            <a:r>
              <a:rPr lang="de-DE" dirty="0"/>
              <a:t>(</a:t>
            </a:r>
            <a:r>
              <a:rPr lang="de-DE" dirty="0" err="1"/>
              <a:t>and</a:t>
            </a:r>
            <a:r>
              <a:rPr lang="de-DE" dirty="0"/>
              <a:t> </a:t>
            </a:r>
            <a:r>
              <a:rPr lang="de-DE" dirty="0" err="1"/>
              <a:t>maybe</a:t>
            </a:r>
            <a:r>
              <a:rPr lang="de-DE" dirty="0"/>
              <a:t> UNR-83.08</a:t>
            </a:r>
          </a:p>
        </p:txBody>
      </p:sp>
      <p:sp>
        <p:nvSpPr>
          <p:cNvPr id="3" name="Inhaltsplatzhalter 2"/>
          <p:cNvSpPr>
            <a:spLocks noGrp="1"/>
          </p:cNvSpPr>
          <p:nvPr>
            <p:ph idx="1"/>
          </p:nvPr>
        </p:nvSpPr>
        <p:spPr>
          <a:xfrm>
            <a:off x="838200" y="5688531"/>
            <a:ext cx="10515600" cy="488432"/>
          </a:xfrm>
        </p:spPr>
        <p:txBody>
          <a:bodyPr/>
          <a:lstStyle/>
          <a:p>
            <a:r>
              <a:rPr lang="de-DE" dirty="0" err="1"/>
              <a:t>From</a:t>
            </a:r>
            <a:r>
              <a:rPr lang="de-DE" dirty="0"/>
              <a:t> Bill Coleman – 20.06.2019</a:t>
            </a:r>
          </a:p>
        </p:txBody>
      </p:sp>
    </p:spTree>
    <p:extLst>
      <p:ext uri="{BB962C8B-B14F-4D97-AF65-F5344CB8AC3E}">
        <p14:creationId xmlns:p14="http://schemas.microsoft.com/office/powerpoint/2010/main" val="429434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p:cNvGraphicFramePr>
            <a:graphicFrameLocks noGrp="1"/>
          </p:cNvGraphicFramePr>
          <p:nvPr>
            <p:extLst>
              <p:ext uri="{D42A27DB-BD31-4B8C-83A1-F6EECF244321}">
                <p14:modId xmlns:p14="http://schemas.microsoft.com/office/powerpoint/2010/main" val="2807596601"/>
              </p:ext>
            </p:extLst>
          </p:nvPr>
        </p:nvGraphicFramePr>
        <p:xfrm>
          <a:off x="356136" y="288759"/>
          <a:ext cx="9163249" cy="5816181"/>
        </p:xfrm>
        <a:graphic>
          <a:graphicData uri="http://schemas.openxmlformats.org/drawingml/2006/table">
            <a:tbl>
              <a:tblPr firstRow="1" firstCol="1" bandRow="1"/>
              <a:tblGrid>
                <a:gridCol w="1029589">
                  <a:extLst>
                    <a:ext uri="{9D8B030D-6E8A-4147-A177-3AD203B41FA5}">
                      <a16:colId xmlns:a16="http://schemas.microsoft.com/office/drawing/2014/main" val="2323722814"/>
                    </a:ext>
                  </a:extLst>
                </a:gridCol>
                <a:gridCol w="1082167">
                  <a:extLst>
                    <a:ext uri="{9D8B030D-6E8A-4147-A177-3AD203B41FA5}">
                      <a16:colId xmlns:a16="http://schemas.microsoft.com/office/drawing/2014/main" val="3216571610"/>
                    </a:ext>
                  </a:extLst>
                </a:gridCol>
                <a:gridCol w="1186498">
                  <a:extLst>
                    <a:ext uri="{9D8B030D-6E8A-4147-A177-3AD203B41FA5}">
                      <a16:colId xmlns:a16="http://schemas.microsoft.com/office/drawing/2014/main" val="1422327513"/>
                    </a:ext>
                  </a:extLst>
                </a:gridCol>
                <a:gridCol w="5864995">
                  <a:extLst>
                    <a:ext uri="{9D8B030D-6E8A-4147-A177-3AD203B41FA5}">
                      <a16:colId xmlns:a16="http://schemas.microsoft.com/office/drawing/2014/main" val="4258079846"/>
                    </a:ext>
                  </a:extLst>
                </a:gridCol>
              </a:tblGrid>
              <a:tr h="583316">
                <a:tc>
                  <a:txBody>
                    <a:bodyPr/>
                    <a:lstStyle/>
                    <a:p>
                      <a:pPr>
                        <a:lnSpc>
                          <a:spcPct val="107000"/>
                        </a:lnSpc>
                        <a:spcAft>
                          <a:spcPts val="0"/>
                        </a:spcAft>
                      </a:pPr>
                      <a:r>
                        <a:rPr lang="de-DE" sz="1800" b="1" dirty="0">
                          <a:effectLst/>
                          <a:latin typeface="Calibri" panose="020F0502020204030204" pitchFamily="34" charset="0"/>
                          <a:ea typeface="DengXian" panose="02010600030101010101" pitchFamily="2" charset="-122"/>
                          <a:cs typeface="Arial" panose="020B0604020202020204" pitchFamily="34" charset="0"/>
                        </a:rPr>
                        <a:t>Category</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de-DE" sz="1800" b="1">
                          <a:effectLst/>
                          <a:latin typeface="Calibri" panose="020F0502020204030204" pitchFamily="34" charset="0"/>
                          <a:ea typeface="DengXian" panose="02010600030101010101" pitchFamily="2" charset="-122"/>
                          <a:cs typeface="Arial" panose="020B0604020202020204" pitchFamily="34" charset="0"/>
                        </a:rPr>
                        <a:t>GVM (kg)</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de-DE" sz="1800" b="1" dirty="0">
                          <a:effectLst/>
                          <a:latin typeface="Calibri" panose="020F0502020204030204" pitchFamily="34" charset="0"/>
                          <a:ea typeface="DengXian" panose="02010600030101010101" pitchFamily="2" charset="-122"/>
                          <a:cs typeface="Arial" panose="020B0604020202020204" pitchFamily="34" charset="0"/>
                        </a:rPr>
                        <a:t>Reference</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de-DE" sz="1800" b="1" dirty="0" err="1">
                          <a:effectLst/>
                          <a:latin typeface="Calibri" panose="020F0502020204030204" pitchFamily="34" charset="0"/>
                          <a:ea typeface="DengXian" panose="02010600030101010101" pitchFamily="2" charset="-122"/>
                          <a:cs typeface="Arial" panose="020B0604020202020204" pitchFamily="34" charset="0"/>
                        </a:rPr>
                        <a:t>mass</a:t>
                      </a:r>
                      <a:r>
                        <a:rPr lang="de-DE" sz="1800" b="1" dirty="0">
                          <a:effectLst/>
                          <a:latin typeface="Calibri" panose="020F0502020204030204" pitchFamily="34" charset="0"/>
                          <a:ea typeface="DengXian" panose="02010600030101010101" pitchFamily="2" charset="-122"/>
                          <a:cs typeface="Arial" panose="020B0604020202020204" pitchFamily="34" charset="0"/>
                        </a:rPr>
                        <a:t> (kg)</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de-DE" sz="1800" b="1" dirty="0">
                          <a:effectLst/>
                          <a:latin typeface="Calibri" panose="020F0502020204030204" pitchFamily="34" charset="0"/>
                          <a:ea typeface="DengXian" panose="02010600030101010101" pitchFamily="2" charset="-122"/>
                          <a:cs typeface="Arial" panose="020B0604020202020204" pitchFamily="34" charset="0"/>
                        </a:rPr>
                        <a:t>Proposal, </a:t>
                      </a:r>
                      <a:r>
                        <a:rPr lang="de-DE" sz="1800" dirty="0" err="1">
                          <a:effectLst/>
                          <a:latin typeface="Calibri" panose="020F0502020204030204" pitchFamily="34" charset="0"/>
                          <a:ea typeface="DengXian" panose="02010600030101010101" pitchFamily="2" charset="-122"/>
                          <a:cs typeface="Arial" panose="020B0604020202020204" pitchFamily="34" charset="0"/>
                        </a:rPr>
                        <a:t>effects</a:t>
                      </a:r>
                      <a:r>
                        <a:rPr lang="de-DE" sz="1800" dirty="0">
                          <a:effectLst/>
                          <a:latin typeface="Calibri" panose="020F0502020204030204" pitchFamily="34" charset="0"/>
                          <a:ea typeface="DengXian" panose="02010600030101010101" pitchFamily="2" charset="-122"/>
                          <a:cs typeface="Arial" panose="020B0604020202020204" pitchFamily="34" charset="0"/>
                        </a:rPr>
                        <a:t> &amp; </a:t>
                      </a:r>
                      <a:r>
                        <a:rPr lang="de-DE" sz="1800" dirty="0" err="1">
                          <a:solidFill>
                            <a:srgbClr val="FF0000"/>
                          </a:solidFill>
                          <a:effectLst/>
                          <a:latin typeface="Calibri" panose="020F0502020204030204" pitchFamily="34" charset="0"/>
                          <a:ea typeface="DengXian" panose="02010600030101010101" pitchFamily="2" charset="-122"/>
                          <a:cs typeface="Arial" panose="020B0604020202020204" pitchFamily="34" charset="0"/>
                        </a:rPr>
                        <a:t>justification</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9268088"/>
                  </a:ext>
                </a:extLst>
              </a:tr>
              <a:tr h="874976">
                <a:tc>
                  <a:txBody>
                    <a:bodyPr/>
                    <a:lstStyle/>
                    <a:p>
                      <a:pPr>
                        <a:lnSpc>
                          <a:spcPct val="107000"/>
                        </a:lnSpc>
                        <a:spcAft>
                          <a:spcPts val="0"/>
                        </a:spcAft>
                      </a:pPr>
                      <a:r>
                        <a:rPr lang="de-DE" sz="1800" dirty="0">
                          <a:effectLst/>
                          <a:latin typeface="Calibri" panose="020F0502020204030204" pitchFamily="34" charset="0"/>
                          <a:ea typeface="DengXian" panose="02010600030101010101" pitchFamily="2" charset="-122"/>
                          <a:cs typeface="Arial" panose="020B0604020202020204" pitchFamily="34" charset="0"/>
                        </a:rPr>
                        <a:t>M1 &amp; N1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de-DE" sz="1800" dirty="0">
                          <a:effectLst/>
                          <a:latin typeface="Calibri" panose="020F0502020204030204" pitchFamily="34" charset="0"/>
                          <a:ea typeface="DengXian" panose="02010600030101010101" pitchFamily="2" charset="-122"/>
                          <a:cs typeface="Arial" panose="020B0604020202020204" pitchFamily="34" charset="0"/>
                        </a:rPr>
                        <a:t>2380-2840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en-GB" sz="1800" b="1">
                          <a:effectLst/>
                          <a:latin typeface="Calibri" panose="020F0502020204030204" pitchFamily="34" charset="0"/>
                          <a:ea typeface="DengXian" panose="02010600030101010101" pitchFamily="2" charset="-122"/>
                          <a:cs typeface="Arial" panose="020B0604020202020204" pitchFamily="34" charset="0"/>
                        </a:rPr>
                        <a:t>Include in “R-WLTP”</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R-49 approval acceptable in EU &amp; 58A CPs</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No effect on IWVTA as R-49 is not yet included </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9777769"/>
                  </a:ext>
                </a:extLst>
              </a:tr>
              <a:tr h="874976">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M1 &amp; N1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 </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&gt; 2840</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nSpc>
                          <a:spcPct val="107000"/>
                        </a:lnSpc>
                        <a:spcAft>
                          <a:spcPts val="0"/>
                        </a:spcAft>
                      </a:pPr>
                      <a:r>
                        <a:rPr lang="en-GB" sz="1800" b="1">
                          <a:effectLst/>
                          <a:latin typeface="Calibri" panose="020F0502020204030204" pitchFamily="34" charset="0"/>
                          <a:ea typeface="DengXian" panose="02010600030101010101" pitchFamily="2" charset="-122"/>
                          <a:cs typeface="Arial" panose="020B0604020202020204" pitchFamily="34" charset="0"/>
                        </a:rPr>
                        <a:t>Exclude from “R-WLTP”</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These vehicles would have to take local approvals for Japan</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solidFill>
                            <a:srgbClr val="FF0000"/>
                          </a:solidFill>
                          <a:effectLst/>
                          <a:latin typeface="Calibri" panose="020F0502020204030204" pitchFamily="34" charset="0"/>
                          <a:ea typeface="DengXian" panose="02010600030101010101" pitchFamily="2" charset="-122"/>
                          <a:cs typeface="Arial" panose="020B0604020202020204" pitchFamily="34" charset="0"/>
                        </a:rPr>
                        <a:t>Otherwise EU would be forced to accept out of scope vehicles</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2741004"/>
                  </a:ext>
                </a:extLst>
              </a:tr>
              <a:tr h="874976">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M2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Calibri" panose="020F0502020204030204" pitchFamily="34" charset="0"/>
                        </a:rPr>
                        <a:t>≤</a:t>
                      </a:r>
                      <a:r>
                        <a:rPr lang="de-DE" sz="1800">
                          <a:effectLst/>
                          <a:latin typeface="Calibri" panose="020F0502020204030204" pitchFamily="34" charset="0"/>
                          <a:ea typeface="DengXian" panose="02010600030101010101" pitchFamily="2" charset="-122"/>
                          <a:cs typeface="Arial" panose="020B0604020202020204" pitchFamily="34" charset="0"/>
                        </a:rPr>
                        <a:t> 3500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2380-2840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spcAft>
                          <a:spcPts val="0"/>
                        </a:spcAft>
                      </a:pPr>
                      <a:r>
                        <a:rPr lang="en-GB" sz="1800" b="1">
                          <a:effectLst/>
                          <a:latin typeface="Calibri" panose="020F0502020204030204" pitchFamily="34" charset="0"/>
                          <a:ea typeface="DengXian" panose="02010600030101010101" pitchFamily="2" charset="-122"/>
                          <a:cs typeface="Arial" panose="020B0604020202020204" pitchFamily="34" charset="0"/>
                        </a:rPr>
                        <a:t>Include in “R-WLTP”</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R-49 approval acceptable in EU &amp; 58A CPs</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No effect on IWVTA as R-49 is not yet included </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1516445"/>
                  </a:ext>
                </a:extLst>
              </a:tr>
              <a:tr h="874976">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M2 &amp; N2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Calibri" panose="020F0502020204030204" pitchFamily="34" charset="0"/>
                        </a:rPr>
                        <a:t>&gt;</a:t>
                      </a:r>
                      <a:r>
                        <a:rPr lang="de-DE" sz="1800">
                          <a:effectLst/>
                          <a:latin typeface="Calibri" panose="020F0502020204030204" pitchFamily="34" charset="0"/>
                          <a:ea typeface="DengXian" panose="02010600030101010101" pitchFamily="2" charset="-122"/>
                          <a:cs typeface="Arial" panose="020B0604020202020204" pitchFamily="34" charset="0"/>
                        </a:rPr>
                        <a:t> 3500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Calibri" panose="020F0502020204030204" pitchFamily="34" charset="0"/>
                        </a:rPr>
                        <a:t>≤</a:t>
                      </a:r>
                      <a:r>
                        <a:rPr lang="de-DE" sz="1800">
                          <a:effectLst/>
                          <a:latin typeface="Calibri" panose="020F0502020204030204" pitchFamily="34" charset="0"/>
                          <a:ea typeface="DengXian" panose="02010600030101010101" pitchFamily="2" charset="-122"/>
                          <a:cs typeface="Arial" panose="020B0604020202020204" pitchFamily="34" charset="0"/>
                        </a:rPr>
                        <a:t> 2380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nSpc>
                          <a:spcPct val="107000"/>
                        </a:lnSpc>
                        <a:spcAft>
                          <a:spcPts val="0"/>
                        </a:spcAft>
                      </a:pPr>
                      <a:r>
                        <a:rPr lang="en-GB" sz="1800" b="1">
                          <a:effectLst/>
                          <a:latin typeface="Calibri" panose="020F0502020204030204" pitchFamily="34" charset="0"/>
                          <a:ea typeface="DengXian" panose="02010600030101010101" pitchFamily="2" charset="-122"/>
                          <a:cs typeface="Arial" panose="020B0604020202020204" pitchFamily="34" charset="0"/>
                        </a:rPr>
                        <a:t>Exclude from “R-WLTP”</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effectLst/>
                          <a:latin typeface="Calibri" panose="020F0502020204030204" pitchFamily="34" charset="0"/>
                          <a:ea typeface="DengXian" panose="02010600030101010101" pitchFamily="2" charset="-122"/>
                          <a:cs typeface="Arial" panose="020B0604020202020204" pitchFamily="34" charset="0"/>
                        </a:rPr>
                        <a:t>These vehicles would have to take local approvals for EU</a:t>
                      </a:r>
                      <a:endParaRPr lang="de-DE" sz="180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a:solidFill>
                            <a:srgbClr val="FF0000"/>
                          </a:solidFill>
                          <a:effectLst/>
                          <a:latin typeface="Calibri" panose="020F0502020204030204" pitchFamily="34" charset="0"/>
                          <a:ea typeface="DengXian" panose="02010600030101010101" pitchFamily="2" charset="-122"/>
                          <a:cs typeface="Arial" panose="020B0604020202020204" pitchFamily="34" charset="0"/>
                        </a:rPr>
                        <a:t>Otherwise Japan would be forced to accept out of scope vehicles</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426908"/>
                  </a:ext>
                </a:extLst>
              </a:tr>
              <a:tr h="874976">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M2 &amp; N2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Calibri" panose="020F0502020204030204" pitchFamily="34" charset="0"/>
                        </a:rPr>
                        <a:t>&gt;</a:t>
                      </a:r>
                      <a:r>
                        <a:rPr lang="de-DE" sz="1800">
                          <a:effectLst/>
                          <a:latin typeface="Calibri" panose="020F0502020204030204" pitchFamily="34" charset="0"/>
                          <a:ea typeface="DengXian" panose="02010600030101010101" pitchFamily="2" charset="-122"/>
                          <a:cs typeface="Arial" panose="020B0604020202020204" pitchFamily="34" charset="0"/>
                        </a:rPr>
                        <a:t> 3500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spcAft>
                          <a:spcPts val="0"/>
                        </a:spcAft>
                      </a:pPr>
                      <a:r>
                        <a:rPr lang="de-DE" sz="1800">
                          <a:effectLst/>
                          <a:latin typeface="Calibri" panose="020F0502020204030204" pitchFamily="34" charset="0"/>
                          <a:ea typeface="DengXian" panose="02010600030101010101" pitchFamily="2" charset="-122"/>
                          <a:cs typeface="Arial" panose="020B0604020202020204" pitchFamily="34" charset="0"/>
                        </a:rPr>
                        <a:t>2380-2840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spcAft>
                          <a:spcPts val="0"/>
                        </a:spcAft>
                      </a:pPr>
                      <a:r>
                        <a:rPr lang="en-GB" sz="1800" b="1" dirty="0">
                          <a:effectLst/>
                          <a:latin typeface="Calibri" panose="020F0502020204030204" pitchFamily="34" charset="0"/>
                          <a:ea typeface="DengXian" panose="02010600030101010101" pitchFamily="2" charset="-122"/>
                          <a:cs typeface="Arial" panose="020B0604020202020204" pitchFamily="34" charset="0"/>
                        </a:rPr>
                        <a:t>Exclude from “R-WLTP”</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dirty="0">
                          <a:effectLst/>
                          <a:latin typeface="Calibri" panose="020F0502020204030204" pitchFamily="34" charset="0"/>
                          <a:ea typeface="DengXian" panose="02010600030101010101" pitchFamily="2" charset="-122"/>
                          <a:cs typeface="Arial" panose="020B0604020202020204" pitchFamily="34" charset="0"/>
                        </a:rPr>
                        <a:t>These vehicles would have to take local approvals for EU</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p>
                      <a:pPr>
                        <a:lnSpc>
                          <a:spcPct val="107000"/>
                        </a:lnSpc>
                        <a:spcAft>
                          <a:spcPts val="0"/>
                        </a:spcAft>
                      </a:pPr>
                      <a:r>
                        <a:rPr lang="en-GB" sz="1800" dirty="0">
                          <a:solidFill>
                            <a:srgbClr val="FF0000"/>
                          </a:solidFill>
                          <a:effectLst/>
                          <a:latin typeface="Calibri" panose="020F0502020204030204" pitchFamily="34" charset="0"/>
                          <a:ea typeface="DengXian" panose="02010600030101010101" pitchFamily="2" charset="-122"/>
                          <a:cs typeface="Arial" panose="020B0604020202020204" pitchFamily="34" charset="0"/>
                        </a:rPr>
                        <a:t>Otherwise Japan would be forced to accept out of scope vehicles</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7802521"/>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582389562"/>
              </p:ext>
            </p:extLst>
          </p:nvPr>
        </p:nvGraphicFramePr>
        <p:xfrm>
          <a:off x="9819173" y="288759"/>
          <a:ext cx="2078038" cy="1104140"/>
        </p:xfrm>
        <a:graphic>
          <a:graphicData uri="http://schemas.openxmlformats.org/drawingml/2006/table">
            <a:tbl>
              <a:tblPr firstRow="1" firstCol="1" bandRow="1"/>
              <a:tblGrid>
                <a:gridCol w="2078038">
                  <a:extLst>
                    <a:ext uri="{9D8B030D-6E8A-4147-A177-3AD203B41FA5}">
                      <a16:colId xmlns:a16="http://schemas.microsoft.com/office/drawing/2014/main" val="1563346676"/>
                    </a:ext>
                  </a:extLst>
                </a:gridCol>
              </a:tblGrid>
              <a:tr h="171450">
                <a:tc>
                  <a:txBody>
                    <a:bodyPr/>
                    <a:lstStyle/>
                    <a:p>
                      <a:pPr algn="ctr">
                        <a:lnSpc>
                          <a:spcPct val="107000"/>
                        </a:lnSpc>
                        <a:spcAft>
                          <a:spcPts val="0"/>
                        </a:spcAft>
                      </a:pP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JP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LD</a:t>
                      </a: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 - EU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HD</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44450" marR="44450" marT="0" marB="0" anchor="ctr">
                    <a:lnL>
                      <a:noFill/>
                    </a:lnL>
                    <a:lnR>
                      <a:noFill/>
                    </a:lnR>
                    <a:lnT>
                      <a:noFill/>
                    </a:lnT>
                    <a:lnB>
                      <a:noFill/>
                    </a:lnB>
                    <a:solidFill>
                      <a:srgbClr val="FF0000"/>
                    </a:solidFill>
                  </a:tcPr>
                </a:tc>
                <a:extLst>
                  <a:ext uri="{0D108BD9-81ED-4DB2-BD59-A6C34878D82A}">
                    <a16:rowId xmlns:a16="http://schemas.microsoft.com/office/drawing/2014/main" val="944380465"/>
                  </a:ext>
                </a:extLst>
              </a:tr>
              <a:tr h="171450">
                <a:tc>
                  <a:txBody>
                    <a:bodyPr/>
                    <a:lstStyle/>
                    <a:p>
                      <a:pPr algn="ctr">
                        <a:lnSpc>
                          <a:spcPct val="107000"/>
                        </a:lnSpc>
                        <a:spcAft>
                          <a:spcPts val="0"/>
                        </a:spcAft>
                      </a:pPr>
                      <a:r>
                        <a:rPr lang="de-DE" sz="1800" b="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JP HD - EU LD</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44450" marR="44450" marT="0" marB="0" anchor="ctr">
                    <a:lnL>
                      <a:noFill/>
                    </a:lnL>
                    <a:lnR>
                      <a:noFill/>
                    </a:lnR>
                    <a:lnT>
                      <a:noFill/>
                    </a:lnT>
                    <a:lnB>
                      <a:noFill/>
                    </a:lnB>
                    <a:solidFill>
                      <a:srgbClr val="F79646"/>
                    </a:solidFill>
                  </a:tcPr>
                </a:tc>
                <a:extLst>
                  <a:ext uri="{0D108BD9-81ED-4DB2-BD59-A6C34878D82A}">
                    <a16:rowId xmlns:a16="http://schemas.microsoft.com/office/drawing/2014/main" val="3447536470"/>
                  </a:ext>
                </a:extLst>
              </a:tr>
              <a:tr h="171450">
                <a:tc>
                  <a:txBody>
                    <a:bodyPr/>
                    <a:lstStyle/>
                    <a:p>
                      <a:pPr algn="ctr">
                        <a:lnSpc>
                          <a:spcPct val="107000"/>
                        </a:lnSpc>
                        <a:spcAft>
                          <a:spcPts val="0"/>
                        </a:spcAft>
                      </a:pPr>
                      <a:r>
                        <a:rPr lang="de-DE" sz="1800" b="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JP LD - EU HD Opt</a:t>
                      </a:r>
                      <a:endParaRPr lang="de-DE" sz="1800">
                        <a:effectLst/>
                        <a:latin typeface="Calibri" panose="020F0502020204030204" pitchFamily="34" charset="0"/>
                        <a:ea typeface="DengXian" panose="02010600030101010101" pitchFamily="2" charset="-122"/>
                        <a:cs typeface="Arial" panose="020B0604020202020204" pitchFamily="34" charset="0"/>
                      </a:endParaRPr>
                    </a:p>
                  </a:txBody>
                  <a:tcPr marL="44450" marR="44450" marT="0" marB="0" anchor="ctr">
                    <a:lnL>
                      <a:noFill/>
                    </a:lnL>
                    <a:lnR>
                      <a:noFill/>
                    </a:lnR>
                    <a:lnT>
                      <a:noFill/>
                    </a:lnT>
                    <a:lnB>
                      <a:noFill/>
                    </a:lnB>
                    <a:solidFill>
                      <a:srgbClr val="92D050"/>
                    </a:solidFill>
                  </a:tcPr>
                </a:tc>
                <a:extLst>
                  <a:ext uri="{0D108BD9-81ED-4DB2-BD59-A6C34878D82A}">
                    <a16:rowId xmlns:a16="http://schemas.microsoft.com/office/drawing/2014/main" val="1782413129"/>
                  </a:ext>
                </a:extLst>
              </a:tr>
              <a:tr h="171450">
                <a:tc>
                  <a:txBody>
                    <a:bodyPr/>
                    <a:lstStyle/>
                    <a:p>
                      <a:pPr algn="ctr">
                        <a:lnSpc>
                          <a:spcPct val="107000"/>
                        </a:lnSpc>
                        <a:spcAft>
                          <a:spcPts val="0"/>
                        </a:spcAft>
                      </a:pP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JP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HD</a:t>
                      </a: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 - EU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LD</a:t>
                      </a:r>
                      <a:r>
                        <a:rPr lang="de-DE" sz="1800" b="1" dirty="0">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 </a:t>
                      </a:r>
                      <a:r>
                        <a:rPr lang="de-DE" sz="1800" b="1" dirty="0" err="1">
                          <a:solidFill>
                            <a:srgbClr val="000000"/>
                          </a:solidFill>
                          <a:effectLst/>
                          <a:latin typeface="MS PGothic" panose="020B0600070205080204" pitchFamily="34" charset="-128"/>
                          <a:ea typeface="DengXian" panose="02010600030101010101" pitchFamily="2" charset="-122"/>
                          <a:cs typeface="Times New Roman" panose="02020603050405020304" pitchFamily="18" charset="0"/>
                        </a:rPr>
                        <a:t>Opt</a:t>
                      </a:r>
                      <a:endParaRPr lang="de-DE" sz="1800" dirty="0">
                        <a:effectLst/>
                        <a:latin typeface="Calibri" panose="020F0502020204030204" pitchFamily="34" charset="0"/>
                        <a:ea typeface="DengXian" panose="02010600030101010101" pitchFamily="2" charset="-122"/>
                        <a:cs typeface="Arial" panose="020B0604020202020204" pitchFamily="34" charset="0"/>
                      </a:endParaRPr>
                    </a:p>
                  </a:txBody>
                  <a:tcPr marL="44450" marR="44450" marT="0" marB="0" anchor="ctr">
                    <a:lnL>
                      <a:noFill/>
                    </a:lnL>
                    <a:lnR>
                      <a:noFill/>
                    </a:lnR>
                    <a:lnT>
                      <a:noFill/>
                    </a:lnT>
                    <a:lnB>
                      <a:noFill/>
                    </a:lnB>
                    <a:solidFill>
                      <a:srgbClr val="00B0F0"/>
                    </a:solidFill>
                  </a:tcPr>
                </a:tc>
                <a:extLst>
                  <a:ext uri="{0D108BD9-81ED-4DB2-BD59-A6C34878D82A}">
                    <a16:rowId xmlns:a16="http://schemas.microsoft.com/office/drawing/2014/main" val="806797978"/>
                  </a:ext>
                </a:extLst>
              </a:tr>
            </a:tbl>
          </a:graphicData>
        </a:graphic>
      </p:graphicFrame>
    </p:spTree>
    <p:extLst>
      <p:ext uri="{BB962C8B-B14F-4D97-AF65-F5344CB8AC3E}">
        <p14:creationId xmlns:p14="http://schemas.microsoft.com/office/powerpoint/2010/main" val="3422696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18950" y="583967"/>
            <a:ext cx="10515600" cy="5763824"/>
          </a:xfrm>
        </p:spPr>
        <p:txBody>
          <a:bodyPr>
            <a:normAutofit fontScale="92500" lnSpcReduction="10000"/>
          </a:bodyPr>
          <a:lstStyle/>
          <a:p>
            <a:r>
              <a:rPr lang="en-US" dirty="0"/>
              <a:t>Fact: </a:t>
            </a:r>
            <a:r>
              <a:rPr lang="en-US" dirty="0" err="1"/>
              <a:t>IWVTA</a:t>
            </a:r>
            <a:r>
              <a:rPr lang="en-US" dirty="0"/>
              <a:t> is restricted to M1 vehicles for the foreseeable future</a:t>
            </a:r>
          </a:p>
          <a:p>
            <a:r>
              <a:rPr lang="en-US" dirty="0"/>
              <a:t>The main driver for the harmonization of WLTP is to deliver a Regulation suitable for </a:t>
            </a:r>
            <a:r>
              <a:rPr lang="en-US" dirty="0" err="1"/>
              <a:t>IWVTA</a:t>
            </a:r>
            <a:endParaRPr lang="en-US" dirty="0"/>
          </a:p>
          <a:p>
            <a:r>
              <a:rPr lang="en-US" dirty="0"/>
              <a:t>The basic idea is that we restrict the scope of “R-WLTP” to M1 vehicles up to </a:t>
            </a:r>
            <a:r>
              <a:rPr lang="en-US" dirty="0" err="1"/>
              <a:t>RW</a:t>
            </a:r>
            <a:r>
              <a:rPr lang="en-US" dirty="0"/>
              <a:t> 2610 kg (and 2840 kg by extension).  </a:t>
            </a:r>
          </a:p>
          <a:p>
            <a:pPr lvl="1"/>
            <a:r>
              <a:rPr lang="en-US" dirty="0"/>
              <a:t>This would mean that some M1 vehicles which are currently light duty in Japan would be excluded but would avoid forcing the EU to accept vehicles which are out of their scope (a scope change needs approval of EU Parliament).  </a:t>
            </a:r>
          </a:p>
          <a:p>
            <a:pPr lvl="1"/>
            <a:r>
              <a:rPr lang="en-US" dirty="0"/>
              <a:t>It however removes the concerns for categories M2, N1 and N2</a:t>
            </a:r>
          </a:p>
          <a:p>
            <a:r>
              <a:rPr lang="en-US" dirty="0"/>
              <a:t>R-83.08 </a:t>
            </a:r>
            <a:r>
              <a:rPr lang="en-US" dirty="0">
                <a:solidFill>
                  <a:srgbClr val="FF0000"/>
                </a:solidFill>
              </a:rPr>
              <a:t>scope </a:t>
            </a:r>
            <a:r>
              <a:rPr lang="en-US" dirty="0"/>
              <a:t>could then be a copy of </a:t>
            </a:r>
            <a:r>
              <a:rPr lang="en-US" dirty="0">
                <a:solidFill>
                  <a:srgbClr val="FF0000"/>
                </a:solidFill>
              </a:rPr>
              <a:t>the scope of </a:t>
            </a:r>
            <a:r>
              <a:rPr lang="en-US" dirty="0"/>
              <a:t>EU-</a:t>
            </a:r>
            <a:r>
              <a:rPr lang="en-US" dirty="0" err="1"/>
              <a:t>WLTP</a:t>
            </a:r>
            <a:r>
              <a:rPr lang="en-US" dirty="0"/>
              <a:t> </a:t>
            </a:r>
            <a:r>
              <a:rPr lang="en-US" dirty="0">
                <a:solidFill>
                  <a:srgbClr val="FF0000"/>
                </a:solidFill>
              </a:rPr>
              <a:t>– i.e. the same scope as UNR83 07 series</a:t>
            </a:r>
          </a:p>
          <a:p>
            <a:pPr marL="0" indent="0">
              <a:buNone/>
            </a:pPr>
            <a:r>
              <a:rPr lang="en-US" sz="2600" u="sng" dirty="0">
                <a:solidFill>
                  <a:srgbClr val="7030A0"/>
                </a:solidFill>
              </a:rPr>
              <a:t>Update from Task Force Meeting 7</a:t>
            </a:r>
            <a:r>
              <a:rPr lang="en-US" sz="2600" u="sng" baseline="30000" dirty="0">
                <a:solidFill>
                  <a:srgbClr val="7030A0"/>
                </a:solidFill>
              </a:rPr>
              <a:t>th</a:t>
            </a:r>
            <a:r>
              <a:rPr lang="en-US" sz="2600" u="sng" dirty="0">
                <a:solidFill>
                  <a:srgbClr val="7030A0"/>
                </a:solidFill>
              </a:rPr>
              <a:t> –Aug-2019</a:t>
            </a:r>
          </a:p>
          <a:p>
            <a:r>
              <a:rPr lang="en-US" sz="2600" dirty="0">
                <a:solidFill>
                  <a:srgbClr val="7030A0"/>
                </a:solidFill>
              </a:rPr>
              <a:t>L1a – same scope as EU-</a:t>
            </a:r>
            <a:r>
              <a:rPr lang="en-US" sz="2600" dirty="0" err="1">
                <a:solidFill>
                  <a:srgbClr val="7030A0"/>
                </a:solidFill>
              </a:rPr>
              <a:t>WLTP</a:t>
            </a:r>
            <a:endParaRPr lang="en-US" sz="2600" dirty="0">
              <a:solidFill>
                <a:srgbClr val="7030A0"/>
              </a:solidFill>
            </a:endParaRPr>
          </a:p>
          <a:p>
            <a:r>
              <a:rPr lang="en-US" sz="2600" dirty="0">
                <a:solidFill>
                  <a:srgbClr val="7030A0"/>
                </a:solidFill>
              </a:rPr>
              <a:t>L1b – same scope as GTR15</a:t>
            </a:r>
          </a:p>
          <a:p>
            <a:r>
              <a:rPr lang="en-US" sz="2600" dirty="0">
                <a:solidFill>
                  <a:srgbClr val="7030A0"/>
                </a:solidFill>
              </a:rPr>
              <a:t>Level 2. M1 vehicles only – up to a maximum ref mass of 2,840kg</a:t>
            </a:r>
          </a:p>
          <a:p>
            <a:endParaRPr lang="de-DE" dirty="0">
              <a:solidFill>
                <a:srgbClr val="FF0000"/>
              </a:solidFill>
            </a:endParaRPr>
          </a:p>
        </p:txBody>
      </p:sp>
    </p:spTree>
    <p:extLst>
      <p:ext uri="{BB962C8B-B14F-4D97-AF65-F5344CB8AC3E}">
        <p14:creationId xmlns:p14="http://schemas.microsoft.com/office/powerpoint/2010/main" val="20522771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603A2F47C299347BDF24C04B15334A8" ma:contentTypeVersion="7" ma:contentTypeDescription="Create a new document." ma:contentTypeScope="" ma:versionID="efb94a6e04f7a211503980bd35e59c1f">
  <xsd:schema xmlns:xsd="http://www.w3.org/2001/XMLSchema" xmlns:xs="http://www.w3.org/2001/XMLSchema" xmlns:p="http://schemas.microsoft.com/office/2006/metadata/properties" xmlns:ns3="9efdb326-b4e3-44d9-ba8e-db88e2f48869" targetNamespace="http://schemas.microsoft.com/office/2006/metadata/properties" ma:root="true" ma:fieldsID="d218181076444130b2212a46755a89e1" ns3:_="">
    <xsd:import namespace="9efdb326-b4e3-44d9-ba8e-db88e2f4886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fdb326-b4e3-44d9-ba8e-db88e2f4886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17A2DDB-470A-419B-B430-0FD7A4781603}">
  <ds:schemaRefs>
    <ds:schemaRef ds:uri="http://schemas.microsoft.com/sharepoint/v3/contenttype/forms"/>
  </ds:schemaRefs>
</ds:datastoreItem>
</file>

<file path=customXml/itemProps2.xml><?xml version="1.0" encoding="utf-8"?>
<ds:datastoreItem xmlns:ds="http://schemas.openxmlformats.org/officeDocument/2006/customXml" ds:itemID="{4D136B7F-4BA7-4482-B0F7-153F912C6B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fdb326-b4e3-44d9-ba8e-db88e2f488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52B1761-1AA6-4A0B-A1AA-9A3607547EBF}">
  <ds:schemaRefs>
    <ds:schemaRef ds:uri="http://purl.org/dc/elements/1.1/"/>
    <ds:schemaRef ds:uri="9efdb326-b4e3-44d9-ba8e-db88e2f48869"/>
    <ds:schemaRef ds:uri="http://schemas.openxmlformats.org/package/2006/metadata/core-properties"/>
    <ds:schemaRef ds:uri="http://schemas.microsoft.com/office/infopath/2007/PartnerControls"/>
    <ds:schemaRef ds:uri="http://schemas.microsoft.com/office/2006/metadata/properties"/>
    <ds:schemaRef ds:uri="http://purl.org/dc/dcmitype/"/>
    <ds:schemaRef ds:uri="http://schemas.microsoft.com/office/2006/documentManagement/typ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1227</TotalTime>
  <Words>368</Words>
  <Application>Microsoft Office PowerPoint</Application>
  <PresentationFormat>Widescreen</PresentationFormat>
  <Paragraphs>51</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MS PGothic</vt:lpstr>
      <vt:lpstr>Arial</vt:lpstr>
      <vt:lpstr>Calibri</vt:lpstr>
      <vt:lpstr>Calibri Light</vt:lpstr>
      <vt:lpstr>Office</vt:lpstr>
      <vt:lpstr>Ideas for scope of „UNR-WLTP“ (and maybe UNR-83.08</vt:lpstr>
      <vt:lpstr>PowerPoint Presentation</vt:lpstr>
      <vt:lpstr>PowerPoint Presentation</vt:lpstr>
    </vt:vector>
  </TitlesOfParts>
  <Company>Volkswagen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for scope of „UNR-WLTP“ (and maybe UNR-83.08</dc:title>
  <dc:creator>Bill Coleman K-GEAG/1</dc:creator>
  <cp:lastModifiedBy>Rob Gardner July 2019</cp:lastModifiedBy>
  <cp:revision>6</cp:revision>
  <dcterms:created xsi:type="dcterms:W3CDTF">2019-06-20T06:50:11Z</dcterms:created>
  <dcterms:modified xsi:type="dcterms:W3CDTF">2019-08-07T17:11:23Z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0x010100D603A2F47C299347BDF24C04B15334A8</vt:lpwstr>
  </property>
</Properties>
</file>