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D6EECEC-7E31-4EF2-945E-9AE2D83A09C7}"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1813344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EECEC-7E31-4EF2-945E-9AE2D83A09C7}"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310844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EECEC-7E31-4EF2-945E-9AE2D83A09C7}"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14351834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9D6EECEC-7E31-4EF2-945E-9AE2D83A09C7}"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228261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6EECEC-7E31-4EF2-945E-9AE2D83A09C7}" type="datetimeFigureOut">
              <a:rPr lang="en-GB" smtClean="0"/>
              <a:t>08/10/2019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2738868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9D6EECEC-7E31-4EF2-945E-9AE2D83A09C7}"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1046002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D6EECEC-7E31-4EF2-945E-9AE2D83A09C7}" type="datetimeFigureOut">
              <a:rPr lang="en-GB" smtClean="0"/>
              <a:t>08/10/2019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22899369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9D6EECEC-7E31-4EF2-945E-9AE2D83A09C7}" type="datetimeFigureOut">
              <a:rPr lang="en-GB" smtClean="0"/>
              <a:t>08/10/2019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22064445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EECEC-7E31-4EF2-945E-9AE2D83A09C7}" type="datetimeFigureOut">
              <a:rPr lang="en-GB" smtClean="0"/>
              <a:t>08/10/2019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1202327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EECEC-7E31-4EF2-945E-9AE2D83A09C7}"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29681754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6EECEC-7E31-4EF2-945E-9AE2D83A09C7}" type="datetimeFigureOut">
              <a:rPr lang="en-GB" smtClean="0"/>
              <a:t>08/10/2019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905771B-6746-4ACB-A3FD-F2D90687FC7E}" type="slidenum">
              <a:rPr lang="en-GB" smtClean="0"/>
              <a:t>‹#›</a:t>
            </a:fld>
            <a:endParaRPr lang="en-GB"/>
          </a:p>
        </p:txBody>
      </p:sp>
    </p:spTree>
    <p:extLst>
      <p:ext uri="{BB962C8B-B14F-4D97-AF65-F5344CB8AC3E}">
        <p14:creationId xmlns:p14="http://schemas.microsoft.com/office/powerpoint/2010/main" val="6584018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EECEC-7E31-4EF2-945E-9AE2D83A09C7}" type="datetimeFigureOut">
              <a:rPr lang="en-GB" smtClean="0"/>
              <a:t>08/10/2019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05771B-6746-4ACB-A3FD-F2D90687FC7E}" type="slidenum">
              <a:rPr lang="en-GB" smtClean="0"/>
              <a:t>‹#›</a:t>
            </a:fld>
            <a:endParaRPr lang="en-GB"/>
          </a:p>
        </p:txBody>
      </p:sp>
    </p:spTree>
    <p:extLst>
      <p:ext uri="{BB962C8B-B14F-4D97-AF65-F5344CB8AC3E}">
        <p14:creationId xmlns:p14="http://schemas.microsoft.com/office/powerpoint/2010/main" val="1404775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1560" y="404664"/>
            <a:ext cx="8208912" cy="6524863"/>
          </a:xfrm>
          <a:prstGeom prst="rect">
            <a:avLst/>
          </a:prstGeom>
          <a:noFill/>
        </p:spPr>
        <p:txBody>
          <a:bodyPr wrap="square" rtlCol="0">
            <a:spAutoFit/>
          </a:bodyPr>
          <a:lstStyle/>
          <a:p>
            <a:r>
              <a:rPr lang="en-GB" sz="1400" dirty="0" smtClean="0"/>
              <a:t>Describe in a few sentences what should be the outcome of the ‘audit/virtual testing/in-use data reporting</a:t>
            </a:r>
          </a:p>
          <a:p>
            <a:endParaRPr lang="en-GB" sz="800" dirty="0" smtClean="0"/>
          </a:p>
          <a:p>
            <a:r>
              <a:rPr lang="en-GB" sz="1200" u="sng" dirty="0" smtClean="0"/>
              <a:t>Audit/assessment</a:t>
            </a:r>
          </a:p>
          <a:p>
            <a:pPr marL="285750" indent="-285750">
              <a:buFont typeface="Wingdings" panose="05000000000000000000" pitchFamily="2" charset="2"/>
              <a:buChar char="§"/>
            </a:pPr>
            <a:r>
              <a:rPr lang="en-GB" sz="1200" dirty="0" smtClean="0"/>
              <a:t>Audit: Confirmation that the manufacturers have appropriate processes in place to develop AV’s for the road through the management processes, development phase and lifecycle of the vehicle.  This shall include the process of updating vehicles on the road.</a:t>
            </a:r>
          </a:p>
          <a:p>
            <a:pPr marL="285750" indent="-285750">
              <a:buFont typeface="Wingdings" panose="05000000000000000000" pitchFamily="2" charset="2"/>
              <a:buChar char="§"/>
            </a:pPr>
            <a:r>
              <a:rPr lang="en-GB" sz="1200" dirty="0" smtClean="0"/>
              <a:t>Assessment of vehicle safety: Assessment of manufacturer performance data demonstrating that the vehicle design, verification and validation done by the manufacturer has mitigated risk and meet the minimum performance requirements. </a:t>
            </a:r>
          </a:p>
          <a:p>
            <a:pPr marL="285750" indent="-285750">
              <a:buFont typeface="Wingdings" panose="05000000000000000000" pitchFamily="2" charset="2"/>
              <a:buChar char="§"/>
            </a:pPr>
            <a:r>
              <a:rPr lang="en-GB" sz="1200" dirty="0" smtClean="0"/>
              <a:t>Well adapted to assess performances that are not easy to test on track or on road.</a:t>
            </a:r>
          </a:p>
          <a:p>
            <a:r>
              <a:rPr lang="en-GB" sz="1200" b="1" dirty="0" smtClean="0"/>
              <a:t>What are the questions to be answered?</a:t>
            </a:r>
          </a:p>
          <a:p>
            <a:pPr marL="285750" indent="-285750">
              <a:buFont typeface="Wingdings" panose="05000000000000000000" pitchFamily="2" charset="2"/>
              <a:buChar char="§"/>
            </a:pPr>
            <a:r>
              <a:rPr lang="en-GB" sz="1200" i="1" dirty="0" smtClean="0"/>
              <a:t>What are the minimum documentation requirements to achieve this?</a:t>
            </a:r>
          </a:p>
          <a:p>
            <a:r>
              <a:rPr lang="en-GB" sz="1200" dirty="0" smtClean="0"/>
              <a:t>Documentation necessary to conclude on the process/safety validation (Reference can be found in ISO PAS 21448 SOTIF/ISO 26262/Annex 6-R79,etc)?</a:t>
            </a:r>
          </a:p>
          <a:p>
            <a:pPr marL="285750" indent="-285750">
              <a:buFont typeface="Wingdings" panose="05000000000000000000" pitchFamily="2" charset="2"/>
              <a:buChar char="§"/>
            </a:pPr>
            <a:r>
              <a:rPr lang="en-GB" sz="1200" i="1" dirty="0" smtClean="0"/>
              <a:t>How early in the development phase should this audit/assessment process start?</a:t>
            </a:r>
          </a:p>
          <a:p>
            <a:r>
              <a:rPr lang="en-GB" sz="1200" dirty="0" smtClean="0"/>
              <a:t>2 steps: when safety concept is clear and after verification/validation. (V model)</a:t>
            </a:r>
          </a:p>
          <a:p>
            <a:r>
              <a:rPr lang="en-GB" sz="1200" dirty="0" smtClean="0"/>
              <a:t>Audit: Not linked to the product. Shall start before development. The cyber regulation could be used as reference.</a:t>
            </a:r>
          </a:p>
          <a:p>
            <a:pPr marL="285750" indent="-285750">
              <a:buFont typeface="Wingdings" panose="05000000000000000000" pitchFamily="2" charset="2"/>
              <a:buChar char="§"/>
            </a:pPr>
            <a:r>
              <a:rPr lang="en-GB" sz="1200" i="1" dirty="0" smtClean="0"/>
              <a:t>How prescriptive (how deep) do the requirements need to be and what level should aim for? Data provided by manufacturer to be confirmed by independent test?</a:t>
            </a:r>
          </a:p>
          <a:p>
            <a:r>
              <a:rPr lang="en-GB" sz="1200" dirty="0" smtClean="0"/>
              <a:t>Audit :Check that the process is robust enough, documented and is implemented</a:t>
            </a:r>
          </a:p>
          <a:p>
            <a:r>
              <a:rPr lang="en-GB" sz="1200" dirty="0" smtClean="0"/>
              <a:t>Assessment: Check that the risk assessment is complete, that safety concept is addressing the risk assessment. Check that the safety concept is implemented consistently in the design of the different functions of the AD system. Check the verification validation process is robust enough (simulation, track test, in use data)</a:t>
            </a:r>
          </a:p>
          <a:p>
            <a:pPr marL="285750" indent="-285750">
              <a:buFont typeface="Wingdings" panose="05000000000000000000" pitchFamily="2" charset="2"/>
              <a:buChar char="§"/>
            </a:pPr>
            <a:r>
              <a:rPr lang="en-GB" sz="1200" i="1" dirty="0" smtClean="0"/>
              <a:t>Who should conduct the audit/assessment?</a:t>
            </a:r>
          </a:p>
          <a:p>
            <a:r>
              <a:rPr lang="en-US" sz="1200" dirty="0"/>
              <a:t>Audit and assessment to be conducted by a qualified independent 3rd party.</a:t>
            </a:r>
            <a:endParaRPr lang="en-GB" sz="1200" dirty="0" smtClean="0"/>
          </a:p>
          <a:p>
            <a:pPr marL="285750" indent="-285750">
              <a:buFont typeface="Wingdings" panose="05000000000000000000" pitchFamily="2" charset="2"/>
              <a:buChar char="§"/>
            </a:pPr>
            <a:r>
              <a:rPr lang="en-GB" sz="1200" i="1" dirty="0" smtClean="0"/>
              <a:t>What are pass/fail criteria/ an acceptable level of risk (</a:t>
            </a:r>
            <a:r>
              <a:rPr lang="en-GB" sz="1200" i="1" dirty="0"/>
              <a:t>link with </a:t>
            </a:r>
            <a:r>
              <a:rPr lang="en-GB" sz="1200" i="1" dirty="0" smtClean="0"/>
              <a:t>WP29/GRVA/FRAV-VMAD/1a) &amp; what is the appropriate method to demonstrate a certain level of risk?</a:t>
            </a:r>
          </a:p>
          <a:p>
            <a:r>
              <a:rPr lang="en-GB" sz="1200" dirty="0" smtClean="0"/>
              <a:t>Failed audit: process not documented, no demonstration that there is an appropriate level of management</a:t>
            </a:r>
          </a:p>
          <a:p>
            <a:r>
              <a:rPr lang="en-GB" sz="1200" dirty="0" smtClean="0"/>
              <a:t>Failed assessment: The residual level of risk is not acceptable (accident preventable and .. See FD). </a:t>
            </a:r>
          </a:p>
          <a:p>
            <a:pPr marL="285750" indent="-285750">
              <a:buFont typeface="Wingdings" panose="05000000000000000000" pitchFamily="2" charset="2"/>
              <a:buChar char="§"/>
            </a:pPr>
            <a:r>
              <a:rPr lang="en-GB" sz="1200" dirty="0"/>
              <a:t>Difference between harmonized track tests (link with VMAD/2b) and verification tests </a:t>
            </a:r>
            <a:r>
              <a:rPr lang="en-GB" sz="1200" dirty="0" smtClean="0"/>
              <a:t>(to verify </a:t>
            </a:r>
            <a:r>
              <a:rPr lang="en-GB" sz="1200" dirty="0"/>
              <a:t>safety concept)?</a:t>
            </a:r>
          </a:p>
          <a:p>
            <a:r>
              <a:rPr lang="en-GB" sz="1200" b="1" dirty="0" smtClean="0"/>
              <a:t>Information on existing practices:</a:t>
            </a:r>
          </a:p>
          <a:p>
            <a:pPr marL="285750" indent="-285750">
              <a:buFont typeface="Wingdings" panose="05000000000000000000" pitchFamily="2" charset="2"/>
              <a:buChar char="§"/>
            </a:pPr>
            <a:r>
              <a:rPr lang="en-GB" sz="1200" dirty="0" smtClean="0"/>
              <a:t>Use R79 Annex 6 as a basis (Annex CEL).  However, more is required</a:t>
            </a:r>
            <a:r>
              <a:rPr lang="en-GB" sz="1200" dirty="0"/>
              <a:t>. ISO26262 (mainly regarding failures) and SOTIF (some focus on driver assistance systems) taking the basic principles and applying them to an audit approach.  </a:t>
            </a:r>
          </a:p>
          <a:p>
            <a:pPr marL="285750" indent="-285750">
              <a:buFont typeface="Wingdings" panose="05000000000000000000" pitchFamily="2" charset="2"/>
              <a:buChar char="§"/>
            </a:pPr>
            <a:r>
              <a:rPr lang="en-GB" sz="1200" dirty="0" smtClean="0"/>
              <a:t>FMEA’s, Fault Tree Analysis will be included – how to manage the negative outcomes. Other risk analysis methods as well.</a:t>
            </a:r>
          </a:p>
          <a:p>
            <a:pPr marL="285750" indent="-285750">
              <a:buFont typeface="Wingdings" panose="05000000000000000000" pitchFamily="2" charset="2"/>
              <a:buChar char="§"/>
            </a:pPr>
            <a:r>
              <a:rPr lang="en-GB" sz="1200" dirty="0" smtClean="0"/>
              <a:t>UL 4600 draft standard</a:t>
            </a:r>
            <a:endParaRPr lang="en-GB" sz="1200" dirty="0"/>
          </a:p>
        </p:txBody>
      </p:sp>
      <p:sp>
        <p:nvSpPr>
          <p:cNvPr id="2" name="テキスト ボックス 1"/>
          <p:cNvSpPr txBox="1"/>
          <p:nvPr/>
        </p:nvSpPr>
        <p:spPr>
          <a:xfrm>
            <a:off x="6660232" y="44624"/>
            <a:ext cx="1656184" cy="369332"/>
          </a:xfrm>
          <a:prstGeom prst="rect">
            <a:avLst/>
          </a:prstGeom>
          <a:noFill/>
        </p:spPr>
        <p:txBody>
          <a:bodyPr wrap="square" rtlCol="0">
            <a:spAutoFit/>
          </a:bodyPr>
          <a:lstStyle/>
          <a:p>
            <a:r>
              <a:rPr kumimoji="1" lang="en-US" altLang="ja-JP" dirty="0" smtClean="0"/>
              <a:t>VMAD-04-05</a:t>
            </a:r>
            <a:endParaRPr kumimoji="1" lang="ja-JP" altLang="en-US" dirty="0"/>
          </a:p>
        </p:txBody>
      </p:sp>
      <p:sp>
        <p:nvSpPr>
          <p:cNvPr id="5" name="テキスト ボックス 4"/>
          <p:cNvSpPr txBox="1"/>
          <p:nvPr/>
        </p:nvSpPr>
        <p:spPr>
          <a:xfrm>
            <a:off x="483064" y="44624"/>
            <a:ext cx="3296848" cy="369332"/>
          </a:xfrm>
          <a:prstGeom prst="rect">
            <a:avLst/>
          </a:prstGeom>
          <a:noFill/>
        </p:spPr>
        <p:txBody>
          <a:bodyPr wrap="square" rtlCol="0">
            <a:spAutoFit/>
          </a:bodyPr>
          <a:lstStyle/>
          <a:p>
            <a:r>
              <a:rPr kumimoji="1" lang="en-US" altLang="ja-JP" dirty="0" smtClean="0"/>
              <a:t>SG</a:t>
            </a:r>
            <a:r>
              <a:rPr kumimoji="1" lang="ja-JP" altLang="en-US" dirty="0" smtClean="0"/>
              <a:t> </a:t>
            </a:r>
            <a:r>
              <a:rPr kumimoji="1" lang="en-US" altLang="ja-JP" dirty="0" smtClean="0"/>
              <a:t>2a</a:t>
            </a:r>
            <a:r>
              <a:rPr kumimoji="1" lang="ja-JP" altLang="en-US" dirty="0"/>
              <a:t> </a:t>
            </a:r>
            <a:r>
              <a:rPr kumimoji="1" lang="en-US" altLang="ja-JP" dirty="0" smtClean="0"/>
              <a:t>“Audit/ In-use reporting</a:t>
            </a:r>
            <a:endParaRPr kumimoji="1" lang="ja-JP" altLang="en-US" dirty="0"/>
          </a:p>
        </p:txBody>
      </p:sp>
    </p:spTree>
    <p:extLst>
      <p:ext uri="{BB962C8B-B14F-4D97-AF65-F5344CB8AC3E}">
        <p14:creationId xmlns:p14="http://schemas.microsoft.com/office/powerpoint/2010/main" val="1754592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366247"/>
            <a:ext cx="7776864" cy="6740307"/>
          </a:xfrm>
          <a:prstGeom prst="rect">
            <a:avLst/>
          </a:prstGeom>
          <a:noFill/>
        </p:spPr>
        <p:txBody>
          <a:bodyPr wrap="square" rtlCol="0">
            <a:spAutoFit/>
          </a:bodyPr>
          <a:lstStyle/>
          <a:p>
            <a:r>
              <a:rPr lang="en-GB" sz="1600" u="sng" dirty="0" smtClean="0"/>
              <a:t>Virtual Testing</a:t>
            </a:r>
          </a:p>
          <a:p>
            <a:r>
              <a:rPr lang="en-GB" sz="1600" dirty="0" smtClean="0"/>
              <a:t>-Allow the manufacturer to validate safe driving without having to drive the vehicle millions of km in various traffic scenarios.  </a:t>
            </a:r>
          </a:p>
          <a:p>
            <a:r>
              <a:rPr lang="en-GB" sz="1600" dirty="0" smtClean="0"/>
              <a:t>-This data can be used to demonstrate validation/safety performance to authorities.</a:t>
            </a:r>
          </a:p>
          <a:p>
            <a:r>
              <a:rPr lang="en-GB" sz="1600" dirty="0" smtClean="0"/>
              <a:t>-Virtual testing is well adapted to critical/dangerous/complex scenarios, validate variants </a:t>
            </a:r>
          </a:p>
          <a:p>
            <a:r>
              <a:rPr lang="en-GB" sz="1600" b="1" dirty="0" smtClean="0"/>
              <a:t>What are the questions to be answered?</a:t>
            </a:r>
          </a:p>
          <a:p>
            <a:pPr marL="285750" indent="-285750">
              <a:buFont typeface="Wingdings" panose="05000000000000000000" pitchFamily="2" charset="2"/>
              <a:buChar char="§"/>
            </a:pPr>
            <a:r>
              <a:rPr lang="en-GB" sz="1600" dirty="0" smtClean="0"/>
              <a:t>Do </a:t>
            </a:r>
            <a:r>
              <a:rPr lang="en-GB" sz="1600" dirty="0"/>
              <a:t>we need one standardised tool or can multiple solutions be </a:t>
            </a:r>
            <a:r>
              <a:rPr lang="en-GB" sz="1600" dirty="0" smtClean="0"/>
              <a:t>permitted?</a:t>
            </a:r>
          </a:p>
          <a:p>
            <a:r>
              <a:rPr lang="en-GB" sz="1600" dirty="0" smtClean="0"/>
              <a:t>No one-fits-all solution exists today. Several simulation tools for different purposes (HIL, SIL, etc.). Need to ensure interfaces . In the long run harmonized tool could be beneficial.</a:t>
            </a:r>
          </a:p>
          <a:p>
            <a:r>
              <a:rPr lang="en-GB" sz="1600" dirty="0"/>
              <a:t>Need to clarify the different concepts of simulation/models/virtual testing. What is used today?</a:t>
            </a:r>
          </a:p>
          <a:p>
            <a:pPr marL="285750" indent="-285750">
              <a:buFont typeface="Wingdings" panose="05000000000000000000" pitchFamily="2" charset="2"/>
              <a:buChar char="§"/>
            </a:pPr>
            <a:r>
              <a:rPr lang="en-GB" sz="1600" dirty="0" smtClean="0"/>
              <a:t>How to ensure that the results of virtual Testing make sense? </a:t>
            </a:r>
          </a:p>
          <a:p>
            <a:r>
              <a:rPr lang="en-GB" sz="1600" dirty="0" smtClean="0"/>
              <a:t>Requirements on the correlation of the expected results with track tests/on road tests, scope, traceability, etc.</a:t>
            </a:r>
          </a:p>
          <a:p>
            <a:pPr marL="285750" indent="-285750">
              <a:buFont typeface="Arial" panose="020B0604020202020204" pitchFamily="34" charset="0"/>
              <a:buChar char="•"/>
            </a:pPr>
            <a:r>
              <a:rPr lang="en-GB" sz="1600" dirty="0"/>
              <a:t>Who validates virtual testing? Manufacturers? Authorities? </a:t>
            </a:r>
          </a:p>
          <a:p>
            <a:r>
              <a:rPr lang="en-GB" sz="1600" dirty="0" smtClean="0"/>
              <a:t>Mostly by manufacturers. However some parameters to be checked by authorities. </a:t>
            </a:r>
          </a:p>
          <a:p>
            <a:endParaRPr lang="en-GB" sz="1600" dirty="0" smtClean="0"/>
          </a:p>
          <a:p>
            <a:pPr marL="285750" indent="-285750">
              <a:buFont typeface="Wingdings" panose="05000000000000000000" pitchFamily="2" charset="2"/>
              <a:buChar char="§"/>
            </a:pPr>
            <a:r>
              <a:rPr lang="en-GB" sz="1600" b="1" dirty="0"/>
              <a:t>Information on existing practices:</a:t>
            </a:r>
          </a:p>
          <a:p>
            <a:pPr marL="285750" indent="-285750">
              <a:buFont typeface="Wingdings" panose="05000000000000000000" pitchFamily="2" charset="2"/>
              <a:buChar char="§"/>
            </a:pPr>
            <a:r>
              <a:rPr lang="en-GB" sz="1600" dirty="0" smtClean="0"/>
              <a:t>R140 </a:t>
            </a:r>
            <a:r>
              <a:rPr lang="en-GB" sz="1600" dirty="0"/>
              <a:t>is a good example for </a:t>
            </a:r>
            <a:r>
              <a:rPr lang="en-GB" sz="1600" dirty="0" smtClean="0"/>
              <a:t>validation of simulation tools</a:t>
            </a:r>
            <a:r>
              <a:rPr lang="en-GB" sz="1600" dirty="0"/>
              <a:t>. </a:t>
            </a:r>
            <a:r>
              <a:rPr lang="en-GB" sz="1600" dirty="0" smtClean="0"/>
              <a:t>1958 Agreement/Rev3</a:t>
            </a:r>
          </a:p>
          <a:p>
            <a:pPr marL="285750" indent="-285750">
              <a:buFont typeface="Wingdings" panose="05000000000000000000" pitchFamily="2" charset="2"/>
              <a:buChar char="§"/>
            </a:pPr>
            <a:r>
              <a:rPr lang="en-GB" sz="1600" dirty="0" smtClean="0"/>
              <a:t>On-going standardization work at ISO on digital interfaces </a:t>
            </a:r>
          </a:p>
          <a:p>
            <a:pPr marL="285750" indent="-285750">
              <a:buFont typeface="Wingdings" panose="05000000000000000000" pitchFamily="2" charset="2"/>
              <a:buChar char="§"/>
            </a:pPr>
            <a:endParaRPr lang="en-GB" sz="1600" dirty="0" smtClean="0"/>
          </a:p>
          <a:p>
            <a:pPr marL="285750" indent="-285750">
              <a:buFont typeface="Wingdings" panose="05000000000000000000" pitchFamily="2" charset="2"/>
              <a:buChar char="§"/>
            </a:pPr>
            <a:r>
              <a:rPr lang="en-GB" sz="1600" b="1" dirty="0" smtClean="0"/>
              <a:t>Remarks:</a:t>
            </a:r>
          </a:p>
          <a:p>
            <a:pPr marL="285750" indent="-285750">
              <a:buFont typeface="Wingdings" panose="05000000000000000000" pitchFamily="2" charset="2"/>
              <a:buChar char="§"/>
            </a:pPr>
            <a:r>
              <a:rPr lang="en-GB" sz="1600" dirty="0" smtClean="0"/>
              <a:t>Link with subgroups 2b for track testing/on road testing</a:t>
            </a:r>
          </a:p>
          <a:p>
            <a:pPr marL="285750" indent="-285750">
              <a:buFont typeface="Wingdings" panose="05000000000000000000" pitchFamily="2" charset="2"/>
              <a:buChar char="§"/>
            </a:pPr>
            <a:r>
              <a:rPr lang="en-GB" sz="1600" dirty="0" smtClean="0"/>
              <a:t>Only a subset of functional requirements can be validated by virtual testing</a:t>
            </a:r>
            <a:endParaRPr lang="en-GB" sz="1600" dirty="0"/>
          </a:p>
          <a:p>
            <a:pPr marL="285750" indent="-285750">
              <a:buFont typeface="Wingdings" panose="05000000000000000000" pitchFamily="2" charset="2"/>
              <a:buChar char="§"/>
            </a:pPr>
            <a:endParaRPr lang="en-GB" sz="1600" dirty="0" smtClean="0"/>
          </a:p>
          <a:p>
            <a:pPr marL="285750" indent="-285750">
              <a:buFont typeface="Wingdings" panose="05000000000000000000" pitchFamily="2" charset="2"/>
              <a:buChar char="§"/>
            </a:pPr>
            <a:endParaRPr lang="en-GB" sz="1600" dirty="0" smtClean="0"/>
          </a:p>
        </p:txBody>
      </p:sp>
    </p:spTree>
    <p:extLst>
      <p:ext uri="{BB962C8B-B14F-4D97-AF65-F5344CB8AC3E}">
        <p14:creationId xmlns:p14="http://schemas.microsoft.com/office/powerpoint/2010/main" val="931686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332656"/>
            <a:ext cx="7776864" cy="6001643"/>
          </a:xfrm>
          <a:prstGeom prst="rect">
            <a:avLst/>
          </a:prstGeom>
          <a:noFill/>
        </p:spPr>
        <p:txBody>
          <a:bodyPr wrap="square" rtlCol="0">
            <a:spAutoFit/>
          </a:bodyPr>
          <a:lstStyle/>
          <a:p>
            <a:r>
              <a:rPr lang="en-GB" sz="1600" b="1" dirty="0" smtClean="0"/>
              <a:t>In use reporting (after placing on the market)</a:t>
            </a:r>
          </a:p>
          <a:p>
            <a:pPr marL="285750" indent="-285750">
              <a:buFontTx/>
              <a:buChar char="-"/>
            </a:pPr>
            <a:r>
              <a:rPr lang="en-GB" sz="1600" dirty="0" smtClean="0"/>
              <a:t>To cover residual risks</a:t>
            </a:r>
          </a:p>
          <a:p>
            <a:pPr marL="285750" indent="-285750">
              <a:buFontTx/>
              <a:buChar char="-"/>
            </a:pPr>
            <a:r>
              <a:rPr lang="en-GB" sz="1600" dirty="0" smtClean="0"/>
              <a:t>Verify compliance on the ground</a:t>
            </a:r>
          </a:p>
          <a:p>
            <a:pPr marL="285750" indent="-285750">
              <a:buFontTx/>
              <a:buChar char="-"/>
            </a:pPr>
            <a:r>
              <a:rPr lang="en-GB" sz="1600" dirty="0"/>
              <a:t>To improve traffic models/scenarios</a:t>
            </a:r>
          </a:p>
          <a:p>
            <a:endParaRPr lang="en-GB" sz="1600" b="1" dirty="0" smtClean="0"/>
          </a:p>
          <a:p>
            <a:r>
              <a:rPr lang="en-GB" sz="1600" b="1" dirty="0" smtClean="0"/>
              <a:t>What questions need to be answered?</a:t>
            </a:r>
          </a:p>
          <a:p>
            <a:pPr marL="285750" indent="-285750">
              <a:buFont typeface="Wingdings" panose="05000000000000000000" pitchFamily="2" charset="2"/>
              <a:buChar char="§"/>
            </a:pPr>
            <a:r>
              <a:rPr lang="en-GB" sz="1600" dirty="0"/>
              <a:t>How to cover residual risks once the vehicle is on the </a:t>
            </a:r>
            <a:r>
              <a:rPr lang="en-GB" sz="1600" dirty="0" smtClean="0"/>
              <a:t>market?</a:t>
            </a:r>
          </a:p>
          <a:p>
            <a:r>
              <a:rPr lang="en-GB" sz="1600" dirty="0" smtClean="0"/>
              <a:t>A process shall be put in place by the manufacturer to minimize risks over the lifetime of the vehicles and shall include new unknown scenarios  in the vehicle capability. There is however an asymptote in risk management. </a:t>
            </a:r>
          </a:p>
          <a:p>
            <a:pPr marL="285750" indent="-285750">
              <a:buFont typeface="Wingdings" panose="05000000000000000000" pitchFamily="2" charset="2"/>
              <a:buChar char="§"/>
            </a:pPr>
            <a:r>
              <a:rPr lang="en-GB" sz="1600" dirty="0"/>
              <a:t>How do we ensure continuous compliance (e.g. traffic rules) on the ground in particular (but not only) after an OTA (Link with OTA/CS group)? Check by authorities?</a:t>
            </a:r>
          </a:p>
          <a:p>
            <a:pPr marL="285750" indent="-285750">
              <a:buFont typeface="Wingdings" panose="05000000000000000000" pitchFamily="2" charset="2"/>
              <a:buChar char="§"/>
            </a:pPr>
            <a:r>
              <a:rPr lang="en-GB" sz="1600" dirty="0" smtClean="0"/>
              <a:t>What kind of data shall be collected by manufacturers? What kind of data shall be reported to authorities (e.g. Reporting </a:t>
            </a:r>
            <a:r>
              <a:rPr lang="en-GB" sz="1600" dirty="0"/>
              <a:t>on accidents to </a:t>
            </a:r>
            <a:r>
              <a:rPr lang="en-GB" sz="1600" dirty="0" smtClean="0"/>
              <a:t>authorities)? How often</a:t>
            </a:r>
            <a:r>
              <a:rPr lang="en-GB" sz="1600" dirty="0"/>
              <a:t>? There are limits to the data that can collected/shared. How do we ensure suitable oversight of the </a:t>
            </a:r>
            <a:r>
              <a:rPr lang="en-GB" sz="1600" dirty="0" smtClean="0"/>
              <a:t>reporting? How </a:t>
            </a:r>
            <a:r>
              <a:rPr lang="en-GB" sz="1600" dirty="0"/>
              <a:t>this data should be </a:t>
            </a:r>
            <a:r>
              <a:rPr lang="en-GB" sz="1600" dirty="0" smtClean="0"/>
              <a:t>collected (e.g. use </a:t>
            </a:r>
            <a:r>
              <a:rPr lang="en-GB" sz="1600" dirty="0"/>
              <a:t>EDR/DSSAD for in use </a:t>
            </a:r>
            <a:r>
              <a:rPr lang="en-GB" sz="1600" dirty="0" smtClean="0"/>
              <a:t>reporting)? </a:t>
            </a:r>
            <a:r>
              <a:rPr lang="en-GB" sz="1600" dirty="0"/>
              <a:t>What shall authorities do with this data? </a:t>
            </a:r>
            <a:r>
              <a:rPr lang="en-GB" sz="1600" dirty="0" smtClean="0"/>
              <a:t>How </a:t>
            </a:r>
            <a:r>
              <a:rPr lang="en-GB" sz="1600" dirty="0"/>
              <a:t>do ensure operational feedback from the field on traffic scenarios in the common database</a:t>
            </a:r>
            <a:r>
              <a:rPr lang="en-GB" sz="1600" dirty="0" smtClean="0"/>
              <a:t>?</a:t>
            </a:r>
            <a:r>
              <a:rPr lang="en-GB" sz="1600" dirty="0"/>
              <a:t> There is a common interest in sharing new unknown scenarios</a:t>
            </a:r>
          </a:p>
          <a:p>
            <a:pPr marL="285750" indent="-285750">
              <a:buFont typeface="Wingdings" panose="05000000000000000000" pitchFamily="2" charset="2"/>
              <a:buChar char="§"/>
            </a:pPr>
            <a:endParaRPr lang="en-GB" sz="1600" dirty="0"/>
          </a:p>
          <a:p>
            <a:pPr marL="285750" indent="-285750">
              <a:buFont typeface="Wingdings" panose="05000000000000000000" pitchFamily="2" charset="2"/>
              <a:buChar char="§"/>
            </a:pPr>
            <a:endParaRPr lang="en-GB" sz="1600" b="1" dirty="0"/>
          </a:p>
          <a:p>
            <a:pPr marL="285750" indent="-285750">
              <a:buFont typeface="Wingdings" panose="05000000000000000000" pitchFamily="2" charset="2"/>
              <a:buChar char="§"/>
            </a:pPr>
            <a:r>
              <a:rPr lang="en-GB" sz="1600" b="1" dirty="0" smtClean="0"/>
              <a:t>Remark:</a:t>
            </a:r>
          </a:p>
          <a:p>
            <a:r>
              <a:rPr lang="en-GB" sz="1600" dirty="0" smtClean="0"/>
              <a:t>In use reporting can also be used by manufacturers to validate their ADS</a:t>
            </a:r>
            <a:endParaRPr lang="en-GB" sz="1600" dirty="0"/>
          </a:p>
          <a:p>
            <a:pPr marL="285750" indent="-285750">
              <a:buFont typeface="Wingdings" panose="05000000000000000000" pitchFamily="2" charset="2"/>
              <a:buChar char="§"/>
            </a:pPr>
            <a:endParaRPr lang="en-GB" sz="1600" dirty="0"/>
          </a:p>
        </p:txBody>
      </p:sp>
    </p:spTree>
    <p:extLst>
      <p:ext uri="{BB962C8B-B14F-4D97-AF65-F5344CB8AC3E}">
        <p14:creationId xmlns:p14="http://schemas.microsoft.com/office/powerpoint/2010/main" val="4289831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3568" y="620688"/>
            <a:ext cx="7776864" cy="3970318"/>
          </a:xfrm>
          <a:prstGeom prst="rect">
            <a:avLst/>
          </a:prstGeom>
          <a:noFill/>
        </p:spPr>
        <p:txBody>
          <a:bodyPr wrap="square" rtlCol="0">
            <a:spAutoFit/>
          </a:bodyPr>
          <a:lstStyle/>
          <a:p>
            <a:r>
              <a:rPr lang="en-GB" dirty="0" smtClean="0"/>
              <a:t>c) </a:t>
            </a:r>
            <a:r>
              <a:rPr lang="en-GB" b="1" dirty="0" smtClean="0"/>
              <a:t>Indicate which persons/organisations need to be involved in this group?</a:t>
            </a:r>
          </a:p>
          <a:p>
            <a:endParaRPr lang="en-GB" dirty="0"/>
          </a:p>
          <a:p>
            <a:pPr marL="285750" indent="-285750">
              <a:buFont typeface="Wingdings" panose="05000000000000000000" pitchFamily="2" charset="2"/>
              <a:buChar char="§"/>
            </a:pPr>
            <a:r>
              <a:rPr lang="en-GB" dirty="0" smtClean="0"/>
              <a:t>CP’s, TAA’s, Tech services, OEM’s, Suppliers, Software companies should be involved</a:t>
            </a:r>
          </a:p>
          <a:p>
            <a:pPr marL="285750" indent="-285750">
              <a:buFont typeface="Wingdings" panose="05000000000000000000" pitchFamily="2" charset="2"/>
              <a:buChar char="§"/>
            </a:pPr>
            <a:r>
              <a:rPr lang="en-GB" dirty="0" smtClean="0"/>
              <a:t>Companies that are deep into validating simulation tool chains</a:t>
            </a:r>
          </a:p>
          <a:p>
            <a:pPr marL="285750" indent="-285750">
              <a:buFont typeface="Wingdings" panose="05000000000000000000" pitchFamily="2" charset="2"/>
              <a:buChar char="§"/>
            </a:pPr>
            <a:r>
              <a:rPr lang="en-GB" dirty="0" smtClean="0"/>
              <a:t>Keep as one group Audit/virtual testing/in-service</a:t>
            </a:r>
          </a:p>
          <a:p>
            <a:endParaRPr lang="en-GB" dirty="0" smtClean="0"/>
          </a:p>
          <a:p>
            <a:endParaRPr lang="en-GB" dirty="0" smtClean="0"/>
          </a:p>
          <a:p>
            <a:endParaRPr lang="en-GB" dirty="0"/>
          </a:p>
          <a:p>
            <a:endParaRPr lang="en-GB" dirty="0"/>
          </a:p>
          <a:p>
            <a:endParaRPr lang="en-GB" dirty="0" smtClean="0"/>
          </a:p>
          <a:p>
            <a:endParaRPr lang="en-GB" dirty="0"/>
          </a:p>
          <a:p>
            <a:endParaRPr lang="en-GB" dirty="0" smtClean="0"/>
          </a:p>
          <a:p>
            <a:endParaRPr lang="en-GB" dirty="0"/>
          </a:p>
        </p:txBody>
      </p:sp>
    </p:spTree>
    <p:extLst>
      <p:ext uri="{BB962C8B-B14F-4D97-AF65-F5344CB8AC3E}">
        <p14:creationId xmlns:p14="http://schemas.microsoft.com/office/powerpoint/2010/main" val="14761108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902</TotalTime>
  <Words>987</Words>
  <Application>Microsoft Office PowerPoint</Application>
  <PresentationFormat>画面に合わせる (4:3)</PresentationFormat>
  <Paragraphs>72</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ＭＳ Ｐゴシック</vt:lpstr>
      <vt:lpstr>Arial</vt:lpstr>
      <vt:lpstr>Calibri</vt:lpstr>
      <vt:lpstr>Wingdings</vt:lpstr>
      <vt:lpstr>Office Theme</vt:lpstr>
      <vt:lpstr>PowerPoint プレゼンテーション</vt:lpstr>
      <vt:lpstr>PowerPoint プレゼンテーション</vt:lpstr>
      <vt:lpstr>PowerPoint プレゼンテーション</vt:lpstr>
      <vt:lpstr>PowerPoint プレゼンテーション</vt:lpstr>
    </vt:vector>
  </TitlesOfParts>
  <Company>Vehicle Certification Agency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McCabe</dc:creator>
  <cp:lastModifiedBy>Oshita, Ryuzo/大下 隆三</cp:lastModifiedBy>
  <cp:revision>57</cp:revision>
  <cp:lastPrinted>2019-10-08T09:23:05Z</cp:lastPrinted>
  <dcterms:created xsi:type="dcterms:W3CDTF">2019-07-02T07:47:55Z</dcterms:created>
  <dcterms:modified xsi:type="dcterms:W3CDTF">2019-10-08T09:23:11Z</dcterms:modified>
</cp:coreProperties>
</file>