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 id="2147483685" r:id="rId2"/>
    <p:sldMasterId id="2147483686" r:id="rId3"/>
  </p:sldMasterIdLst>
  <p:notesMasterIdLst>
    <p:notesMasterId r:id="rId2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9144000" cy="5143500" type="screen16x9"/>
  <p:notesSz cx="6807200" cy="9939338"/>
  <p:embeddedFontLst>
    <p:embeddedFont>
      <p:font typeface="Helvetica Neue" panose="020B0600070205080204" charset="0"/>
      <p:regular r:id="rId22"/>
      <p:bold r:id="rId23"/>
      <p:italic r:id="rId24"/>
      <p:boldItalic r:id="rId25"/>
    </p:embeddedFont>
    <p:embeddedFont>
      <p:font typeface="Helvetica Neue Light" panose="020B0600070205080204" charset="0"/>
      <p:regular r:id="rId26"/>
      <p:bold r:id="rId27"/>
      <p:italic r:id="rId28"/>
      <p:boldItalic r:id="rId29"/>
    </p:embeddedFont>
    <p:embeddedFont>
      <p:font typeface="Roboto" panose="020B0600070205080204" charset="0"/>
      <p:regular r:id="rId30"/>
      <p:bold r:id="rId31"/>
      <p:italic r:id="rId32"/>
      <p:boldItalic r:id="rId33"/>
    </p:embeddedFont>
    <p:embeddedFont>
      <p:font typeface="Calibri" panose="020F0502020204030204" pitchFamily="34" charset="0"/>
      <p:regular r:id="rId34"/>
      <p:bold r:id="rId35"/>
      <p:italic r:id="rId36"/>
      <p:boldItalic r:id="rId37"/>
    </p:embeddedFont>
    <p:embeddedFont>
      <p:font typeface="Proxima Nova" panose="020B060007020508020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E6278-9789-458C-928E-58E30A440FCF}">
  <a:tblStyle styleId="{0E7E6278-9789-458C-928E-58E30A440FC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5.fntdata"/><Relationship Id="rId39" Type="http://schemas.openxmlformats.org/officeDocument/2006/relationships/font" Target="fonts/font18.fntdata"/><Relationship Id="rId3" Type="http://schemas.openxmlformats.org/officeDocument/2006/relationships/slideMaster" Target="slideMasters/slideMaster3.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8.fntdata"/><Relationship Id="rId41"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font" Target="fonts/font19.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10.fntdata"/><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0720" y="4721186"/>
            <a:ext cx="5445760" cy="4472702"/>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5ef4401437_0_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5ef4401437_0_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6451d60779_0_393: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6451d60779_0_393: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A safety case is not a silver bullet.  As safety cases have been around in other industries for some time now, several pitfalls have been found with them.  We wholly recognize and accept the challenge.  The eradication of these pitfalls are the reason we took an open and transparent approach to sharing our safety case.</a:t>
            </a:r>
            <a:endParaRPr sz="1400">
              <a:solidFill>
                <a:schemeClr val="dk1"/>
              </a:solidFill>
              <a:latin typeface="Helvetica Neue Light"/>
              <a:ea typeface="Helvetica Neue Light"/>
              <a:cs typeface="Helvetica Neue Light"/>
              <a:sym typeface="Helvetica Neue 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6451d60779_0_40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6451d60779_0_40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Transparency and collaboration address many of the pitfalls of safety cases.</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Organizational failure would be addressed through thoughtful independent peer review.  Uber ATG feels that no single person or entity is perfectly positioned or skilled to review the safety case in totality.  Thus multiple SME in different areas of the safety case would be needed to review the final safety case.  </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solidFill>
                <a:schemeClr val="dk1"/>
              </a:solidFill>
              <a:latin typeface="Helvetica Neue Light"/>
              <a:ea typeface="Helvetica Neue Light"/>
              <a:cs typeface="Helvetica Neue Light"/>
              <a:sym typeface="Helvetica Neue 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6451d60779_0_332: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6451d60779_0_332: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As we have shown a safety case is not a silver bullet.</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At ATG we aim to use the framework to harmonize all of the SoA safety initiatives</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By plugging these work products into the framework as evidence the industry can agree on their applicability and place in the safety of the enterprise.</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We aim to lean on transparency to help ensure the argument is sound</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solidFill>
                <a:schemeClr val="dk1"/>
              </a:solidFill>
              <a:latin typeface="Helvetica Neue Light"/>
              <a:ea typeface="Helvetica Neue Light"/>
              <a:cs typeface="Helvetica Neue Light"/>
              <a:sym typeface="Helvetica Neue Ligh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3c4354c17_0_8: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3c4354c17_0_8: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400">
              <a:solidFill>
                <a:schemeClr val="dk1"/>
              </a:solidFill>
              <a:latin typeface="Helvetica Neue Light"/>
              <a:ea typeface="Helvetica Neue Light"/>
              <a:cs typeface="Helvetica Neue Light"/>
              <a:sym typeface="Helvetica Neue Ligh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6451d60779_0_461: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6451d60779_0_461: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45720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5ef4401437_0_342: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5ef4401437_0_342: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Focus on the three main keywords and break them down</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Comprehensive</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Validated</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Representative</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Testing results must be shown to satisfy these goals through a structured argument; else we risk trivia or baseless claims of safety</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Note that the work of VMAD is addressing these keywords and we look forward to working with the WP to integrate and use the recommendations to hep satisfy these goals.</a:t>
            </a: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6451d60779_0_47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6451d60779_0_47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Double down on: </a:t>
            </a:r>
            <a:r>
              <a:rPr lang="en" sz="1050">
                <a:solidFill>
                  <a:srgbClr val="3C4043"/>
                </a:solidFill>
                <a:highlight>
                  <a:srgbClr val="FFFFFF"/>
                </a:highlight>
                <a:latin typeface="Roboto"/>
                <a:ea typeface="Roboto"/>
                <a:cs typeface="Roboto"/>
                <a:sym typeface="Roboto"/>
              </a:rPr>
              <a:t>Existing safety standards are disparate; we want to coalesce around a framework that the industry can use, but we won't get there without collaboration. We have to play nice on safety, and we want to help facilitate a constructive dialogue. .</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a:solidFill>
                  <a:schemeClr val="dk1"/>
                </a:solidFill>
              </a:rPr>
              <a:t>We feel a responsibility to:</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communicate with sincerity; there is no single test, threshold metric, or magic formula that will establish safety</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make our work accessible to the public and their representatives; listen and hear the feedback</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share knowledge within industry for both individual and greater good</a:t>
            </a:r>
            <a:endParaRPr>
              <a:solidFill>
                <a:schemeClr val="dk1"/>
              </a:solidFill>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5ef4401437_0_105: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5ef4401437_0_105: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ef4401437_0_349: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5ef4401437_0_349: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f77c68411_0_116: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5f77c68411_0_116: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5f4d5e2249_0_3: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5f4d5e2249_0_3: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ISO is designed for “typical” E/E systems found in series production autos.  </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Not scoped for unique or niche E/E systems that may exist on AVs</a:t>
            </a: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5f92d15f29_0_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5f92d15f29_0_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6451d60779_0_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6451d60779_0_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This matrix is by no means comprehensive.  It is meant to be illustrative of the concept only.  There are literally dozens of standards we could add here.  But with just these few we can illustrate our point.  </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not one standard covers the robust engineering AND the robust testing of an SDV.  </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As soon as you agree we have  dozens of standards that apply in full or part, you are burdened with applying them correctly.  This is accounted for in process tailoring by many standards.  But there is a limit, you can only tailor so far.</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How do you make a convincing argument for safety on a COMPONENT when you have tailored the standards that apply to it?</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rgbClr val="FFFFFF"/>
                </a:highlight>
                <a:latin typeface="Roboto"/>
                <a:ea typeface="Roboto"/>
                <a:cs typeface="Roboto"/>
                <a:sym typeface="Roboto"/>
              </a:rPr>
              <a:t>How do you make a convincing argument for safety on a SYSTEM when you have COMPONENTS following tailored standards?</a:t>
            </a: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6451d60779_0_99: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6451d60779_0_99: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After we apply all of the SoA methods, and we have tailored them as best we can, do we have a complete safety argument? No.</a:t>
            </a: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Why? There is not a standard to follow for every aspect of the Self-Driving Enterprise.</a:t>
            </a: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Remember the black bars from the last slide?  We have no standard coverage in some areas.</a:t>
            </a: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Bespoke safety arguments must be created to cover these gaps.</a:t>
            </a: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None/>
            </a:pPr>
            <a:r>
              <a:rPr lang="en" sz="1050">
                <a:solidFill>
                  <a:srgbClr val="3C4043"/>
                </a:solidFill>
                <a:highlight>
                  <a:schemeClr val="lt1"/>
                </a:highlight>
                <a:latin typeface="Roboto"/>
                <a:ea typeface="Roboto"/>
                <a:cs typeface="Roboto"/>
                <a:sym typeface="Roboto"/>
              </a:rPr>
              <a:t>Due to all of these partial applicability, and inapplicability of some standards, as well as the gaps in standards coverage you can see we need to tell a very careful story about how all of these elements work together for the job of safety.  The complexity in the elements, the standards, their applicability makes this a complex story to tell.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6451d60779_0_167: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6451d60779_0_167:notes"/>
          <p:cNvSpPr txBox="1">
            <a:spLocks noGrp="1"/>
          </p:cNvSpPr>
          <p:nvPr>
            <p:ph type="body" idx="1"/>
          </p:nvPr>
        </p:nvSpPr>
        <p:spPr>
          <a:xfrm>
            <a:off x="680720" y="4721186"/>
            <a:ext cx="5445760" cy="447270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latin typeface="Helvetica Neue Light"/>
                <a:ea typeface="Helvetica Neue Light"/>
                <a:cs typeface="Helvetica Neue Light"/>
                <a:sym typeface="Helvetica Neue Light"/>
              </a:rPr>
              <a:t>The safety case started as a response to the Piper Alpha disaster where 167 people lost their life on a offshore oil rig.  The Cullen report suggested the creation of a safety case.  In the years following other industries have begun to adopt this approach, occasionally going by other names.</a:t>
            </a:r>
            <a:endParaRPr>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Helvetica Neue Light"/>
              <a:ea typeface="Helvetica Neue Light"/>
              <a:cs typeface="Helvetica Neue Light"/>
              <a:sym typeface="Helvetica Neue Light"/>
            </a:endParaRPr>
          </a:p>
          <a:p>
            <a:pPr marL="457200" lvl="0" indent="-298450" algn="l" rtl="0">
              <a:lnSpc>
                <a:spcPct val="115000"/>
              </a:lnSpc>
              <a:spcBef>
                <a:spcPts val="0"/>
              </a:spcBef>
              <a:spcAft>
                <a:spcPts val="0"/>
              </a:spcAft>
              <a:buClr>
                <a:schemeClr val="dk1"/>
              </a:buClr>
              <a:buSzPts val="1100"/>
              <a:buFont typeface="Helvetica Neue Light"/>
              <a:buChar char="●"/>
            </a:pPr>
            <a:endParaRPr>
              <a:solidFill>
                <a:schemeClr val="dk1"/>
              </a:solidFill>
              <a:latin typeface="Helvetica Neue Light"/>
              <a:ea typeface="Helvetica Neue Light"/>
              <a:cs typeface="Helvetica Neue Light"/>
              <a:sym typeface="Helvetica Neue 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6451d60779_0_197: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6451d60779_0_197: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Because of the multiple pieces of evidence and their complex interactions, we need a way to tie them together.</a:t>
            </a:r>
            <a:endParaRPr sz="1400">
              <a:solidFill>
                <a:schemeClr val="dk1"/>
              </a:solidFill>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a:solidFill>
                  <a:schemeClr val="dk1"/>
                </a:solidFill>
                <a:latin typeface="Helvetica Neue Light"/>
                <a:ea typeface="Helvetica Neue Light"/>
                <a:cs typeface="Helvetica Neue Light"/>
                <a:sym typeface="Helvetica Neue Light"/>
              </a:rPr>
              <a:t>A safety case links evidence to the top claim through a structured argument.</a:t>
            </a:r>
            <a:endParaRPr sz="1400">
              <a:solidFill>
                <a:schemeClr val="dk1"/>
              </a:solidFill>
              <a:latin typeface="Helvetica Neue Light"/>
              <a:ea typeface="Helvetica Neue Light"/>
              <a:cs typeface="Helvetica Neue Light"/>
              <a:sym typeface="Helvetica Neue 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59" name="Google Shape;59;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0" name="Google Shape;60;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1" name="Google Shape;61;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0" name="Google Shape;70;p16"/>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6" name="Google Shape;76;p17"/>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77" name="Google Shape;77;p17"/>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78" name="Google Shape;78;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9" name="Google Shape;79;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0" name="Google Shape;80;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84" name="Google Shape;84;p18"/>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5" name="Google Shape;85;p18"/>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86" name="Google Shape;86;p18"/>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7" name="Google Shape;87;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8" name="Google Shape;88;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9" name="Google Shape;89;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2" name="Google Shape;92;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3" name="Google Shape;93;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4" name="Google Shape;94;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7" name="Google Shape;97;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8" name="Google Shape;98;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1" name="Google Shape;101;p21"/>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02" name="Google Shape;102;p21"/>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03" name="Google Shape;103;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4" name="Google Shape;104;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5" name="Google Shape;105;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8" name="Google Shape;108;p22"/>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0" name="Google Shape;110;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1" name="Google Shape;111;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2" name="Google Shape;112;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5" name="Google Shape;115;p23"/>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16" name="Google Shape;116;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9"/>
        <p:cNvGrpSpPr/>
        <p:nvPr/>
      </p:nvGrpSpPr>
      <p:grpSpPr>
        <a:xfrm>
          <a:off x="0" y="0"/>
          <a:ext cx="0" cy="0"/>
          <a:chOff x="0" y="0"/>
          <a:chExt cx="0" cy="0"/>
        </a:xfrm>
      </p:grpSpPr>
      <p:sp>
        <p:nvSpPr>
          <p:cNvPr id="130" name="Google Shape;130;p26"/>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Font typeface="Helvetica Neue"/>
              <a:buNone/>
              <a:defRPr sz="5200">
                <a:latin typeface="Helvetica Neue"/>
                <a:ea typeface="Helvetica Neue"/>
                <a:cs typeface="Helvetica Neue"/>
                <a:sym typeface="Helvetica Neue"/>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1" name="Google Shape;131;p26"/>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2800"/>
              <a:buFont typeface="Helvetica Neue"/>
              <a:buNone/>
              <a:defRPr sz="2800">
                <a:solidFill>
                  <a:srgbClr val="000000"/>
                </a:solidFill>
                <a:latin typeface="Helvetica Neue"/>
                <a:ea typeface="Helvetica Neue"/>
                <a:cs typeface="Helvetica Neue"/>
                <a:sym typeface="Helvetica Neu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2" name="Google Shape;132;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p2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Helvetica Neue"/>
              <a:buNone/>
              <a:defRPr sz="3600">
                <a:latin typeface="Helvetica Neue"/>
                <a:ea typeface="Helvetica Neue"/>
                <a:cs typeface="Helvetica Neue"/>
                <a:sym typeface="Helvetica Neu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5" name="Google Shape;135;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6"/>
        <p:cNvGrpSpPr/>
        <p:nvPr/>
      </p:nvGrpSpPr>
      <p:grpSpPr>
        <a:xfrm>
          <a:off x="0" y="0"/>
          <a:ext cx="0" cy="0"/>
          <a:chOff x="0" y="0"/>
          <a:chExt cx="0" cy="0"/>
        </a:xfrm>
      </p:grpSpPr>
      <p:sp>
        <p:nvSpPr>
          <p:cNvPr id="137" name="Google Shape;137;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Font typeface="Helvetica Neue"/>
              <a:buNone/>
              <a:defRPr>
                <a:latin typeface="Helvetica Neue"/>
                <a:ea typeface="Helvetica Neue"/>
                <a:cs typeface="Helvetica Neue"/>
                <a:sym typeface="Helvetica Neue"/>
              </a:defRPr>
            </a:lvl2pPr>
            <a:lvl3pPr lvl="2" rtl="0">
              <a:spcBef>
                <a:spcPts val="0"/>
              </a:spcBef>
              <a:spcAft>
                <a:spcPts val="0"/>
              </a:spcAft>
              <a:buSzPts val="2800"/>
              <a:buFont typeface="Helvetica Neue"/>
              <a:buNone/>
              <a:defRPr>
                <a:latin typeface="Helvetica Neue"/>
                <a:ea typeface="Helvetica Neue"/>
                <a:cs typeface="Helvetica Neue"/>
                <a:sym typeface="Helvetica Neue"/>
              </a:defRPr>
            </a:lvl3pPr>
            <a:lvl4pPr lvl="3" rtl="0">
              <a:spcBef>
                <a:spcPts val="0"/>
              </a:spcBef>
              <a:spcAft>
                <a:spcPts val="0"/>
              </a:spcAft>
              <a:buSzPts val="2800"/>
              <a:buFont typeface="Helvetica Neue"/>
              <a:buNone/>
              <a:defRPr>
                <a:latin typeface="Helvetica Neue"/>
                <a:ea typeface="Helvetica Neue"/>
                <a:cs typeface="Helvetica Neue"/>
                <a:sym typeface="Helvetica Neue"/>
              </a:defRPr>
            </a:lvl4pPr>
            <a:lvl5pPr lvl="4" rtl="0">
              <a:spcBef>
                <a:spcPts val="0"/>
              </a:spcBef>
              <a:spcAft>
                <a:spcPts val="0"/>
              </a:spcAft>
              <a:buSzPts val="2800"/>
              <a:buFont typeface="Helvetica Neue"/>
              <a:buNone/>
              <a:defRPr>
                <a:latin typeface="Helvetica Neue"/>
                <a:ea typeface="Helvetica Neue"/>
                <a:cs typeface="Helvetica Neue"/>
                <a:sym typeface="Helvetica Neue"/>
              </a:defRPr>
            </a:lvl5pPr>
            <a:lvl6pPr lvl="5" rtl="0">
              <a:spcBef>
                <a:spcPts val="0"/>
              </a:spcBef>
              <a:spcAft>
                <a:spcPts val="0"/>
              </a:spcAft>
              <a:buSzPts val="2800"/>
              <a:buFont typeface="Helvetica Neue"/>
              <a:buNone/>
              <a:defRPr>
                <a:latin typeface="Helvetica Neue"/>
                <a:ea typeface="Helvetica Neue"/>
                <a:cs typeface="Helvetica Neue"/>
                <a:sym typeface="Helvetica Neue"/>
              </a:defRPr>
            </a:lvl6pPr>
            <a:lvl7pPr lvl="6" rtl="0">
              <a:spcBef>
                <a:spcPts val="0"/>
              </a:spcBef>
              <a:spcAft>
                <a:spcPts val="0"/>
              </a:spcAft>
              <a:buSzPts val="2800"/>
              <a:buFont typeface="Helvetica Neue"/>
              <a:buNone/>
              <a:defRPr>
                <a:latin typeface="Helvetica Neue"/>
                <a:ea typeface="Helvetica Neue"/>
                <a:cs typeface="Helvetica Neue"/>
                <a:sym typeface="Helvetica Neue"/>
              </a:defRPr>
            </a:lvl7pPr>
            <a:lvl8pPr lvl="7" rtl="0">
              <a:spcBef>
                <a:spcPts val="0"/>
              </a:spcBef>
              <a:spcAft>
                <a:spcPts val="0"/>
              </a:spcAft>
              <a:buSzPts val="2800"/>
              <a:buFont typeface="Helvetica Neue"/>
              <a:buNone/>
              <a:defRPr>
                <a:latin typeface="Helvetica Neue"/>
                <a:ea typeface="Helvetica Neue"/>
                <a:cs typeface="Helvetica Neue"/>
                <a:sym typeface="Helvetica Neue"/>
              </a:defRPr>
            </a:lvl8pPr>
            <a:lvl9pPr lvl="8" rtl="0">
              <a:spcBef>
                <a:spcPts val="0"/>
              </a:spcBef>
              <a:spcAft>
                <a:spcPts val="0"/>
              </a:spcAft>
              <a:buSzPts val="2800"/>
              <a:buFont typeface="Helvetica Neue"/>
              <a:buNone/>
              <a:defRPr>
                <a:latin typeface="Helvetica Neue"/>
                <a:ea typeface="Helvetica Neue"/>
                <a:cs typeface="Helvetica Neue"/>
                <a:sym typeface="Helvetica Neue"/>
              </a:defRPr>
            </a:lvl9pPr>
          </a:lstStyle>
          <a:p>
            <a:endParaRPr/>
          </a:p>
        </p:txBody>
      </p:sp>
      <p:sp>
        <p:nvSpPr>
          <p:cNvPr id="138" name="Google Shape;138;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39" name="Google Shape;139;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0"/>
        <p:cNvGrpSpPr/>
        <p:nvPr/>
      </p:nvGrpSpPr>
      <p:grpSpPr>
        <a:xfrm>
          <a:off x="0" y="0"/>
          <a:ext cx="0" cy="0"/>
          <a:chOff x="0" y="0"/>
          <a:chExt cx="0" cy="0"/>
        </a:xfrm>
      </p:grpSpPr>
      <p:sp>
        <p:nvSpPr>
          <p:cNvPr id="141" name="Google Shape;141;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2" name="Google Shape;142;p29"/>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43" name="Google Shape;143;p29"/>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44" name="Google Shape;144;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5"/>
        <p:cNvGrpSpPr/>
        <p:nvPr/>
      </p:nvGrpSpPr>
      <p:grpSpPr>
        <a:xfrm>
          <a:off x="0" y="0"/>
          <a:ext cx="0" cy="0"/>
          <a:chOff x="0" y="0"/>
          <a:chExt cx="0" cy="0"/>
        </a:xfrm>
      </p:grpSpPr>
      <p:sp>
        <p:nvSpPr>
          <p:cNvPr id="146" name="Google Shape;146;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7" name="Google Shape;14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48"/>
        <p:cNvGrpSpPr/>
        <p:nvPr/>
      </p:nvGrpSpPr>
      <p:grpSpPr>
        <a:xfrm>
          <a:off x="0" y="0"/>
          <a:ext cx="0" cy="0"/>
          <a:chOff x="0" y="0"/>
          <a:chExt cx="0" cy="0"/>
        </a:xfrm>
      </p:grpSpPr>
      <p:sp>
        <p:nvSpPr>
          <p:cNvPr id="149" name="Google Shape;149;p31"/>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50" name="Google Shape;150;p31"/>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51" name="Google Shape;151;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52"/>
        <p:cNvGrpSpPr/>
        <p:nvPr/>
      </p:nvGrpSpPr>
      <p:grpSpPr>
        <a:xfrm>
          <a:off x="0" y="0"/>
          <a:ext cx="0" cy="0"/>
          <a:chOff x="0" y="0"/>
          <a:chExt cx="0" cy="0"/>
        </a:xfrm>
      </p:grpSpPr>
      <p:sp>
        <p:nvSpPr>
          <p:cNvPr id="153" name="Google Shape;153;p32"/>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54" name="Google Shape;154;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5"/>
        <p:cNvGrpSpPr/>
        <p:nvPr/>
      </p:nvGrpSpPr>
      <p:grpSpPr>
        <a:xfrm>
          <a:off x="0" y="0"/>
          <a:ext cx="0" cy="0"/>
          <a:chOff x="0" y="0"/>
          <a:chExt cx="0" cy="0"/>
        </a:xfrm>
      </p:grpSpPr>
      <p:sp>
        <p:nvSpPr>
          <p:cNvPr id="156" name="Google Shape;156;p3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3"/>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58" name="Google Shape;158;p33"/>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9" name="Google Shape;159;p33"/>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60" name="Google Shape;160;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61"/>
        <p:cNvGrpSpPr/>
        <p:nvPr/>
      </p:nvGrpSpPr>
      <p:grpSpPr>
        <a:xfrm>
          <a:off x="0" y="0"/>
          <a:ext cx="0" cy="0"/>
          <a:chOff x="0" y="0"/>
          <a:chExt cx="0" cy="0"/>
        </a:xfrm>
      </p:grpSpPr>
      <p:sp>
        <p:nvSpPr>
          <p:cNvPr id="162" name="Google Shape;162;p34"/>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63" name="Google Shape;163;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64"/>
        <p:cNvGrpSpPr/>
        <p:nvPr/>
      </p:nvGrpSpPr>
      <p:grpSpPr>
        <a:xfrm>
          <a:off x="0" y="0"/>
          <a:ext cx="0" cy="0"/>
          <a:chOff x="0" y="0"/>
          <a:chExt cx="0" cy="0"/>
        </a:xfrm>
      </p:grpSpPr>
      <p:sp>
        <p:nvSpPr>
          <p:cNvPr id="165" name="Google Shape;165;p3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66" name="Google Shape;166;p35"/>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67" name="Google Shape;167;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8"/>
        <p:cNvGrpSpPr/>
        <p:nvPr/>
      </p:nvGrpSpPr>
      <p:grpSpPr>
        <a:xfrm>
          <a:off x="0" y="0"/>
          <a:ext cx="0" cy="0"/>
          <a:chOff x="0" y="0"/>
          <a:chExt cx="0" cy="0"/>
        </a:xfrm>
      </p:grpSpPr>
      <p:sp>
        <p:nvSpPr>
          <p:cNvPr id="169" name="Google Shape;169;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170"/>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ody ">
  <p:cSld name="Body / Phone">
    <p:spTree>
      <p:nvGrpSpPr>
        <p:cNvPr id="1" name="Shape 171"/>
        <p:cNvGrpSpPr/>
        <p:nvPr/>
      </p:nvGrpSpPr>
      <p:grpSpPr>
        <a:xfrm>
          <a:off x="0" y="0"/>
          <a:ext cx="0" cy="0"/>
          <a:chOff x="0" y="0"/>
          <a:chExt cx="0" cy="0"/>
        </a:xfrm>
      </p:grpSpPr>
      <p:sp>
        <p:nvSpPr>
          <p:cNvPr id="172" name="Google Shape;172;p38"/>
          <p:cNvSpPr txBox="1">
            <a:spLocks noGrp="1"/>
          </p:cNvSpPr>
          <p:nvPr>
            <p:ph type="title"/>
          </p:nvPr>
        </p:nvSpPr>
        <p:spPr>
          <a:xfrm>
            <a:off x="361100" y="78150"/>
            <a:ext cx="8248500" cy="618600"/>
          </a:xfrm>
          <a:prstGeom prst="rect">
            <a:avLst/>
          </a:prstGeom>
        </p:spPr>
        <p:txBody>
          <a:bodyPr spcFirstLastPara="1" wrap="square" lIns="38100" tIns="38100" rIns="38100" bIns="38100" anchor="ctr" anchorCtr="0">
            <a:noAutofit/>
          </a:bodyPr>
          <a:lstStyle>
            <a:lvl1pPr marL="0" marR="0" lvl="0" indent="0" algn="l" rtl="0">
              <a:lnSpc>
                <a:spcPct val="100000"/>
              </a:lnSpc>
              <a:spcBef>
                <a:spcPts val="0"/>
              </a:spcBef>
              <a:spcAft>
                <a:spcPts val="0"/>
              </a:spcAft>
              <a:buNone/>
              <a:defRPr sz="1800" b="1">
                <a:solidFill>
                  <a:srgbClr val="164677"/>
                </a:solidFill>
                <a:latin typeface="Helvetica Neue"/>
                <a:ea typeface="Helvetica Neue"/>
                <a:cs typeface="Helvetica Neue"/>
                <a:sym typeface="Helvetica Neue"/>
              </a:defRPr>
            </a:lvl1pPr>
            <a:lvl2pPr lvl="1"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2pPr>
            <a:lvl3pPr lvl="2"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3pPr>
            <a:lvl4pPr lvl="3"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4pPr>
            <a:lvl5pPr lvl="4"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5pPr>
            <a:lvl6pPr lvl="5"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6pPr>
            <a:lvl7pPr lvl="6"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7pPr>
            <a:lvl8pPr lvl="7"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8pPr>
            <a:lvl9pPr lvl="8" rtl="0">
              <a:lnSpc>
                <a:spcPct val="100000"/>
              </a:lnSpc>
              <a:spcBef>
                <a:spcPts val="0"/>
              </a:spcBef>
              <a:spcAft>
                <a:spcPts val="0"/>
              </a:spcAft>
              <a:buNone/>
              <a:defRPr sz="1800" b="1">
                <a:solidFill>
                  <a:srgbClr val="12939A"/>
                </a:solidFill>
                <a:latin typeface="Helvetica Neue"/>
                <a:ea typeface="Helvetica Neue"/>
                <a:cs typeface="Helvetica Neue"/>
                <a:sym typeface="Helvetica Neue"/>
              </a:defRPr>
            </a:lvl9pPr>
          </a:lstStyle>
          <a:p>
            <a:endParaRPr/>
          </a:p>
        </p:txBody>
      </p:sp>
      <p:sp>
        <p:nvSpPr>
          <p:cNvPr id="173" name="Google Shape;173;p38"/>
          <p:cNvSpPr txBox="1">
            <a:spLocks noGrp="1"/>
          </p:cNvSpPr>
          <p:nvPr>
            <p:ph type="subTitle" idx="1"/>
          </p:nvPr>
        </p:nvSpPr>
        <p:spPr>
          <a:xfrm>
            <a:off x="618120" y="1400775"/>
            <a:ext cx="7382700" cy="3023700"/>
          </a:xfrm>
          <a:prstGeom prst="rect">
            <a:avLst/>
          </a:prstGeom>
        </p:spPr>
        <p:txBody>
          <a:bodyPr spcFirstLastPara="1" wrap="square" lIns="38100" tIns="38100" rIns="38100" bIns="38100" anchor="t" anchorCtr="0">
            <a:noAutofit/>
          </a:bodyPr>
          <a:lstStyle>
            <a:lvl1pPr marL="0" marR="0" lvl="0" indent="0" algn="l" rtl="0">
              <a:lnSpc>
                <a:spcPct val="110000"/>
              </a:lnSpc>
              <a:spcBef>
                <a:spcPts val="0"/>
              </a:spcBef>
              <a:spcAft>
                <a:spcPts val="0"/>
              </a:spcAft>
              <a:buNone/>
              <a:defRPr sz="1200">
                <a:latin typeface="Helvetica Neue"/>
                <a:ea typeface="Helvetica Neue"/>
                <a:cs typeface="Helvetica Neue"/>
                <a:sym typeface="Helvetica Neue"/>
              </a:defRPr>
            </a:lvl1pPr>
            <a:lvl2pPr lvl="1" rtl="0">
              <a:spcBef>
                <a:spcPts val="800"/>
              </a:spcBef>
              <a:spcAft>
                <a:spcPts val="0"/>
              </a:spcAft>
              <a:buNone/>
              <a:defRPr sz="600">
                <a:latin typeface="Helvetica Neue"/>
                <a:ea typeface="Helvetica Neue"/>
                <a:cs typeface="Helvetica Neue"/>
                <a:sym typeface="Helvetica Neue"/>
              </a:defRPr>
            </a:lvl2pPr>
            <a:lvl3pPr lvl="2" rtl="0">
              <a:spcBef>
                <a:spcPts val="1600"/>
              </a:spcBef>
              <a:spcAft>
                <a:spcPts val="0"/>
              </a:spcAft>
              <a:buNone/>
              <a:defRPr sz="600">
                <a:latin typeface="Helvetica Neue"/>
                <a:ea typeface="Helvetica Neue"/>
                <a:cs typeface="Helvetica Neue"/>
                <a:sym typeface="Helvetica Neue"/>
              </a:defRPr>
            </a:lvl3pPr>
            <a:lvl4pPr lvl="3" rtl="0">
              <a:spcBef>
                <a:spcPts val="1600"/>
              </a:spcBef>
              <a:spcAft>
                <a:spcPts val="0"/>
              </a:spcAft>
              <a:buNone/>
              <a:defRPr sz="600">
                <a:latin typeface="Helvetica Neue"/>
                <a:ea typeface="Helvetica Neue"/>
                <a:cs typeface="Helvetica Neue"/>
                <a:sym typeface="Helvetica Neue"/>
              </a:defRPr>
            </a:lvl4pPr>
            <a:lvl5pPr lvl="4" rtl="0">
              <a:spcBef>
                <a:spcPts val="1600"/>
              </a:spcBef>
              <a:spcAft>
                <a:spcPts val="0"/>
              </a:spcAft>
              <a:buNone/>
              <a:defRPr sz="600">
                <a:latin typeface="Helvetica Neue"/>
                <a:ea typeface="Helvetica Neue"/>
                <a:cs typeface="Helvetica Neue"/>
                <a:sym typeface="Helvetica Neue"/>
              </a:defRPr>
            </a:lvl5pPr>
            <a:lvl6pPr lvl="5" rtl="0">
              <a:spcBef>
                <a:spcPts val="1600"/>
              </a:spcBef>
              <a:spcAft>
                <a:spcPts val="0"/>
              </a:spcAft>
              <a:buNone/>
              <a:defRPr sz="600">
                <a:latin typeface="Helvetica Neue"/>
                <a:ea typeface="Helvetica Neue"/>
                <a:cs typeface="Helvetica Neue"/>
                <a:sym typeface="Helvetica Neue"/>
              </a:defRPr>
            </a:lvl6pPr>
            <a:lvl7pPr lvl="6" rtl="0">
              <a:spcBef>
                <a:spcPts val="1600"/>
              </a:spcBef>
              <a:spcAft>
                <a:spcPts val="0"/>
              </a:spcAft>
              <a:buNone/>
              <a:defRPr sz="600">
                <a:latin typeface="Helvetica Neue"/>
                <a:ea typeface="Helvetica Neue"/>
                <a:cs typeface="Helvetica Neue"/>
                <a:sym typeface="Helvetica Neue"/>
              </a:defRPr>
            </a:lvl7pPr>
            <a:lvl8pPr lvl="7" rtl="0">
              <a:spcBef>
                <a:spcPts val="1600"/>
              </a:spcBef>
              <a:spcAft>
                <a:spcPts val="0"/>
              </a:spcAft>
              <a:buNone/>
              <a:defRPr sz="600">
                <a:latin typeface="Helvetica Neue"/>
                <a:ea typeface="Helvetica Neue"/>
                <a:cs typeface="Helvetica Neue"/>
                <a:sym typeface="Helvetica Neue"/>
              </a:defRPr>
            </a:lvl8pPr>
            <a:lvl9pPr lvl="8" rtl="0">
              <a:spcBef>
                <a:spcPts val="1600"/>
              </a:spcBef>
              <a:spcAft>
                <a:spcPts val="1600"/>
              </a:spcAft>
              <a:buNone/>
              <a:defRPr sz="600">
                <a:latin typeface="Helvetica Neue"/>
                <a:ea typeface="Helvetica Neue"/>
                <a:cs typeface="Helvetica Neue"/>
                <a:sym typeface="Helvetica Neue"/>
              </a:defRPr>
            </a:lvl9pPr>
          </a:lstStyle>
          <a:p>
            <a:endParaRPr/>
          </a:p>
        </p:txBody>
      </p:sp>
      <p:sp>
        <p:nvSpPr>
          <p:cNvPr id="174" name="Google Shape;174;p38"/>
          <p:cNvSpPr txBox="1"/>
          <p:nvPr/>
        </p:nvSpPr>
        <p:spPr>
          <a:xfrm>
            <a:off x="7616797" y="17877"/>
            <a:ext cx="1630800" cy="178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b="1">
                <a:solidFill>
                  <a:srgbClr val="999999"/>
                </a:solidFill>
                <a:latin typeface="Proxima Nova"/>
                <a:ea typeface="Proxima Nova"/>
                <a:cs typeface="Proxima Nova"/>
                <a:sym typeface="Proxima Nova"/>
              </a:rPr>
              <a:t>PRIVILEGED AND CONFIDENTIAL</a:t>
            </a:r>
            <a:endParaRPr sz="700" b="1">
              <a:solidFill>
                <a:srgbClr val="999999"/>
              </a:solidFill>
              <a:latin typeface="Proxima Nova"/>
              <a:ea typeface="Proxima Nova"/>
              <a:cs typeface="Proxima Nova"/>
              <a:sym typeface="Proxima Nova"/>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white &amp; black">
  <p:cSld name="CUSTOM">
    <p:spTree>
      <p:nvGrpSpPr>
        <p:cNvPr id="1" name="Shape 175"/>
        <p:cNvGrpSpPr/>
        <p:nvPr/>
      </p:nvGrpSpPr>
      <p:grpSpPr>
        <a:xfrm>
          <a:off x="0" y="0"/>
          <a:ext cx="0" cy="0"/>
          <a:chOff x="0" y="0"/>
          <a:chExt cx="0" cy="0"/>
        </a:xfrm>
      </p:grpSpPr>
      <p:sp>
        <p:nvSpPr>
          <p:cNvPr id="176" name="Google Shape;176;p39"/>
          <p:cNvSpPr/>
          <p:nvPr/>
        </p:nvSpPr>
        <p:spPr>
          <a:xfrm>
            <a:off x="4580475" y="-11679"/>
            <a:ext cx="4597500" cy="5157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Helvetica Neue"/>
              <a:buNone/>
              <a:defRPr sz="2800">
                <a:solidFill>
                  <a:schemeClr val="dk1"/>
                </a:solidFill>
                <a:latin typeface="Helvetica Neue"/>
                <a:ea typeface="Helvetica Neue"/>
                <a:cs typeface="Helvetica Neue"/>
                <a:sym typeface="Helvetica Neue"/>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127" name="Google Shape;127;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SzPts val="1800"/>
              <a:buFont typeface="Helvetica Neue"/>
              <a:buChar char="●"/>
              <a:defRPr sz="1800">
                <a:latin typeface="Helvetica Neue"/>
                <a:ea typeface="Helvetica Neue"/>
                <a:cs typeface="Helvetica Neue"/>
                <a:sym typeface="Helvetica Neue"/>
              </a:defRPr>
            </a:lvl1pPr>
            <a:lvl2pPr marL="914400" lvl="1"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2pPr>
            <a:lvl3pPr marL="1371600" lvl="2"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3pPr>
            <a:lvl4pPr marL="1828800" lvl="3"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4pPr>
            <a:lvl5pPr marL="2286000" lvl="4"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5pPr>
            <a:lvl6pPr marL="2743200" lvl="5"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6pPr>
            <a:lvl7pPr marL="3200400" lvl="6"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7pPr>
            <a:lvl8pPr marL="3657600" lvl="7" indent="-317500" rtl="0">
              <a:lnSpc>
                <a:spcPct val="115000"/>
              </a:lnSpc>
              <a:spcBef>
                <a:spcPts val="1600"/>
              </a:spcBef>
              <a:spcAft>
                <a:spcPts val="0"/>
              </a:spcAft>
              <a:buSzPts val="1400"/>
              <a:buFont typeface="Helvetica Neue"/>
              <a:buChar char="○"/>
              <a:defRPr>
                <a:latin typeface="Helvetica Neue"/>
                <a:ea typeface="Helvetica Neue"/>
                <a:cs typeface="Helvetica Neue"/>
                <a:sym typeface="Helvetica Neue"/>
              </a:defRPr>
            </a:lvl8pPr>
            <a:lvl9pPr marL="4114800" lvl="8" indent="-317500" rtl="0">
              <a:lnSpc>
                <a:spcPct val="115000"/>
              </a:lnSpc>
              <a:spcBef>
                <a:spcPts val="1600"/>
              </a:spcBef>
              <a:spcAft>
                <a:spcPts val="1600"/>
              </a:spcAft>
              <a:buSzPts val="1400"/>
              <a:buFont typeface="Helvetica Neue"/>
              <a:buChar char="■"/>
              <a:defRPr>
                <a:latin typeface="Helvetica Neue"/>
                <a:ea typeface="Helvetica Neue"/>
                <a:cs typeface="Helvetica Neue"/>
                <a:sym typeface="Helvetica Neue"/>
              </a:defRPr>
            </a:lvl9pPr>
          </a:lstStyle>
          <a:p>
            <a:endParaRPr/>
          </a:p>
        </p:txBody>
      </p:sp>
      <p:sp>
        <p:nvSpPr>
          <p:cNvPr id="128" name="Google Shape;128;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hyperlink" Target="https://www.csb.gov/assets/1/7/workingpaper_87.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3.xml"/><Relationship Id="rId5" Type="http://schemas.openxmlformats.org/officeDocument/2006/relationships/image" Target="../media/image9.png"/><Relationship Id="rId4" Type="http://schemas.openxmlformats.org/officeDocument/2006/relationships/image" Target="../media/image8.gi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3.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33.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3.xml"/><Relationship Id="rId5" Type="http://schemas.openxmlformats.org/officeDocument/2006/relationships/image" Target="../media/image5.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0"/>
        <p:cNvGrpSpPr/>
        <p:nvPr/>
      </p:nvGrpSpPr>
      <p:grpSpPr>
        <a:xfrm>
          <a:off x="0" y="0"/>
          <a:ext cx="0" cy="0"/>
          <a:chOff x="0" y="0"/>
          <a:chExt cx="0" cy="0"/>
        </a:xfrm>
      </p:grpSpPr>
      <p:sp>
        <p:nvSpPr>
          <p:cNvPr id="181" name="Google Shape;181;p40"/>
          <p:cNvSpPr txBox="1"/>
          <p:nvPr/>
        </p:nvSpPr>
        <p:spPr>
          <a:xfrm>
            <a:off x="998050" y="701375"/>
            <a:ext cx="6930900" cy="27333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5400" b="1" dirty="0">
                <a:latin typeface="Helvetica Neue"/>
                <a:ea typeface="Helvetica Neue"/>
                <a:cs typeface="Helvetica Neue"/>
                <a:sym typeface="Helvetica Neue"/>
              </a:rPr>
              <a:t>Building a Framework for Self-Driving Safety</a:t>
            </a:r>
            <a:endParaRPr sz="5400" b="1" dirty="0">
              <a:latin typeface="Helvetica Neue"/>
              <a:ea typeface="Helvetica Neue"/>
              <a:cs typeface="Helvetica Neue"/>
              <a:sym typeface="Helvetica Neue"/>
            </a:endParaRPr>
          </a:p>
          <a:p>
            <a:pPr marL="0" lvl="0" indent="0" algn="l" rtl="0">
              <a:spcBef>
                <a:spcPts val="900"/>
              </a:spcBef>
              <a:spcAft>
                <a:spcPts val="0"/>
              </a:spcAft>
              <a:buNone/>
            </a:pPr>
            <a:r>
              <a:rPr lang="en" sz="1800" dirty="0">
                <a:solidFill>
                  <a:schemeClr val="dk1"/>
                </a:solidFill>
                <a:latin typeface="Helvetica Neue Light"/>
                <a:ea typeface="Helvetica Neue Light"/>
                <a:cs typeface="Helvetica Neue Light"/>
                <a:sym typeface="Helvetica Neue Light"/>
              </a:rPr>
              <a:t>October 2019</a:t>
            </a:r>
            <a:endParaRPr sz="1800" dirty="0">
              <a:solidFill>
                <a:schemeClr val="dk1"/>
              </a:solidFill>
              <a:latin typeface="Helvetica Neue Light"/>
              <a:ea typeface="Helvetica Neue Light"/>
              <a:cs typeface="Helvetica Neue Light"/>
              <a:sym typeface="Helvetica Neue Light"/>
            </a:endParaRPr>
          </a:p>
          <a:p>
            <a:pPr marL="0" lvl="0" indent="0" algn="l" rtl="0">
              <a:spcBef>
                <a:spcPts val="900"/>
              </a:spcBef>
              <a:spcAft>
                <a:spcPts val="0"/>
              </a:spcAft>
              <a:buNone/>
            </a:pPr>
            <a:r>
              <a:rPr lang="en" sz="1800" dirty="0">
                <a:solidFill>
                  <a:schemeClr val="dk1"/>
                </a:solidFill>
                <a:latin typeface="Helvetica Neue Light"/>
                <a:ea typeface="Helvetica Neue Light"/>
                <a:cs typeface="Helvetica Neue Light"/>
                <a:sym typeface="Helvetica Neue Light"/>
              </a:rPr>
              <a:t>David Stamm - Product Safety</a:t>
            </a:r>
            <a:endParaRPr sz="1800" dirty="0">
              <a:solidFill>
                <a:schemeClr val="dk1"/>
              </a:solidFill>
              <a:latin typeface="Helvetica Neue Light"/>
              <a:ea typeface="Helvetica Neue Light"/>
              <a:cs typeface="Helvetica Neue Light"/>
              <a:sym typeface="Helvetica Neue Light"/>
            </a:endParaRPr>
          </a:p>
        </p:txBody>
      </p:sp>
      <p:pic>
        <p:nvPicPr>
          <p:cNvPr id="182" name="Google Shape;182;p40"/>
          <p:cNvPicPr preferRelativeResize="0"/>
          <p:nvPr/>
        </p:nvPicPr>
        <p:blipFill rotWithShape="1">
          <a:blip r:embed="rId4">
            <a:alphaModFix/>
          </a:blip>
          <a:srcRect/>
          <a:stretch/>
        </p:blipFill>
        <p:spPr>
          <a:xfrm>
            <a:off x="682025" y="3483175"/>
            <a:ext cx="2593200" cy="983825"/>
          </a:xfrm>
          <a:prstGeom prst="rect">
            <a:avLst/>
          </a:prstGeom>
          <a:noFill/>
          <a:ln>
            <a:noFill/>
          </a:ln>
        </p:spPr>
      </p:pic>
      <p:sp>
        <p:nvSpPr>
          <p:cNvPr id="2" name="テキスト ボックス 1"/>
          <p:cNvSpPr txBox="1"/>
          <p:nvPr/>
        </p:nvSpPr>
        <p:spPr>
          <a:xfrm>
            <a:off x="6747619" y="189185"/>
            <a:ext cx="1282263" cy="307777"/>
          </a:xfrm>
          <a:prstGeom prst="rect">
            <a:avLst/>
          </a:prstGeom>
          <a:noFill/>
        </p:spPr>
        <p:txBody>
          <a:bodyPr wrap="square" rtlCol="0">
            <a:spAutoFit/>
          </a:bodyPr>
          <a:lstStyle/>
          <a:p>
            <a:r>
              <a:rPr kumimoji="1" lang="en-US" altLang="ja-JP" dirty="0" smtClean="0"/>
              <a:t>VMAD-04-10</a:t>
            </a:r>
            <a:endParaRPr kumimoji="1" lang="ja-JP" altLang="en-US" dirty="0"/>
          </a:p>
        </p:txBody>
      </p:sp>
      <p:sp>
        <p:nvSpPr>
          <p:cNvPr id="5" name="テキスト ボックス 4"/>
          <p:cNvSpPr txBox="1"/>
          <p:nvPr/>
        </p:nvSpPr>
        <p:spPr>
          <a:xfrm>
            <a:off x="998050" y="228947"/>
            <a:ext cx="1986455" cy="307777"/>
          </a:xfrm>
          <a:prstGeom prst="rect">
            <a:avLst/>
          </a:prstGeom>
          <a:noFill/>
        </p:spPr>
        <p:txBody>
          <a:bodyPr wrap="square" rtlCol="0">
            <a:spAutoFit/>
          </a:bodyPr>
          <a:lstStyle/>
          <a:p>
            <a:r>
              <a:rPr kumimoji="1" lang="en-US" altLang="ja-JP" dirty="0" smtClean="0"/>
              <a:t>Transmitted by Uber</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8"/>
        <p:cNvGrpSpPr/>
        <p:nvPr/>
      </p:nvGrpSpPr>
      <p:grpSpPr>
        <a:xfrm>
          <a:off x="0" y="0"/>
          <a:ext cx="0" cy="0"/>
          <a:chOff x="0" y="0"/>
          <a:chExt cx="0" cy="0"/>
        </a:xfrm>
      </p:grpSpPr>
      <p:sp>
        <p:nvSpPr>
          <p:cNvPr id="329" name="Google Shape;329;p49"/>
          <p:cNvSpPr txBox="1">
            <a:spLocks noGrp="1"/>
          </p:cNvSpPr>
          <p:nvPr>
            <p:ph type="ctrTitle"/>
          </p:nvPr>
        </p:nvSpPr>
        <p:spPr>
          <a:xfrm>
            <a:off x="313750" y="232475"/>
            <a:ext cx="7272000" cy="6702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Challenges</a:t>
            </a:r>
            <a:endParaRPr sz="3600" b="1">
              <a:solidFill>
                <a:srgbClr val="000000"/>
              </a:solidFill>
              <a:latin typeface="Helvetica Neue"/>
              <a:ea typeface="Helvetica Neue"/>
              <a:cs typeface="Helvetica Neue"/>
              <a:sym typeface="Helvetica Neue"/>
            </a:endParaRPr>
          </a:p>
        </p:txBody>
      </p:sp>
      <p:pic>
        <p:nvPicPr>
          <p:cNvPr id="330" name="Google Shape;330;p49"/>
          <p:cNvPicPr preferRelativeResize="0"/>
          <p:nvPr/>
        </p:nvPicPr>
        <p:blipFill rotWithShape="1">
          <a:blip r:embed="rId3">
            <a:alphaModFix/>
          </a:blip>
          <a:srcRect r="47050"/>
          <a:stretch/>
        </p:blipFill>
        <p:spPr>
          <a:xfrm>
            <a:off x="8466875" y="4767525"/>
            <a:ext cx="524726" cy="375975"/>
          </a:xfrm>
          <a:prstGeom prst="rect">
            <a:avLst/>
          </a:prstGeom>
          <a:noFill/>
          <a:ln>
            <a:noFill/>
          </a:ln>
        </p:spPr>
      </p:pic>
      <p:sp>
        <p:nvSpPr>
          <p:cNvPr id="331" name="Google Shape;331;p49"/>
          <p:cNvSpPr txBox="1">
            <a:spLocks noGrp="1"/>
          </p:cNvSpPr>
          <p:nvPr>
            <p:ph type="ctrTitle"/>
          </p:nvPr>
        </p:nvSpPr>
        <p:spPr>
          <a:xfrm>
            <a:off x="313750" y="1355650"/>
            <a:ext cx="8490000" cy="35388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1400" b="1"/>
              <a:t>Safety case pitfalls</a:t>
            </a:r>
            <a:endParaRPr sz="1400" b="1"/>
          </a:p>
          <a:p>
            <a:pPr marL="0" lvl="0" indent="0" algn="l" rtl="0">
              <a:lnSpc>
                <a:spcPct val="115000"/>
              </a:lnSpc>
              <a:spcBef>
                <a:spcPts val="0"/>
              </a:spcBef>
              <a:spcAft>
                <a:spcPts val="0"/>
              </a:spcAft>
              <a:buNone/>
            </a:pPr>
            <a:endParaRPr sz="1400" b="1"/>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Logical errors in the development of the argument</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Errors in the relation of evidence to satisfying a goal</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Incomplete decomposition of top level goal</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Onerous to review by external entities </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Organizational failure - box checking, paper exercise, parity with product</a:t>
            </a: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5"/>
        <p:cNvGrpSpPr/>
        <p:nvPr/>
      </p:nvGrpSpPr>
      <p:grpSpPr>
        <a:xfrm>
          <a:off x="0" y="0"/>
          <a:ext cx="0" cy="0"/>
          <a:chOff x="0" y="0"/>
          <a:chExt cx="0" cy="0"/>
        </a:xfrm>
      </p:grpSpPr>
      <p:sp>
        <p:nvSpPr>
          <p:cNvPr id="336" name="Google Shape;336;p50"/>
          <p:cNvSpPr txBox="1">
            <a:spLocks noGrp="1"/>
          </p:cNvSpPr>
          <p:nvPr>
            <p:ph type="ctrTitle"/>
          </p:nvPr>
        </p:nvSpPr>
        <p:spPr>
          <a:xfrm>
            <a:off x="313750" y="232475"/>
            <a:ext cx="7272000" cy="6702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Challenges</a:t>
            </a:r>
            <a:endParaRPr sz="3600" b="1">
              <a:solidFill>
                <a:srgbClr val="000000"/>
              </a:solidFill>
              <a:latin typeface="Helvetica Neue"/>
              <a:ea typeface="Helvetica Neue"/>
              <a:cs typeface="Helvetica Neue"/>
              <a:sym typeface="Helvetica Neue"/>
            </a:endParaRPr>
          </a:p>
        </p:txBody>
      </p:sp>
      <p:pic>
        <p:nvPicPr>
          <p:cNvPr id="337" name="Google Shape;337;p50"/>
          <p:cNvPicPr preferRelativeResize="0"/>
          <p:nvPr/>
        </p:nvPicPr>
        <p:blipFill rotWithShape="1">
          <a:blip r:embed="rId3">
            <a:alphaModFix/>
          </a:blip>
          <a:srcRect r="47050"/>
          <a:stretch/>
        </p:blipFill>
        <p:spPr>
          <a:xfrm>
            <a:off x="8466875" y="4767525"/>
            <a:ext cx="524726" cy="375975"/>
          </a:xfrm>
          <a:prstGeom prst="rect">
            <a:avLst/>
          </a:prstGeom>
          <a:noFill/>
          <a:ln>
            <a:noFill/>
          </a:ln>
        </p:spPr>
      </p:pic>
      <p:sp>
        <p:nvSpPr>
          <p:cNvPr id="338" name="Google Shape;338;p50"/>
          <p:cNvSpPr txBox="1">
            <a:spLocks noGrp="1"/>
          </p:cNvSpPr>
          <p:nvPr>
            <p:ph type="ctrTitle"/>
          </p:nvPr>
        </p:nvSpPr>
        <p:spPr>
          <a:xfrm>
            <a:off x="313750" y="1355650"/>
            <a:ext cx="8490000" cy="35388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1400" b="1"/>
              <a:t>Safety case pitfalls</a:t>
            </a:r>
            <a:endParaRPr sz="1400" b="1"/>
          </a:p>
          <a:p>
            <a:pPr marL="0" lvl="0" indent="0" algn="l" rtl="0">
              <a:lnSpc>
                <a:spcPct val="115000"/>
              </a:lnSpc>
              <a:spcBef>
                <a:spcPts val="0"/>
              </a:spcBef>
              <a:spcAft>
                <a:spcPts val="0"/>
              </a:spcAft>
              <a:buNone/>
            </a:pPr>
            <a:endParaRPr sz="1400" b="1"/>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Logical errors in the development of the argument</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Errors in the relation of evidence to satisfying a goal</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Incomplete decomposition of top level goal</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Onerous to review by external entities </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Organizational failure - box checking, paper exercise, parity with product</a:t>
            </a: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a:latin typeface="Helvetica Neue Light"/>
                <a:ea typeface="Helvetica Neue Light"/>
                <a:cs typeface="Helvetica Neue Light"/>
                <a:sym typeface="Helvetica Neue Light"/>
              </a:rPr>
              <a:t>These challenges can be met through transparency and broad stakeholder scrutiny.</a:t>
            </a: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r>
              <a:rPr lang="en" sz="1400" u="sng">
                <a:solidFill>
                  <a:schemeClr val="hlink"/>
                </a:solidFill>
                <a:latin typeface="Helvetica Neue Light"/>
                <a:ea typeface="Helvetica Neue Light"/>
                <a:cs typeface="Helvetica Neue Light"/>
                <a:sym typeface="Helvetica Neue Light"/>
                <a:hlinkClick r:id="rId4"/>
              </a:rPr>
              <a:t>US Chemical Safety Board</a:t>
            </a:r>
            <a:r>
              <a:rPr lang="en" sz="1400">
                <a:latin typeface="Helvetica Neue Light"/>
                <a:ea typeface="Helvetica Neue Light"/>
                <a:cs typeface="Helvetica Neue Light"/>
                <a:sym typeface="Helvetica Neue Light"/>
              </a:rPr>
              <a:t>: </a:t>
            </a:r>
            <a:r>
              <a:rPr lang="en" sz="1400" i="1">
                <a:latin typeface="Helvetica Neue Light"/>
                <a:ea typeface="Helvetica Neue Light"/>
                <a:cs typeface="Helvetica Neue Light"/>
                <a:sym typeface="Helvetica Neue Light"/>
              </a:rPr>
              <a:t>“the safety case has not failed. It is still accepted as the most effective way of managing major hazard industries. When properly applied it is indeed effective”</a:t>
            </a: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p:txBody>
      </p:sp>
      <p:sp>
        <p:nvSpPr>
          <p:cNvPr id="339" name="Google Shape;339;p50"/>
          <p:cNvSpPr/>
          <p:nvPr/>
        </p:nvSpPr>
        <p:spPr>
          <a:xfrm>
            <a:off x="4794625" y="1901675"/>
            <a:ext cx="139500" cy="855000"/>
          </a:xfrm>
          <a:prstGeom prst="rightBrace">
            <a:avLst>
              <a:gd name="adj1" fmla="val 8333"/>
              <a:gd name="adj2" fmla="val 50000"/>
            </a:avLst>
          </a:prstGeom>
          <a:no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0" name="Google Shape;340;p50"/>
          <p:cNvCxnSpPr>
            <a:stCxn id="339" idx="1"/>
          </p:cNvCxnSpPr>
          <p:nvPr/>
        </p:nvCxnSpPr>
        <p:spPr>
          <a:xfrm>
            <a:off x="4934125" y="2329175"/>
            <a:ext cx="1834200" cy="1145400"/>
          </a:xfrm>
          <a:prstGeom prst="bentConnector3">
            <a:avLst>
              <a:gd name="adj1" fmla="val 113585"/>
            </a:avLst>
          </a:prstGeom>
          <a:noFill/>
          <a:ln w="28575" cap="flat" cmpd="sng">
            <a:solidFill>
              <a:srgbClr val="0000FF"/>
            </a:solidFill>
            <a:prstDash val="solid"/>
            <a:round/>
            <a:headEnd type="none" w="med" len="med"/>
            <a:tailEnd type="oval"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44"/>
        <p:cNvGrpSpPr/>
        <p:nvPr/>
      </p:nvGrpSpPr>
      <p:grpSpPr>
        <a:xfrm>
          <a:off x="0" y="0"/>
          <a:ext cx="0" cy="0"/>
          <a:chOff x="0" y="0"/>
          <a:chExt cx="0" cy="0"/>
        </a:xfrm>
      </p:grpSpPr>
      <p:sp>
        <p:nvSpPr>
          <p:cNvPr id="345" name="Google Shape;345;p51"/>
          <p:cNvSpPr txBox="1">
            <a:spLocks noGrp="1"/>
          </p:cNvSpPr>
          <p:nvPr>
            <p:ph type="ctrTitle"/>
          </p:nvPr>
        </p:nvSpPr>
        <p:spPr>
          <a:xfrm>
            <a:off x="313750" y="232475"/>
            <a:ext cx="7272000" cy="6702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Uber ATG Safety Case Framework</a:t>
            </a:r>
            <a:endParaRPr sz="3600" b="1">
              <a:solidFill>
                <a:srgbClr val="000000"/>
              </a:solidFill>
              <a:latin typeface="Helvetica Neue"/>
              <a:ea typeface="Helvetica Neue"/>
              <a:cs typeface="Helvetica Neue"/>
              <a:sym typeface="Helvetica Neue"/>
            </a:endParaRPr>
          </a:p>
        </p:txBody>
      </p:sp>
      <p:pic>
        <p:nvPicPr>
          <p:cNvPr id="346" name="Google Shape;346;p51"/>
          <p:cNvPicPr preferRelativeResize="0"/>
          <p:nvPr/>
        </p:nvPicPr>
        <p:blipFill rotWithShape="1">
          <a:blip r:embed="rId3">
            <a:alphaModFix/>
          </a:blip>
          <a:srcRect r="47050"/>
          <a:stretch/>
        </p:blipFill>
        <p:spPr>
          <a:xfrm>
            <a:off x="8466875" y="4767525"/>
            <a:ext cx="524726" cy="375975"/>
          </a:xfrm>
          <a:prstGeom prst="rect">
            <a:avLst/>
          </a:prstGeom>
          <a:noFill/>
          <a:ln>
            <a:noFill/>
          </a:ln>
        </p:spPr>
      </p:pic>
      <p:sp>
        <p:nvSpPr>
          <p:cNvPr id="347" name="Google Shape;347;p51"/>
          <p:cNvSpPr txBox="1">
            <a:spLocks noGrp="1"/>
          </p:cNvSpPr>
          <p:nvPr>
            <p:ph type="ctrTitle"/>
          </p:nvPr>
        </p:nvSpPr>
        <p:spPr>
          <a:xfrm>
            <a:off x="313750" y="1355650"/>
            <a:ext cx="4430400" cy="35388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endParaRPr sz="1400" b="1"/>
          </a:p>
          <a:p>
            <a:pPr marL="457200" lvl="0" indent="-317500" algn="l" rtl="0">
              <a:lnSpc>
                <a:spcPct val="115000"/>
              </a:lnSpc>
              <a:spcBef>
                <a:spcPts val="0"/>
              </a:spcBef>
              <a:spcAft>
                <a:spcPts val="0"/>
              </a:spcAft>
              <a:buSzPts val="1400"/>
              <a:buChar char="●"/>
            </a:pPr>
            <a:r>
              <a:rPr lang="en" sz="1400" b="1"/>
              <a:t>Publicly released to address common pitfalls</a:t>
            </a:r>
            <a:endParaRPr sz="1400" b="1"/>
          </a:p>
          <a:p>
            <a:pPr marL="457200" lvl="0" indent="-317500" algn="l" rtl="0">
              <a:lnSpc>
                <a:spcPct val="115000"/>
              </a:lnSpc>
              <a:spcBef>
                <a:spcPts val="1000"/>
              </a:spcBef>
              <a:spcAft>
                <a:spcPts val="0"/>
              </a:spcAft>
              <a:buSzPts val="1400"/>
              <a:buChar char="●"/>
            </a:pPr>
            <a:r>
              <a:rPr lang="en" sz="1400" b="1"/>
              <a:t>Leverages the outputs of existing standards </a:t>
            </a:r>
            <a:endParaRPr sz="1400" b="1"/>
          </a:p>
          <a:p>
            <a:pPr marL="457200" lvl="0" indent="-317500" algn="l" rtl="0">
              <a:lnSpc>
                <a:spcPct val="115000"/>
              </a:lnSpc>
              <a:spcBef>
                <a:spcPts val="1000"/>
              </a:spcBef>
              <a:spcAft>
                <a:spcPts val="0"/>
              </a:spcAft>
              <a:buSzPts val="1400"/>
              <a:buChar char="●"/>
            </a:pPr>
            <a:r>
              <a:rPr lang="en" sz="1400" b="1"/>
              <a:t>Logically relate evidence to the top claim</a:t>
            </a:r>
            <a:endParaRPr sz="1400" b="1"/>
          </a:p>
          <a:p>
            <a:pPr marL="457200" lvl="0" indent="-317500" algn="l" rtl="0">
              <a:lnSpc>
                <a:spcPct val="115000"/>
              </a:lnSpc>
              <a:spcBef>
                <a:spcPts val="1000"/>
              </a:spcBef>
              <a:spcAft>
                <a:spcPts val="0"/>
              </a:spcAft>
              <a:buSzPts val="1400"/>
              <a:buChar char="●"/>
            </a:pPr>
            <a:r>
              <a:rPr lang="en" sz="1400" b="1"/>
              <a:t>Enables more effective review of safety argument</a:t>
            </a:r>
            <a:endParaRPr sz="1400" b="1"/>
          </a:p>
          <a:p>
            <a:pPr marL="0" lvl="0" indent="0" algn="l" rtl="0">
              <a:lnSpc>
                <a:spcPct val="115000"/>
              </a:lnSpc>
              <a:spcBef>
                <a:spcPts val="1000"/>
              </a:spcBef>
              <a:spcAft>
                <a:spcPts val="1000"/>
              </a:spcAft>
              <a:buNone/>
            </a:pPr>
            <a:endParaRPr sz="1400" b="1"/>
          </a:p>
        </p:txBody>
      </p:sp>
      <p:pic>
        <p:nvPicPr>
          <p:cNvPr id="348" name="Google Shape;348;p51"/>
          <p:cNvPicPr preferRelativeResize="0"/>
          <p:nvPr/>
        </p:nvPicPr>
        <p:blipFill>
          <a:blip r:embed="rId4">
            <a:alphaModFix/>
          </a:blip>
          <a:stretch>
            <a:fillRect/>
          </a:stretch>
        </p:blipFill>
        <p:spPr>
          <a:xfrm>
            <a:off x="5131400" y="1888325"/>
            <a:ext cx="3424975" cy="2070425"/>
          </a:xfrm>
          <a:prstGeom prst="rect">
            <a:avLst/>
          </a:prstGeom>
          <a:noFill/>
          <a:ln>
            <a:noFill/>
          </a:ln>
        </p:spPr>
      </p:pic>
      <p:pic>
        <p:nvPicPr>
          <p:cNvPr id="349" name="Google Shape;349;p51"/>
          <p:cNvPicPr preferRelativeResize="0"/>
          <p:nvPr/>
        </p:nvPicPr>
        <p:blipFill>
          <a:blip r:embed="rId5">
            <a:alphaModFix/>
          </a:blip>
          <a:stretch>
            <a:fillRect/>
          </a:stretch>
        </p:blipFill>
        <p:spPr>
          <a:xfrm>
            <a:off x="4593187" y="1772312"/>
            <a:ext cx="4512722" cy="27054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53"/>
        <p:cNvGrpSpPr/>
        <p:nvPr/>
      </p:nvGrpSpPr>
      <p:grpSpPr>
        <a:xfrm>
          <a:off x="0" y="0"/>
          <a:ext cx="0" cy="0"/>
          <a:chOff x="0" y="0"/>
          <a:chExt cx="0" cy="0"/>
        </a:xfrm>
      </p:grpSpPr>
      <p:sp>
        <p:nvSpPr>
          <p:cNvPr id="354" name="Google Shape;354;p52"/>
          <p:cNvSpPr txBox="1">
            <a:spLocks noGrp="1"/>
          </p:cNvSpPr>
          <p:nvPr>
            <p:ph type="ctrTitle"/>
          </p:nvPr>
        </p:nvSpPr>
        <p:spPr>
          <a:xfrm>
            <a:off x="313750" y="232475"/>
            <a:ext cx="7272000" cy="6702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A completed safety case</a:t>
            </a:r>
            <a:endParaRPr sz="3600" b="1">
              <a:solidFill>
                <a:srgbClr val="000000"/>
              </a:solidFill>
              <a:latin typeface="Helvetica Neue"/>
              <a:ea typeface="Helvetica Neue"/>
              <a:cs typeface="Helvetica Neue"/>
              <a:sym typeface="Helvetica Neue"/>
            </a:endParaRPr>
          </a:p>
        </p:txBody>
      </p:sp>
      <p:pic>
        <p:nvPicPr>
          <p:cNvPr id="355" name="Google Shape;355;p52"/>
          <p:cNvPicPr preferRelativeResize="0"/>
          <p:nvPr/>
        </p:nvPicPr>
        <p:blipFill rotWithShape="1">
          <a:blip r:embed="rId3">
            <a:alphaModFix/>
          </a:blip>
          <a:srcRect r="47050"/>
          <a:stretch/>
        </p:blipFill>
        <p:spPr>
          <a:xfrm>
            <a:off x="8466875" y="4767525"/>
            <a:ext cx="524726" cy="375975"/>
          </a:xfrm>
          <a:prstGeom prst="rect">
            <a:avLst/>
          </a:prstGeom>
          <a:noFill/>
          <a:ln>
            <a:noFill/>
          </a:ln>
        </p:spPr>
      </p:pic>
      <p:sp>
        <p:nvSpPr>
          <p:cNvPr id="356" name="Google Shape;356;p52"/>
          <p:cNvSpPr txBox="1">
            <a:spLocks noGrp="1"/>
          </p:cNvSpPr>
          <p:nvPr>
            <p:ph type="ctrTitle"/>
          </p:nvPr>
        </p:nvSpPr>
        <p:spPr>
          <a:xfrm>
            <a:off x="400275" y="1319500"/>
            <a:ext cx="4152300" cy="32871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1800" b="1"/>
              <a:t>Is:</a:t>
            </a:r>
            <a:endParaRPr sz="1800" b="1" u="sng"/>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structured framework that includes the safety elements of FAVP 2.0/3.0</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clear and defensible argument</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useful tool to evaluate holistic efforts to promote safety including insight into the safety culture and development process of a company</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Addresses operational safety</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Includes voluntary standards</a:t>
            </a:r>
            <a:endParaRPr sz="1400">
              <a:latin typeface="Helvetica Neue Light"/>
              <a:ea typeface="Helvetica Neue Light"/>
              <a:cs typeface="Helvetica Neue Light"/>
              <a:sym typeface="Helvetica Neue Light"/>
            </a:endParaRPr>
          </a:p>
        </p:txBody>
      </p:sp>
      <p:sp>
        <p:nvSpPr>
          <p:cNvPr id="357" name="Google Shape;357;p52"/>
          <p:cNvSpPr txBox="1">
            <a:spLocks noGrp="1"/>
          </p:cNvSpPr>
          <p:nvPr>
            <p:ph type="ctrTitle"/>
          </p:nvPr>
        </p:nvSpPr>
        <p:spPr>
          <a:xfrm>
            <a:off x="4669225" y="1319500"/>
            <a:ext cx="4152300" cy="33465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1800" b="1"/>
              <a:t>Is Not:</a:t>
            </a:r>
            <a:endParaRPr sz="1800" b="1" u="sng"/>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regulatory framework</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single standard that addresses AV safety</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new test procedure with new metrics</a:t>
            </a:r>
            <a:endParaRPr sz="1400">
              <a:latin typeface="Helvetica Neue Light"/>
              <a:ea typeface="Helvetica Neue Light"/>
              <a:cs typeface="Helvetica Neue Light"/>
              <a:sym typeface="Helvetica Neue Light"/>
            </a:endParaRPr>
          </a:p>
          <a:p>
            <a:pPr marL="457200" lvl="0" indent="-317500" algn="l" rtl="0">
              <a:lnSpc>
                <a:spcPct val="115000"/>
              </a:lnSpc>
              <a:spcBef>
                <a:spcPts val="0"/>
              </a:spcBef>
              <a:spcAft>
                <a:spcPts val="0"/>
              </a:spcAft>
              <a:buSzPts val="1400"/>
              <a:buFont typeface="Helvetica Neue Light"/>
              <a:buChar char="●"/>
            </a:pPr>
            <a:r>
              <a:rPr lang="en" sz="1400">
                <a:latin typeface="Helvetica Neue Light"/>
                <a:ea typeface="Helvetica Neue Light"/>
                <a:cs typeface="Helvetica Neue Light"/>
                <a:sym typeface="Helvetica Neue Light"/>
              </a:rPr>
              <a:t>A checklist</a:t>
            </a:r>
            <a:endParaRPr sz="1400">
              <a:latin typeface="Helvetica Neue Light"/>
              <a:ea typeface="Helvetica Neue Light"/>
              <a:cs typeface="Helvetica Neue Light"/>
              <a:sym typeface="Helvetica Neue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1"/>
        <p:cNvGrpSpPr/>
        <p:nvPr/>
      </p:nvGrpSpPr>
      <p:grpSpPr>
        <a:xfrm>
          <a:off x="0" y="0"/>
          <a:ext cx="0" cy="0"/>
          <a:chOff x="0" y="0"/>
          <a:chExt cx="0" cy="0"/>
        </a:xfrm>
      </p:grpSpPr>
      <p:sp>
        <p:nvSpPr>
          <p:cNvPr id="362" name="Google Shape;362;p53"/>
          <p:cNvSpPr txBox="1">
            <a:spLocks noGrp="1"/>
          </p:cNvSpPr>
          <p:nvPr>
            <p:ph type="ctrTitle"/>
          </p:nvPr>
        </p:nvSpPr>
        <p:spPr>
          <a:xfrm>
            <a:off x="313750" y="232475"/>
            <a:ext cx="70314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Safety is more than testing</a:t>
            </a:r>
            <a:endParaRPr sz="3600" b="1">
              <a:solidFill>
                <a:srgbClr val="000000"/>
              </a:solidFill>
              <a:latin typeface="Helvetica Neue"/>
              <a:ea typeface="Helvetica Neue"/>
              <a:cs typeface="Helvetica Neue"/>
              <a:sym typeface="Helvetica Neue"/>
            </a:endParaRPr>
          </a:p>
        </p:txBody>
      </p:sp>
      <p:pic>
        <p:nvPicPr>
          <p:cNvPr id="363" name="Google Shape;363;p53"/>
          <p:cNvPicPr preferRelativeResize="0"/>
          <p:nvPr/>
        </p:nvPicPr>
        <p:blipFill rotWithShape="1">
          <a:blip r:embed="rId3">
            <a:alphaModFix/>
          </a:blip>
          <a:srcRect/>
          <a:stretch/>
        </p:blipFill>
        <p:spPr>
          <a:xfrm>
            <a:off x="8095122" y="4698328"/>
            <a:ext cx="991022" cy="375975"/>
          </a:xfrm>
          <a:prstGeom prst="rect">
            <a:avLst/>
          </a:prstGeom>
          <a:noFill/>
          <a:ln>
            <a:noFill/>
          </a:ln>
        </p:spPr>
      </p:pic>
      <p:pic>
        <p:nvPicPr>
          <p:cNvPr id="364" name="Google Shape;364;p53"/>
          <p:cNvPicPr preferRelativeResize="0"/>
          <p:nvPr/>
        </p:nvPicPr>
        <p:blipFill>
          <a:blip r:embed="rId4">
            <a:alphaModFix/>
          </a:blip>
          <a:stretch>
            <a:fillRect/>
          </a:stretch>
        </p:blipFill>
        <p:spPr>
          <a:xfrm>
            <a:off x="3608175" y="868337"/>
            <a:ext cx="1927651" cy="2436151"/>
          </a:xfrm>
          <a:prstGeom prst="rect">
            <a:avLst/>
          </a:prstGeom>
          <a:noFill/>
          <a:ln>
            <a:noFill/>
          </a:ln>
          <a:effectLst>
            <a:outerShdw blurRad="57150" dist="76200" dir="7140000" algn="bl" rotWithShape="0">
              <a:srgbClr val="CCCCCC">
                <a:alpha val="50000"/>
              </a:srgbClr>
            </a:outerShdw>
          </a:effectLst>
        </p:spPr>
      </p:pic>
      <p:pic>
        <p:nvPicPr>
          <p:cNvPr id="365" name="Google Shape;365;p53"/>
          <p:cNvPicPr preferRelativeResize="0"/>
          <p:nvPr/>
        </p:nvPicPr>
        <p:blipFill>
          <a:blip r:embed="rId5">
            <a:alphaModFix/>
          </a:blip>
          <a:stretch>
            <a:fillRect/>
          </a:stretch>
        </p:blipFill>
        <p:spPr>
          <a:xfrm>
            <a:off x="128651" y="3442950"/>
            <a:ext cx="8886697" cy="1571850"/>
          </a:xfrm>
          <a:prstGeom prst="rect">
            <a:avLst/>
          </a:prstGeom>
          <a:noFill/>
          <a:ln>
            <a:noFill/>
          </a:ln>
          <a:effectLst>
            <a:outerShdw blurRad="171450" dist="57150" dir="7320000" algn="bl" rotWithShape="0">
              <a:srgbClr val="B7B7B7">
                <a:alpha val="5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9"/>
        <p:cNvGrpSpPr/>
        <p:nvPr/>
      </p:nvGrpSpPr>
      <p:grpSpPr>
        <a:xfrm>
          <a:off x="0" y="0"/>
          <a:ext cx="0" cy="0"/>
          <a:chOff x="0" y="0"/>
          <a:chExt cx="0" cy="0"/>
        </a:xfrm>
      </p:grpSpPr>
      <p:sp>
        <p:nvSpPr>
          <p:cNvPr id="370" name="Google Shape;370;p54"/>
          <p:cNvSpPr txBox="1">
            <a:spLocks noGrp="1"/>
          </p:cNvSpPr>
          <p:nvPr>
            <p:ph type="ctrTitle"/>
          </p:nvPr>
        </p:nvSpPr>
        <p:spPr>
          <a:xfrm>
            <a:off x="313750" y="232475"/>
            <a:ext cx="56142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Testing &amp; The Safety Case</a:t>
            </a:r>
            <a:endParaRPr sz="3600" b="1">
              <a:solidFill>
                <a:srgbClr val="000000"/>
              </a:solidFill>
              <a:latin typeface="Helvetica Neue"/>
              <a:ea typeface="Helvetica Neue"/>
              <a:cs typeface="Helvetica Neue"/>
              <a:sym typeface="Helvetica Neue"/>
            </a:endParaRPr>
          </a:p>
        </p:txBody>
      </p:sp>
      <p:sp>
        <p:nvSpPr>
          <p:cNvPr id="371" name="Google Shape;371;p54"/>
          <p:cNvSpPr txBox="1">
            <a:spLocks noGrp="1"/>
          </p:cNvSpPr>
          <p:nvPr>
            <p:ph type="ctrTitle"/>
          </p:nvPr>
        </p:nvSpPr>
        <p:spPr>
          <a:xfrm>
            <a:off x="4403075" y="2022200"/>
            <a:ext cx="3281100" cy="26259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1600" b="1">
                <a:solidFill>
                  <a:srgbClr val="000000"/>
                </a:solidFill>
              </a:rPr>
              <a:t>The structured argument</a:t>
            </a:r>
            <a:endParaRPr sz="1000">
              <a:solidFill>
                <a:srgbClr val="000000"/>
              </a:solidFill>
              <a:latin typeface="Helvetica Neue"/>
              <a:ea typeface="Helvetica Neue"/>
              <a:cs typeface="Helvetica Neue"/>
              <a:sym typeface="Helvetica Neue"/>
            </a:endParaRPr>
          </a:p>
          <a:p>
            <a:pPr marL="0" lvl="0" indent="0" algn="l" rtl="0">
              <a:lnSpc>
                <a:spcPct val="100000"/>
              </a:lnSpc>
              <a:spcBef>
                <a:spcPts val="600"/>
              </a:spcBef>
              <a:spcAft>
                <a:spcPts val="0"/>
              </a:spcAft>
              <a:buNone/>
            </a:pPr>
            <a:r>
              <a:rPr lang="en" sz="1000">
                <a:solidFill>
                  <a:srgbClr val="000000"/>
                </a:solidFill>
              </a:rPr>
              <a:t>Testing must be done in context of a structured argument for safety.</a:t>
            </a:r>
            <a:endParaRPr sz="1000">
              <a:solidFill>
                <a:srgbClr val="000000"/>
              </a:solidFill>
            </a:endParaRPr>
          </a:p>
          <a:p>
            <a:pPr marL="0" lvl="0" indent="0" algn="l" rtl="0">
              <a:lnSpc>
                <a:spcPct val="100000"/>
              </a:lnSpc>
              <a:spcBef>
                <a:spcPts val="600"/>
              </a:spcBef>
              <a:spcAft>
                <a:spcPts val="0"/>
              </a:spcAft>
              <a:buNone/>
            </a:pPr>
            <a:endParaRPr sz="1000">
              <a:solidFill>
                <a:srgbClr val="000000"/>
              </a:solidFill>
            </a:endParaRPr>
          </a:p>
          <a:p>
            <a:pPr marL="0" lvl="0" indent="0" algn="l" rtl="0">
              <a:lnSpc>
                <a:spcPct val="100000"/>
              </a:lnSpc>
              <a:spcBef>
                <a:spcPts val="600"/>
              </a:spcBef>
              <a:spcAft>
                <a:spcPts val="0"/>
              </a:spcAft>
              <a:buNone/>
            </a:pPr>
            <a:r>
              <a:rPr lang="en" sz="1000">
                <a:solidFill>
                  <a:srgbClr val="000000"/>
                </a:solidFill>
              </a:rPr>
              <a:t>Linkage of testing to safety goals is key.</a:t>
            </a:r>
            <a:endParaRPr sz="1000">
              <a:solidFill>
                <a:srgbClr val="000000"/>
              </a:solidFill>
            </a:endParaRPr>
          </a:p>
          <a:p>
            <a:pPr marL="457200" lvl="0" indent="-292100" algn="l" rtl="0">
              <a:lnSpc>
                <a:spcPct val="100000"/>
              </a:lnSpc>
              <a:spcBef>
                <a:spcPts val="600"/>
              </a:spcBef>
              <a:spcAft>
                <a:spcPts val="0"/>
              </a:spcAft>
              <a:buClr>
                <a:srgbClr val="000000"/>
              </a:buClr>
              <a:buSzPts val="1000"/>
              <a:buChar char="-"/>
            </a:pPr>
            <a:r>
              <a:rPr lang="en" sz="1000">
                <a:solidFill>
                  <a:srgbClr val="000000"/>
                </a:solidFill>
              </a:rPr>
              <a:t>Evidence without argument is trivia</a:t>
            </a:r>
            <a:endParaRPr sz="1000">
              <a:solidFill>
                <a:srgbClr val="000000"/>
              </a:solidFill>
            </a:endParaRPr>
          </a:p>
          <a:p>
            <a:pPr marL="457200" lvl="0" indent="-292100" algn="l" rtl="0">
              <a:lnSpc>
                <a:spcPct val="100000"/>
              </a:lnSpc>
              <a:spcBef>
                <a:spcPts val="0"/>
              </a:spcBef>
              <a:spcAft>
                <a:spcPts val="0"/>
              </a:spcAft>
              <a:buClr>
                <a:srgbClr val="000000"/>
              </a:buClr>
              <a:buSzPts val="1000"/>
              <a:buChar char="-"/>
            </a:pPr>
            <a:r>
              <a:rPr lang="en" sz="1000">
                <a:solidFill>
                  <a:srgbClr val="000000"/>
                </a:solidFill>
              </a:rPr>
              <a:t>Claims without evidence is baseless</a:t>
            </a:r>
            <a:endParaRPr sz="1000">
              <a:solidFill>
                <a:srgbClr val="000000"/>
              </a:solidFill>
            </a:endParaRPr>
          </a:p>
          <a:p>
            <a:pPr marL="0" lvl="0" indent="0" algn="l" rtl="0">
              <a:lnSpc>
                <a:spcPct val="100000"/>
              </a:lnSpc>
              <a:spcBef>
                <a:spcPts val="600"/>
              </a:spcBef>
              <a:spcAft>
                <a:spcPts val="600"/>
              </a:spcAft>
              <a:buNone/>
            </a:pPr>
            <a:endParaRPr sz="1000">
              <a:solidFill>
                <a:srgbClr val="000000"/>
              </a:solidFill>
            </a:endParaRPr>
          </a:p>
        </p:txBody>
      </p:sp>
      <p:pic>
        <p:nvPicPr>
          <p:cNvPr id="372" name="Google Shape;372;p54"/>
          <p:cNvPicPr preferRelativeResize="0"/>
          <p:nvPr/>
        </p:nvPicPr>
        <p:blipFill rotWithShape="1">
          <a:blip r:embed="rId3">
            <a:alphaModFix/>
          </a:blip>
          <a:srcRect/>
          <a:stretch/>
        </p:blipFill>
        <p:spPr>
          <a:xfrm>
            <a:off x="8095122" y="4698328"/>
            <a:ext cx="991022" cy="375975"/>
          </a:xfrm>
          <a:prstGeom prst="rect">
            <a:avLst/>
          </a:prstGeom>
          <a:noFill/>
          <a:ln>
            <a:noFill/>
          </a:ln>
        </p:spPr>
      </p:pic>
      <p:sp>
        <p:nvSpPr>
          <p:cNvPr id="373" name="Google Shape;373;p54"/>
          <p:cNvSpPr txBox="1">
            <a:spLocks noGrp="1"/>
          </p:cNvSpPr>
          <p:nvPr>
            <p:ph type="ctrTitle"/>
          </p:nvPr>
        </p:nvSpPr>
        <p:spPr>
          <a:xfrm>
            <a:off x="342900" y="2022200"/>
            <a:ext cx="3281100" cy="26259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The goal of testing</a:t>
            </a:r>
            <a:r>
              <a:rPr lang="en" sz="1000" b="1"/>
              <a:t> </a:t>
            </a:r>
            <a:endParaRPr sz="1000">
              <a:solidFill>
                <a:srgbClr val="000000"/>
              </a:solidFill>
              <a:latin typeface="Helvetica Neue"/>
              <a:ea typeface="Helvetica Neue"/>
              <a:cs typeface="Helvetica Neue"/>
              <a:sym typeface="Helvetica Neue"/>
            </a:endParaRPr>
          </a:p>
          <a:p>
            <a:pPr marL="0" lvl="0" indent="0" algn="l" rtl="0">
              <a:lnSpc>
                <a:spcPct val="114000"/>
              </a:lnSpc>
              <a:spcBef>
                <a:spcPts val="600"/>
              </a:spcBef>
              <a:spcAft>
                <a:spcPts val="0"/>
              </a:spcAft>
              <a:buNone/>
            </a:pPr>
            <a:r>
              <a:rPr lang="en" sz="1000">
                <a:solidFill>
                  <a:srgbClr val="000000"/>
                </a:solidFill>
              </a:rPr>
              <a:t>Comprehensive, validated, and representative testing is the goal.</a:t>
            </a:r>
            <a:endParaRPr sz="1000">
              <a:solidFill>
                <a:srgbClr val="000000"/>
              </a:solidFill>
            </a:endParaRPr>
          </a:p>
          <a:p>
            <a:pPr marL="0" lvl="0" indent="0" algn="l" rtl="0">
              <a:lnSpc>
                <a:spcPct val="114000"/>
              </a:lnSpc>
              <a:spcBef>
                <a:spcPts val="600"/>
              </a:spcBef>
              <a:spcAft>
                <a:spcPts val="0"/>
              </a:spcAft>
              <a:buNone/>
            </a:pPr>
            <a:endParaRPr sz="1000">
              <a:solidFill>
                <a:srgbClr val="000000"/>
              </a:solidFill>
            </a:endParaRPr>
          </a:p>
          <a:p>
            <a:pPr marL="0" lvl="0" indent="0" algn="l" rtl="0">
              <a:lnSpc>
                <a:spcPct val="114000"/>
              </a:lnSpc>
              <a:spcBef>
                <a:spcPts val="600"/>
              </a:spcBef>
              <a:spcAft>
                <a:spcPts val="0"/>
              </a:spcAft>
              <a:buNone/>
            </a:pPr>
            <a:r>
              <a:rPr lang="en" sz="1000">
                <a:solidFill>
                  <a:srgbClr val="000000"/>
                </a:solidFill>
              </a:rPr>
              <a:t>Unit, subsystem, system testing based on the ODD can achieve comprehensive coverage if done properly.</a:t>
            </a:r>
            <a:endParaRPr sz="1000">
              <a:solidFill>
                <a:srgbClr val="000000"/>
              </a:solidFill>
            </a:endParaRPr>
          </a:p>
          <a:p>
            <a:pPr marL="0" lvl="0" indent="0" algn="l" rtl="0">
              <a:lnSpc>
                <a:spcPct val="114000"/>
              </a:lnSpc>
              <a:spcBef>
                <a:spcPts val="600"/>
              </a:spcBef>
              <a:spcAft>
                <a:spcPts val="0"/>
              </a:spcAft>
              <a:buNone/>
            </a:pPr>
            <a:r>
              <a:rPr lang="en" sz="1000">
                <a:solidFill>
                  <a:srgbClr val="000000"/>
                </a:solidFill>
              </a:rPr>
              <a:t>Validation of testing focuses on the precision and accuracy of the test results.</a:t>
            </a:r>
            <a:endParaRPr sz="1000">
              <a:solidFill>
                <a:srgbClr val="000000"/>
              </a:solidFill>
            </a:endParaRPr>
          </a:p>
          <a:p>
            <a:pPr marL="0" lvl="0" indent="0" algn="l" rtl="0">
              <a:lnSpc>
                <a:spcPct val="114000"/>
              </a:lnSpc>
              <a:spcBef>
                <a:spcPts val="600"/>
              </a:spcBef>
              <a:spcAft>
                <a:spcPts val="600"/>
              </a:spcAft>
              <a:buNone/>
            </a:pPr>
            <a:r>
              <a:rPr lang="en" sz="1000">
                <a:solidFill>
                  <a:srgbClr val="000000"/>
                </a:solidFill>
              </a:rPr>
              <a:t>Representative testing derives from the ODD and misuse cases.</a:t>
            </a:r>
            <a:endParaRPr sz="90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77"/>
        <p:cNvGrpSpPr/>
        <p:nvPr/>
      </p:nvGrpSpPr>
      <p:grpSpPr>
        <a:xfrm>
          <a:off x="0" y="0"/>
          <a:ext cx="0" cy="0"/>
          <a:chOff x="0" y="0"/>
          <a:chExt cx="0" cy="0"/>
        </a:xfrm>
      </p:grpSpPr>
      <p:sp>
        <p:nvSpPr>
          <p:cNvPr id="378" name="Google Shape;378;p55"/>
          <p:cNvSpPr txBox="1">
            <a:spLocks noGrp="1"/>
          </p:cNvSpPr>
          <p:nvPr>
            <p:ph type="ctrTitle"/>
          </p:nvPr>
        </p:nvSpPr>
        <p:spPr>
          <a:xfrm>
            <a:off x="313750" y="232475"/>
            <a:ext cx="56142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The Road Ahead</a:t>
            </a:r>
            <a:endParaRPr sz="3600" b="1">
              <a:solidFill>
                <a:srgbClr val="000000"/>
              </a:solidFill>
              <a:latin typeface="Helvetica Neue"/>
              <a:ea typeface="Helvetica Neue"/>
              <a:cs typeface="Helvetica Neue"/>
              <a:sym typeface="Helvetica Neue"/>
            </a:endParaRPr>
          </a:p>
        </p:txBody>
      </p:sp>
      <p:sp>
        <p:nvSpPr>
          <p:cNvPr id="379" name="Google Shape;379;p55"/>
          <p:cNvSpPr txBox="1">
            <a:spLocks noGrp="1"/>
          </p:cNvSpPr>
          <p:nvPr>
            <p:ph type="ctrTitle"/>
          </p:nvPr>
        </p:nvSpPr>
        <p:spPr>
          <a:xfrm>
            <a:off x="4403075" y="2022200"/>
            <a:ext cx="3281100" cy="26259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1600" b="1">
                <a:solidFill>
                  <a:srgbClr val="000000"/>
                </a:solidFill>
              </a:rPr>
              <a:t>Share, borrow, build</a:t>
            </a:r>
            <a:endParaRPr sz="1000">
              <a:solidFill>
                <a:srgbClr val="000000"/>
              </a:solidFill>
              <a:latin typeface="Helvetica Neue"/>
              <a:ea typeface="Helvetica Neue"/>
              <a:cs typeface="Helvetica Neue"/>
              <a:sym typeface="Helvetica Neue"/>
            </a:endParaRPr>
          </a:p>
          <a:p>
            <a:pPr marL="0" lvl="0" indent="0" algn="l" rtl="0">
              <a:lnSpc>
                <a:spcPct val="100000"/>
              </a:lnSpc>
              <a:spcBef>
                <a:spcPts val="600"/>
              </a:spcBef>
              <a:spcAft>
                <a:spcPts val="0"/>
              </a:spcAft>
              <a:buNone/>
            </a:pPr>
            <a:endParaRPr sz="1000">
              <a:solidFill>
                <a:srgbClr val="000000"/>
              </a:solidFill>
            </a:endParaRPr>
          </a:p>
          <a:p>
            <a:pPr marL="0" lvl="0" indent="0" algn="l" rtl="0">
              <a:lnSpc>
                <a:spcPct val="100000"/>
              </a:lnSpc>
              <a:spcBef>
                <a:spcPts val="600"/>
              </a:spcBef>
              <a:spcAft>
                <a:spcPts val="0"/>
              </a:spcAft>
              <a:buNone/>
            </a:pPr>
            <a:r>
              <a:rPr lang="en" sz="1000">
                <a:solidFill>
                  <a:srgbClr val="000000"/>
                </a:solidFill>
              </a:rPr>
              <a:t>Freely use and build on this framework, whether in partnership with us or independently. No permission or attribution required. </a:t>
            </a:r>
            <a:endParaRPr sz="1000">
              <a:solidFill>
                <a:srgbClr val="000000"/>
              </a:solidFill>
            </a:endParaRPr>
          </a:p>
          <a:p>
            <a:pPr marL="0" lvl="0" indent="0" algn="l" rtl="0">
              <a:lnSpc>
                <a:spcPct val="100000"/>
              </a:lnSpc>
              <a:spcBef>
                <a:spcPts val="600"/>
              </a:spcBef>
              <a:spcAft>
                <a:spcPts val="0"/>
              </a:spcAft>
              <a:buNone/>
            </a:pPr>
            <a:endParaRPr sz="1000">
              <a:solidFill>
                <a:srgbClr val="000000"/>
              </a:solidFill>
            </a:endParaRPr>
          </a:p>
          <a:p>
            <a:pPr marL="0" lvl="0" indent="0" algn="l" rtl="0">
              <a:lnSpc>
                <a:spcPct val="100000"/>
              </a:lnSpc>
              <a:spcBef>
                <a:spcPts val="600"/>
              </a:spcBef>
              <a:spcAft>
                <a:spcPts val="0"/>
              </a:spcAft>
              <a:buNone/>
            </a:pPr>
            <a:r>
              <a:rPr lang="en" sz="1000">
                <a:solidFill>
                  <a:srgbClr val="000000"/>
                </a:solidFill>
              </a:rPr>
              <a:t>We will be publishing further depths of the framework in the coming months. </a:t>
            </a:r>
            <a:endParaRPr sz="1000">
              <a:solidFill>
                <a:srgbClr val="000000"/>
              </a:solidFill>
            </a:endParaRPr>
          </a:p>
          <a:p>
            <a:pPr marL="0" lvl="0" indent="0" algn="l" rtl="0">
              <a:lnSpc>
                <a:spcPct val="100000"/>
              </a:lnSpc>
              <a:spcBef>
                <a:spcPts val="600"/>
              </a:spcBef>
              <a:spcAft>
                <a:spcPts val="0"/>
              </a:spcAft>
              <a:buClr>
                <a:schemeClr val="dk1"/>
              </a:buClr>
              <a:buSzPts val="1100"/>
              <a:buFont typeface="Arial"/>
              <a:buNone/>
            </a:pPr>
            <a:endParaRPr sz="1000"/>
          </a:p>
          <a:p>
            <a:pPr marL="0" lvl="0" indent="0" algn="l" rtl="0">
              <a:lnSpc>
                <a:spcPct val="100000"/>
              </a:lnSpc>
              <a:spcBef>
                <a:spcPts val="600"/>
              </a:spcBef>
              <a:spcAft>
                <a:spcPts val="600"/>
              </a:spcAft>
              <a:buNone/>
            </a:pPr>
            <a:r>
              <a:rPr lang="en" sz="1000" b="1"/>
              <a:t>We wish to collaborate on safety. </a:t>
            </a:r>
            <a:r>
              <a:rPr lang="en" sz="1000"/>
              <a:t>We are willing to share openly to get started on a safe path forward, together. </a:t>
            </a:r>
            <a:endParaRPr sz="1000">
              <a:solidFill>
                <a:srgbClr val="000000"/>
              </a:solidFill>
            </a:endParaRPr>
          </a:p>
        </p:txBody>
      </p:sp>
      <p:pic>
        <p:nvPicPr>
          <p:cNvPr id="380" name="Google Shape;380;p55"/>
          <p:cNvPicPr preferRelativeResize="0"/>
          <p:nvPr/>
        </p:nvPicPr>
        <p:blipFill rotWithShape="1">
          <a:blip r:embed="rId3">
            <a:alphaModFix/>
          </a:blip>
          <a:srcRect/>
          <a:stretch/>
        </p:blipFill>
        <p:spPr>
          <a:xfrm>
            <a:off x="8095122" y="4698328"/>
            <a:ext cx="991022" cy="375975"/>
          </a:xfrm>
          <a:prstGeom prst="rect">
            <a:avLst/>
          </a:prstGeom>
          <a:noFill/>
          <a:ln>
            <a:noFill/>
          </a:ln>
        </p:spPr>
      </p:pic>
      <p:sp>
        <p:nvSpPr>
          <p:cNvPr id="381" name="Google Shape;381;p55"/>
          <p:cNvSpPr txBox="1">
            <a:spLocks noGrp="1"/>
          </p:cNvSpPr>
          <p:nvPr>
            <p:ph type="ctrTitle"/>
          </p:nvPr>
        </p:nvSpPr>
        <p:spPr>
          <a:xfrm>
            <a:off x="342900" y="2022200"/>
            <a:ext cx="3281100" cy="26259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We invite critical feedback</a:t>
            </a:r>
            <a:r>
              <a:rPr lang="en" sz="1000" b="1"/>
              <a:t> </a:t>
            </a:r>
            <a:endParaRPr sz="1000">
              <a:solidFill>
                <a:srgbClr val="000000"/>
              </a:solidFill>
              <a:latin typeface="Helvetica Neue"/>
              <a:ea typeface="Helvetica Neue"/>
              <a:cs typeface="Helvetica Neue"/>
              <a:sym typeface="Helvetica Neue"/>
            </a:endParaRPr>
          </a:p>
          <a:p>
            <a:pPr marL="0" lvl="0" indent="0" algn="l" rtl="0">
              <a:lnSpc>
                <a:spcPct val="100000"/>
              </a:lnSpc>
              <a:spcBef>
                <a:spcPts val="600"/>
              </a:spcBef>
              <a:spcAft>
                <a:spcPts val="0"/>
              </a:spcAft>
              <a:buNone/>
            </a:pPr>
            <a:endParaRPr sz="1000">
              <a:solidFill>
                <a:srgbClr val="000000"/>
              </a:solidFill>
            </a:endParaRPr>
          </a:p>
          <a:p>
            <a:pPr marL="0" lvl="0" indent="0" algn="l" rtl="0">
              <a:lnSpc>
                <a:spcPct val="100000"/>
              </a:lnSpc>
              <a:spcBef>
                <a:spcPts val="600"/>
              </a:spcBef>
              <a:spcAft>
                <a:spcPts val="0"/>
              </a:spcAft>
              <a:buNone/>
            </a:pPr>
            <a:r>
              <a:rPr lang="en" sz="1000"/>
              <a:t>We realize this framework is imperfect in its current form. It will take time to both finalize and fulfill. </a:t>
            </a:r>
            <a:br>
              <a:rPr lang="en" sz="1000"/>
            </a:br>
            <a:endParaRPr sz="1000"/>
          </a:p>
          <a:p>
            <a:pPr marL="0" lvl="0" indent="0" algn="l" rtl="0">
              <a:lnSpc>
                <a:spcPct val="100000"/>
              </a:lnSpc>
              <a:spcBef>
                <a:spcPts val="600"/>
              </a:spcBef>
              <a:spcAft>
                <a:spcPts val="0"/>
              </a:spcAft>
              <a:buNone/>
            </a:pPr>
            <a:endParaRPr sz="1000"/>
          </a:p>
          <a:p>
            <a:pPr marL="0" lvl="0" indent="0" algn="l" rtl="0">
              <a:lnSpc>
                <a:spcPct val="100000"/>
              </a:lnSpc>
              <a:spcBef>
                <a:spcPts val="600"/>
              </a:spcBef>
              <a:spcAft>
                <a:spcPts val="0"/>
              </a:spcAft>
              <a:buNone/>
            </a:pPr>
            <a:r>
              <a:rPr lang="en" sz="1000">
                <a:solidFill>
                  <a:srgbClr val="000000"/>
                </a:solidFill>
              </a:rPr>
              <a:t>We hope this framework can serve as a jumping off point for broadening the conversation. </a:t>
            </a:r>
            <a:br>
              <a:rPr lang="en" sz="1000">
                <a:solidFill>
                  <a:srgbClr val="000000"/>
                </a:solidFill>
              </a:rPr>
            </a:br>
            <a:r>
              <a:rPr lang="en" sz="1000">
                <a:solidFill>
                  <a:srgbClr val="000000"/>
                </a:solidFill>
              </a:rPr>
              <a:t/>
            </a:r>
            <a:br>
              <a:rPr lang="en" sz="1000">
                <a:solidFill>
                  <a:srgbClr val="000000"/>
                </a:solidFill>
              </a:rPr>
            </a:br>
            <a:r>
              <a:rPr lang="en" sz="1000">
                <a:solidFill>
                  <a:srgbClr val="000000"/>
                </a:solidFill>
              </a:rPr>
              <a:t/>
            </a:r>
            <a:br>
              <a:rPr lang="en" sz="1000">
                <a:solidFill>
                  <a:srgbClr val="000000"/>
                </a:solidFill>
              </a:rPr>
            </a:br>
            <a:r>
              <a:rPr lang="en" sz="1000"/>
              <a:t>We will listen and refine our approach based on emerging standards and feedback from our peers, policymakers, other key stakeholders. </a:t>
            </a:r>
            <a:endParaRPr sz="1000"/>
          </a:p>
          <a:p>
            <a:pPr marL="0" lvl="0" indent="0" algn="l" rtl="0">
              <a:lnSpc>
                <a:spcPct val="114000"/>
              </a:lnSpc>
              <a:spcBef>
                <a:spcPts val="600"/>
              </a:spcBef>
              <a:spcAft>
                <a:spcPts val="600"/>
              </a:spcAft>
              <a:buNone/>
            </a:pPr>
            <a:endParaRPr sz="90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385"/>
        <p:cNvGrpSpPr/>
        <p:nvPr/>
      </p:nvGrpSpPr>
      <p:grpSpPr>
        <a:xfrm>
          <a:off x="0" y="0"/>
          <a:ext cx="0" cy="0"/>
          <a:chOff x="0" y="0"/>
          <a:chExt cx="0" cy="0"/>
        </a:xfrm>
      </p:grpSpPr>
      <p:pic>
        <p:nvPicPr>
          <p:cNvPr id="386" name="Google Shape;386;p56"/>
          <p:cNvPicPr preferRelativeResize="0"/>
          <p:nvPr/>
        </p:nvPicPr>
        <p:blipFill rotWithShape="1">
          <a:blip r:embed="rId3">
            <a:alphaModFix/>
          </a:blip>
          <a:srcRect t="10197" b="7301"/>
          <a:stretch/>
        </p:blipFill>
        <p:spPr>
          <a:xfrm>
            <a:off x="0" y="0"/>
            <a:ext cx="9144000" cy="5143500"/>
          </a:xfrm>
          <a:prstGeom prst="rect">
            <a:avLst/>
          </a:prstGeom>
          <a:noFill/>
          <a:ln>
            <a:noFill/>
          </a:ln>
        </p:spPr>
      </p:pic>
      <p:pic>
        <p:nvPicPr>
          <p:cNvPr id="387" name="Google Shape;387;p56"/>
          <p:cNvPicPr preferRelativeResize="0"/>
          <p:nvPr/>
        </p:nvPicPr>
        <p:blipFill>
          <a:blip r:embed="rId4">
            <a:alphaModFix/>
          </a:blip>
          <a:stretch>
            <a:fillRect/>
          </a:stretch>
        </p:blipFill>
        <p:spPr>
          <a:xfrm>
            <a:off x="2812424" y="4036936"/>
            <a:ext cx="3519174" cy="1335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6"/>
        <p:cNvGrpSpPr/>
        <p:nvPr/>
      </p:nvGrpSpPr>
      <p:grpSpPr>
        <a:xfrm>
          <a:off x="0" y="0"/>
          <a:ext cx="0" cy="0"/>
          <a:chOff x="0" y="0"/>
          <a:chExt cx="0" cy="0"/>
        </a:xfrm>
      </p:grpSpPr>
      <p:sp>
        <p:nvSpPr>
          <p:cNvPr id="187" name="Google Shape;187;p41"/>
          <p:cNvSpPr txBox="1">
            <a:spLocks noGrp="1"/>
          </p:cNvSpPr>
          <p:nvPr>
            <p:ph type="ctrTitle"/>
          </p:nvPr>
        </p:nvSpPr>
        <p:spPr>
          <a:xfrm>
            <a:off x="313750" y="232475"/>
            <a:ext cx="51498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Safety Perspectives</a:t>
            </a:r>
            <a:endParaRPr sz="3600" b="1">
              <a:solidFill>
                <a:srgbClr val="000000"/>
              </a:solidFill>
              <a:latin typeface="Helvetica Neue"/>
              <a:ea typeface="Helvetica Neue"/>
              <a:cs typeface="Helvetica Neue"/>
              <a:sym typeface="Helvetica Neue"/>
            </a:endParaRPr>
          </a:p>
        </p:txBody>
      </p:sp>
      <p:sp>
        <p:nvSpPr>
          <p:cNvPr id="188" name="Google Shape;188;p41"/>
          <p:cNvSpPr txBox="1">
            <a:spLocks noGrp="1"/>
          </p:cNvSpPr>
          <p:nvPr>
            <p:ph type="ctrTitle"/>
          </p:nvPr>
        </p:nvSpPr>
        <p:spPr>
          <a:xfrm>
            <a:off x="4403075" y="2022200"/>
            <a:ext cx="3281100" cy="26259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1600" b="1">
                <a:solidFill>
                  <a:srgbClr val="000000"/>
                </a:solidFill>
              </a:rPr>
              <a:t>Consumer Perspective</a:t>
            </a:r>
            <a:endParaRPr sz="1000">
              <a:solidFill>
                <a:srgbClr val="000000"/>
              </a:solidFill>
              <a:latin typeface="Helvetica Neue"/>
              <a:ea typeface="Helvetica Neue"/>
              <a:cs typeface="Helvetica Neue"/>
              <a:sym typeface="Helvetica Neue"/>
            </a:endParaRPr>
          </a:p>
          <a:p>
            <a:pPr marL="0" lvl="0" indent="0" algn="l" rtl="0">
              <a:lnSpc>
                <a:spcPct val="100000"/>
              </a:lnSpc>
              <a:spcBef>
                <a:spcPts val="600"/>
              </a:spcBef>
              <a:spcAft>
                <a:spcPts val="0"/>
              </a:spcAft>
              <a:buNone/>
            </a:pPr>
            <a:endParaRPr sz="1000">
              <a:solidFill>
                <a:srgbClr val="000000"/>
              </a:solidFill>
            </a:endParaRPr>
          </a:p>
          <a:p>
            <a:pPr marL="0" lvl="0" indent="0" algn="l" rtl="0">
              <a:lnSpc>
                <a:spcPct val="100000"/>
              </a:lnSpc>
              <a:spcBef>
                <a:spcPts val="600"/>
              </a:spcBef>
              <a:spcAft>
                <a:spcPts val="600"/>
              </a:spcAft>
              <a:buNone/>
            </a:pPr>
            <a:endParaRPr sz="1000">
              <a:solidFill>
                <a:srgbClr val="000000"/>
              </a:solidFill>
            </a:endParaRPr>
          </a:p>
        </p:txBody>
      </p:sp>
      <p:pic>
        <p:nvPicPr>
          <p:cNvPr id="189" name="Google Shape;189;p41"/>
          <p:cNvPicPr preferRelativeResize="0"/>
          <p:nvPr/>
        </p:nvPicPr>
        <p:blipFill rotWithShape="1">
          <a:blip r:embed="rId3">
            <a:alphaModFix/>
          </a:blip>
          <a:srcRect/>
          <a:stretch/>
        </p:blipFill>
        <p:spPr>
          <a:xfrm>
            <a:off x="8095122" y="4698328"/>
            <a:ext cx="991022" cy="375975"/>
          </a:xfrm>
          <a:prstGeom prst="rect">
            <a:avLst/>
          </a:prstGeom>
          <a:noFill/>
          <a:ln>
            <a:noFill/>
          </a:ln>
        </p:spPr>
      </p:pic>
      <p:sp>
        <p:nvSpPr>
          <p:cNvPr id="190" name="Google Shape;190;p41"/>
          <p:cNvSpPr txBox="1">
            <a:spLocks noGrp="1"/>
          </p:cNvSpPr>
          <p:nvPr>
            <p:ph type="ctrTitle"/>
          </p:nvPr>
        </p:nvSpPr>
        <p:spPr>
          <a:xfrm>
            <a:off x="342900" y="2022200"/>
            <a:ext cx="3281100" cy="26259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Industry Perspective</a:t>
            </a:r>
            <a:r>
              <a:rPr lang="en" sz="1000" b="1"/>
              <a:t> </a:t>
            </a:r>
            <a:endParaRPr sz="10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0"/>
              </a:spcAft>
              <a:buNone/>
            </a:pPr>
            <a:endParaRPr sz="1000">
              <a:solidFill>
                <a:srgbClr val="000000"/>
              </a:solidFill>
            </a:endParaRPr>
          </a:p>
          <a:p>
            <a:pPr marL="0" lvl="0" indent="0" algn="l" rtl="0">
              <a:lnSpc>
                <a:spcPct val="114000"/>
              </a:lnSpc>
              <a:spcBef>
                <a:spcPts val="0"/>
              </a:spcBef>
              <a:spcAft>
                <a:spcPts val="600"/>
              </a:spcAft>
              <a:buNone/>
            </a:pPr>
            <a:endParaRPr sz="900">
              <a:solidFill>
                <a:srgbClr val="000000"/>
              </a:solidFill>
            </a:endParaRPr>
          </a:p>
        </p:txBody>
      </p:sp>
      <p:sp>
        <p:nvSpPr>
          <p:cNvPr id="191" name="Google Shape;191;p41"/>
          <p:cNvSpPr txBox="1"/>
          <p:nvPr/>
        </p:nvSpPr>
        <p:spPr>
          <a:xfrm>
            <a:off x="342900" y="2294075"/>
            <a:ext cx="3179400" cy="1221600"/>
          </a:xfrm>
          <a:prstGeom prst="rect">
            <a:avLst/>
          </a:prstGeom>
          <a:no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000">
                <a:solidFill>
                  <a:schemeClr val="dk1"/>
                </a:solidFill>
                <a:latin typeface="Helvetica Neue"/>
                <a:ea typeface="Helvetica Neue"/>
                <a:cs typeface="Helvetica Neue"/>
                <a:sym typeface="Helvetica Neue"/>
              </a:rPr>
              <a:t>Industry Standards</a:t>
            </a:r>
            <a:endParaRPr sz="1000">
              <a:solidFill>
                <a:schemeClr val="dk1"/>
              </a:solidFill>
              <a:latin typeface="Helvetica Neue"/>
              <a:ea typeface="Helvetica Neue"/>
              <a:cs typeface="Helvetica Neue"/>
              <a:sym typeface="Helvetica Neue"/>
            </a:endParaRPr>
          </a:p>
          <a:p>
            <a:pPr marL="0" lvl="0" indent="0" algn="ctr" rtl="0">
              <a:lnSpc>
                <a:spcPct val="115000"/>
              </a:lnSpc>
              <a:spcBef>
                <a:spcPts val="0"/>
              </a:spcBef>
              <a:spcAft>
                <a:spcPts val="0"/>
              </a:spcAft>
              <a:buNone/>
            </a:pPr>
            <a:r>
              <a:rPr lang="en" sz="1000">
                <a:solidFill>
                  <a:schemeClr val="dk1"/>
                </a:solidFill>
                <a:latin typeface="Helvetica Neue"/>
                <a:ea typeface="Helvetica Neue"/>
                <a:cs typeface="Helvetica Neue"/>
                <a:sym typeface="Helvetica Neue"/>
              </a:rPr>
              <a:t>Regulation</a:t>
            </a:r>
            <a:endParaRPr sz="1000">
              <a:solidFill>
                <a:schemeClr val="dk1"/>
              </a:solidFill>
              <a:latin typeface="Helvetica Neue"/>
              <a:ea typeface="Helvetica Neue"/>
              <a:cs typeface="Helvetica Neue"/>
              <a:sym typeface="Helvetica Neue"/>
            </a:endParaRPr>
          </a:p>
          <a:p>
            <a:pPr marL="0" lvl="0" indent="0" algn="ctr" rtl="0">
              <a:lnSpc>
                <a:spcPct val="115000"/>
              </a:lnSpc>
              <a:spcBef>
                <a:spcPts val="0"/>
              </a:spcBef>
              <a:spcAft>
                <a:spcPts val="0"/>
              </a:spcAft>
              <a:buNone/>
            </a:pPr>
            <a:r>
              <a:rPr lang="en" sz="1000">
                <a:solidFill>
                  <a:schemeClr val="dk1"/>
                </a:solidFill>
                <a:latin typeface="Helvetica Neue"/>
                <a:ea typeface="Helvetica Neue"/>
                <a:cs typeface="Helvetica Neue"/>
                <a:sym typeface="Helvetica Neue"/>
              </a:rPr>
              <a:t>Engineering methods</a:t>
            </a:r>
            <a:endParaRPr sz="1000">
              <a:solidFill>
                <a:schemeClr val="dk1"/>
              </a:solidFill>
              <a:latin typeface="Helvetica Neue"/>
              <a:ea typeface="Helvetica Neue"/>
              <a:cs typeface="Helvetica Neue"/>
              <a:sym typeface="Helvetica Neue"/>
            </a:endParaRPr>
          </a:p>
          <a:p>
            <a:pPr marL="0" lvl="0" indent="0" algn="ctr" rtl="0">
              <a:lnSpc>
                <a:spcPct val="115000"/>
              </a:lnSpc>
              <a:spcBef>
                <a:spcPts val="0"/>
              </a:spcBef>
              <a:spcAft>
                <a:spcPts val="0"/>
              </a:spcAft>
              <a:buNone/>
            </a:pPr>
            <a:r>
              <a:rPr lang="en" sz="1000">
                <a:solidFill>
                  <a:schemeClr val="dk1"/>
                </a:solidFill>
                <a:latin typeface="Helvetica Neue"/>
                <a:ea typeface="Helvetica Neue"/>
                <a:cs typeface="Helvetica Neue"/>
                <a:sym typeface="Helvetica Neue"/>
              </a:rPr>
              <a:t>Best practices</a:t>
            </a:r>
            <a:endParaRPr sz="1000">
              <a:solidFill>
                <a:schemeClr val="dk1"/>
              </a:solidFill>
              <a:latin typeface="Helvetica Neue"/>
              <a:ea typeface="Helvetica Neue"/>
              <a:cs typeface="Helvetica Neue"/>
              <a:sym typeface="Helvetica Neue"/>
            </a:endParaRPr>
          </a:p>
          <a:p>
            <a:pPr marL="0" lvl="0" indent="0" algn="ctr" rtl="0">
              <a:lnSpc>
                <a:spcPct val="115000"/>
              </a:lnSpc>
              <a:spcBef>
                <a:spcPts val="0"/>
              </a:spcBef>
              <a:spcAft>
                <a:spcPts val="0"/>
              </a:spcAft>
              <a:buNone/>
            </a:pPr>
            <a:r>
              <a:rPr lang="en" sz="1000">
                <a:solidFill>
                  <a:schemeClr val="dk1"/>
                </a:solidFill>
                <a:latin typeface="Helvetica Neue"/>
                <a:ea typeface="Helvetica Neue"/>
                <a:cs typeface="Helvetica Neue"/>
                <a:sym typeface="Helvetica Neue"/>
              </a:rPr>
              <a:t>Safety frameworks</a:t>
            </a:r>
            <a:endParaRPr sz="1000">
              <a:solidFill>
                <a:schemeClr val="dk1"/>
              </a:solidFill>
              <a:latin typeface="Helvetica Neue"/>
              <a:ea typeface="Helvetica Neue"/>
              <a:cs typeface="Helvetica Neue"/>
              <a:sym typeface="Helvetica Neue"/>
            </a:endParaRPr>
          </a:p>
        </p:txBody>
      </p:sp>
      <p:sp>
        <p:nvSpPr>
          <p:cNvPr id="192" name="Google Shape;192;p41"/>
          <p:cNvSpPr txBox="1"/>
          <p:nvPr/>
        </p:nvSpPr>
        <p:spPr>
          <a:xfrm>
            <a:off x="4403075" y="2294075"/>
            <a:ext cx="3179400" cy="1221600"/>
          </a:xfrm>
          <a:prstGeom prst="rect">
            <a:avLst/>
          </a:prstGeom>
          <a:noFill/>
          <a:ln w="9525"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chemeClr val="dk1"/>
                </a:solidFill>
                <a:latin typeface="Helvetica Neue"/>
                <a:ea typeface="Helvetica Neue"/>
                <a:cs typeface="Helvetica Neue"/>
                <a:sym typeface="Helvetica Neue"/>
              </a:rPr>
              <a:t>Is this vehicle safe to operate on the road?</a:t>
            </a:r>
            <a:endParaRPr sz="1000">
              <a:solidFill>
                <a:schemeClr val="dk1"/>
              </a:solidFill>
              <a:latin typeface="Helvetica Neue"/>
              <a:ea typeface="Helvetica Neue"/>
              <a:cs typeface="Helvetica Neue"/>
              <a:sym typeface="Helvetica Neue"/>
            </a:endParaRPr>
          </a:p>
          <a:p>
            <a:pPr marL="685800" lvl="0" indent="-285750" algn="l" rtl="0">
              <a:spcBef>
                <a:spcPts val="600"/>
              </a:spcBef>
              <a:spcAft>
                <a:spcPts val="0"/>
              </a:spcAft>
              <a:buClr>
                <a:schemeClr val="dk1"/>
              </a:buClr>
              <a:buSzPts val="900"/>
              <a:buFont typeface="Helvetica Neue"/>
              <a:buChar char="➔"/>
            </a:pPr>
            <a:r>
              <a:rPr lang="en" sz="900">
                <a:solidFill>
                  <a:schemeClr val="dk1"/>
                </a:solidFill>
                <a:latin typeface="Helvetica Neue"/>
                <a:ea typeface="Helvetica Neue"/>
                <a:cs typeface="Helvetica Neue"/>
                <a:sym typeface="Helvetica Neue"/>
              </a:rPr>
              <a:t>Am I safe when near this car?</a:t>
            </a:r>
            <a:endParaRPr sz="900">
              <a:solidFill>
                <a:schemeClr val="dk1"/>
              </a:solidFill>
              <a:latin typeface="Helvetica Neue"/>
              <a:ea typeface="Helvetica Neue"/>
              <a:cs typeface="Helvetica Neue"/>
              <a:sym typeface="Helvetica Neue"/>
            </a:endParaRPr>
          </a:p>
          <a:p>
            <a:pPr marL="685800" lvl="0" indent="-285750" algn="l" rtl="0">
              <a:spcBef>
                <a:spcPts val="0"/>
              </a:spcBef>
              <a:spcAft>
                <a:spcPts val="0"/>
              </a:spcAft>
              <a:buClr>
                <a:schemeClr val="dk1"/>
              </a:buClr>
              <a:buSzPts val="900"/>
              <a:buFont typeface="Helvetica Neue"/>
              <a:buChar char="➔"/>
            </a:pPr>
            <a:r>
              <a:rPr lang="en" sz="900">
                <a:solidFill>
                  <a:schemeClr val="dk1"/>
                </a:solidFill>
                <a:latin typeface="Helvetica Neue"/>
                <a:ea typeface="Helvetica Neue"/>
                <a:cs typeface="Helvetica Neue"/>
                <a:sym typeface="Helvetica Neue"/>
              </a:rPr>
              <a:t>Am I safe when in this car?</a:t>
            </a:r>
            <a:endParaRPr sz="900">
              <a:solidFill>
                <a:schemeClr val="dk1"/>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6"/>
        <p:cNvGrpSpPr/>
        <p:nvPr/>
      </p:nvGrpSpPr>
      <p:grpSpPr>
        <a:xfrm>
          <a:off x="0" y="0"/>
          <a:ext cx="0" cy="0"/>
          <a:chOff x="0" y="0"/>
          <a:chExt cx="0" cy="0"/>
        </a:xfrm>
      </p:grpSpPr>
      <p:sp>
        <p:nvSpPr>
          <p:cNvPr id="197" name="Google Shape;197;p42"/>
          <p:cNvSpPr txBox="1">
            <a:spLocks noGrp="1"/>
          </p:cNvSpPr>
          <p:nvPr>
            <p:ph type="ctrTitle"/>
          </p:nvPr>
        </p:nvSpPr>
        <p:spPr>
          <a:xfrm>
            <a:off x="313750" y="232475"/>
            <a:ext cx="51498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Safety Perspectives</a:t>
            </a:r>
            <a:endParaRPr sz="3600" b="1">
              <a:solidFill>
                <a:srgbClr val="000000"/>
              </a:solidFill>
              <a:latin typeface="Helvetica Neue"/>
              <a:ea typeface="Helvetica Neue"/>
              <a:cs typeface="Helvetica Neue"/>
              <a:sym typeface="Helvetica Neue"/>
            </a:endParaRPr>
          </a:p>
        </p:txBody>
      </p:sp>
      <p:sp>
        <p:nvSpPr>
          <p:cNvPr id="198" name="Google Shape;198;p42"/>
          <p:cNvSpPr txBox="1">
            <a:spLocks noGrp="1"/>
          </p:cNvSpPr>
          <p:nvPr>
            <p:ph type="ctrTitle"/>
          </p:nvPr>
        </p:nvSpPr>
        <p:spPr>
          <a:xfrm>
            <a:off x="4403075" y="2022200"/>
            <a:ext cx="3281100" cy="26259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1600" b="1">
                <a:solidFill>
                  <a:srgbClr val="000000"/>
                </a:solidFill>
              </a:rPr>
              <a:t>Consumer Perspective</a:t>
            </a:r>
            <a:endParaRPr sz="1000">
              <a:solidFill>
                <a:srgbClr val="000000"/>
              </a:solidFill>
              <a:latin typeface="Helvetica Neue"/>
              <a:ea typeface="Helvetica Neue"/>
              <a:cs typeface="Helvetica Neue"/>
              <a:sym typeface="Helvetica Neue"/>
            </a:endParaRPr>
          </a:p>
          <a:p>
            <a:pPr marL="0" lvl="0" indent="0" algn="l" rtl="0">
              <a:lnSpc>
                <a:spcPct val="100000"/>
              </a:lnSpc>
              <a:spcBef>
                <a:spcPts val="600"/>
              </a:spcBef>
              <a:spcAft>
                <a:spcPts val="0"/>
              </a:spcAft>
              <a:buNone/>
            </a:pPr>
            <a:endParaRPr sz="1000">
              <a:solidFill>
                <a:srgbClr val="000000"/>
              </a:solidFill>
            </a:endParaRPr>
          </a:p>
          <a:p>
            <a:pPr marL="0" lvl="0" indent="0" algn="l" rtl="0">
              <a:lnSpc>
                <a:spcPct val="100000"/>
              </a:lnSpc>
              <a:spcBef>
                <a:spcPts val="600"/>
              </a:spcBef>
              <a:spcAft>
                <a:spcPts val="600"/>
              </a:spcAft>
              <a:buNone/>
            </a:pPr>
            <a:endParaRPr sz="1000">
              <a:solidFill>
                <a:srgbClr val="000000"/>
              </a:solidFill>
            </a:endParaRPr>
          </a:p>
        </p:txBody>
      </p:sp>
      <p:pic>
        <p:nvPicPr>
          <p:cNvPr id="199" name="Google Shape;199;p42"/>
          <p:cNvPicPr preferRelativeResize="0"/>
          <p:nvPr/>
        </p:nvPicPr>
        <p:blipFill rotWithShape="1">
          <a:blip r:embed="rId3">
            <a:alphaModFix/>
          </a:blip>
          <a:srcRect/>
          <a:stretch/>
        </p:blipFill>
        <p:spPr>
          <a:xfrm>
            <a:off x="8095122" y="4698328"/>
            <a:ext cx="991022" cy="375975"/>
          </a:xfrm>
          <a:prstGeom prst="rect">
            <a:avLst/>
          </a:prstGeom>
          <a:noFill/>
          <a:ln>
            <a:noFill/>
          </a:ln>
        </p:spPr>
      </p:pic>
      <p:sp>
        <p:nvSpPr>
          <p:cNvPr id="200" name="Google Shape;200;p42"/>
          <p:cNvSpPr txBox="1">
            <a:spLocks noGrp="1"/>
          </p:cNvSpPr>
          <p:nvPr>
            <p:ph type="ctrTitle"/>
          </p:nvPr>
        </p:nvSpPr>
        <p:spPr>
          <a:xfrm>
            <a:off x="342900" y="2022200"/>
            <a:ext cx="3281100" cy="26259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Industry Perspective</a:t>
            </a:r>
            <a:r>
              <a:rPr lang="en" sz="1000" b="1"/>
              <a:t> </a:t>
            </a:r>
            <a:endParaRPr sz="10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0"/>
              </a:spcAft>
              <a:buNone/>
            </a:pPr>
            <a:endParaRPr sz="1000">
              <a:solidFill>
                <a:srgbClr val="000000"/>
              </a:solidFill>
            </a:endParaRPr>
          </a:p>
          <a:p>
            <a:pPr marL="0" lvl="0" indent="0" algn="l" rtl="0">
              <a:lnSpc>
                <a:spcPct val="114000"/>
              </a:lnSpc>
              <a:spcBef>
                <a:spcPts val="0"/>
              </a:spcBef>
              <a:spcAft>
                <a:spcPts val="600"/>
              </a:spcAft>
              <a:buNone/>
            </a:pPr>
            <a:endParaRPr sz="900">
              <a:solidFill>
                <a:srgbClr val="000000"/>
              </a:solidFill>
            </a:endParaRPr>
          </a:p>
        </p:txBody>
      </p:sp>
      <p:sp>
        <p:nvSpPr>
          <p:cNvPr id="201" name="Google Shape;201;p42"/>
          <p:cNvSpPr txBox="1"/>
          <p:nvPr/>
        </p:nvSpPr>
        <p:spPr>
          <a:xfrm>
            <a:off x="342900" y="2294075"/>
            <a:ext cx="3179400" cy="1221600"/>
          </a:xfrm>
          <a:prstGeom prst="rect">
            <a:avLst/>
          </a:prstGeom>
          <a:noFill/>
          <a:ln w="9525" cap="flat" cmpd="sng">
            <a:solidFill>
              <a:srgbClr val="CCCCC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000">
                <a:solidFill>
                  <a:schemeClr val="dk1"/>
                </a:solidFill>
                <a:latin typeface="Helvetica Neue"/>
                <a:ea typeface="Helvetica Neue"/>
                <a:cs typeface="Helvetica Neue"/>
                <a:sym typeface="Helvetica Neue"/>
              </a:rPr>
              <a:t>26262, 21448, 21434, 9001, 16949, STPA, FMEA, FTA, ETA, HazOp, FMEDA, HARA, FMVSS, CMVSS, Voluntary Safety Self Assessment, RSS, DOT Framework for Test Cases, and more….</a:t>
            </a:r>
            <a:endParaRPr sz="1000" i="1">
              <a:solidFill>
                <a:schemeClr val="dk1"/>
              </a:solidFill>
              <a:latin typeface="Helvetica Neue"/>
              <a:ea typeface="Helvetica Neue"/>
              <a:cs typeface="Helvetica Neue"/>
              <a:sym typeface="Helvetica Neue"/>
            </a:endParaRPr>
          </a:p>
        </p:txBody>
      </p:sp>
      <p:sp>
        <p:nvSpPr>
          <p:cNvPr id="202" name="Google Shape;202;p42"/>
          <p:cNvSpPr txBox="1"/>
          <p:nvPr/>
        </p:nvSpPr>
        <p:spPr>
          <a:xfrm>
            <a:off x="4403075" y="2294075"/>
            <a:ext cx="3179400" cy="1221600"/>
          </a:xfrm>
          <a:prstGeom prst="rect">
            <a:avLst/>
          </a:prstGeom>
          <a:noFill/>
          <a:ln w="9525"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000">
                <a:solidFill>
                  <a:schemeClr val="dk1"/>
                </a:solidFill>
                <a:latin typeface="Helvetica Neue"/>
                <a:ea typeface="Helvetica Neue"/>
                <a:cs typeface="Helvetica Neue"/>
                <a:sym typeface="Helvetica Neue"/>
              </a:rPr>
              <a:t>Is this vehicle safe to operate on the road?</a:t>
            </a:r>
            <a:endParaRPr sz="1000">
              <a:solidFill>
                <a:schemeClr val="dk1"/>
              </a:solidFill>
              <a:latin typeface="Helvetica Neue"/>
              <a:ea typeface="Helvetica Neue"/>
              <a:cs typeface="Helvetica Neue"/>
              <a:sym typeface="Helvetica Neue"/>
            </a:endParaRPr>
          </a:p>
          <a:p>
            <a:pPr marL="685800" lvl="0" indent="-285750" algn="l" rtl="0">
              <a:spcBef>
                <a:spcPts val="600"/>
              </a:spcBef>
              <a:spcAft>
                <a:spcPts val="0"/>
              </a:spcAft>
              <a:buClr>
                <a:schemeClr val="dk1"/>
              </a:buClr>
              <a:buSzPts val="900"/>
              <a:buFont typeface="Helvetica Neue"/>
              <a:buChar char="➔"/>
            </a:pPr>
            <a:r>
              <a:rPr lang="en" sz="900">
                <a:solidFill>
                  <a:schemeClr val="dk1"/>
                </a:solidFill>
                <a:latin typeface="Helvetica Neue"/>
                <a:ea typeface="Helvetica Neue"/>
                <a:cs typeface="Helvetica Neue"/>
                <a:sym typeface="Helvetica Neue"/>
              </a:rPr>
              <a:t>Am I safe when near this car?</a:t>
            </a:r>
            <a:endParaRPr sz="900">
              <a:solidFill>
                <a:schemeClr val="dk1"/>
              </a:solidFill>
              <a:latin typeface="Helvetica Neue"/>
              <a:ea typeface="Helvetica Neue"/>
              <a:cs typeface="Helvetica Neue"/>
              <a:sym typeface="Helvetica Neue"/>
            </a:endParaRPr>
          </a:p>
          <a:p>
            <a:pPr marL="685800" lvl="0" indent="-285750" algn="l" rtl="0">
              <a:spcBef>
                <a:spcPts val="0"/>
              </a:spcBef>
              <a:spcAft>
                <a:spcPts val="0"/>
              </a:spcAft>
              <a:buClr>
                <a:schemeClr val="dk1"/>
              </a:buClr>
              <a:buSzPts val="900"/>
              <a:buFont typeface="Helvetica Neue"/>
              <a:buChar char="➔"/>
            </a:pPr>
            <a:r>
              <a:rPr lang="en" sz="900">
                <a:solidFill>
                  <a:schemeClr val="dk1"/>
                </a:solidFill>
                <a:latin typeface="Helvetica Neue"/>
                <a:ea typeface="Helvetica Neue"/>
                <a:cs typeface="Helvetica Neue"/>
                <a:sym typeface="Helvetica Neue"/>
              </a:rPr>
              <a:t>Am I safe when in this car?</a:t>
            </a:r>
            <a:endParaRPr sz="1000">
              <a:solidFill>
                <a:schemeClr val="dk1"/>
              </a:solidFill>
              <a:latin typeface="Helvetica Neue"/>
              <a:ea typeface="Helvetica Neue"/>
              <a:cs typeface="Helvetica Neue"/>
              <a:sym typeface="Helvetica Neue"/>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6"/>
        <p:cNvGrpSpPr/>
        <p:nvPr/>
      </p:nvGrpSpPr>
      <p:grpSpPr>
        <a:xfrm>
          <a:off x="0" y="0"/>
          <a:ext cx="0" cy="0"/>
          <a:chOff x="0" y="0"/>
          <a:chExt cx="0" cy="0"/>
        </a:xfrm>
      </p:grpSpPr>
      <p:sp>
        <p:nvSpPr>
          <p:cNvPr id="207" name="Google Shape;207;p43"/>
          <p:cNvSpPr txBox="1">
            <a:spLocks noGrp="1"/>
          </p:cNvSpPr>
          <p:nvPr>
            <p:ph type="ctrTitle"/>
          </p:nvPr>
        </p:nvSpPr>
        <p:spPr>
          <a:xfrm>
            <a:off x="313750" y="232475"/>
            <a:ext cx="51498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Capabilities &amp; Limitations</a:t>
            </a:r>
            <a:endParaRPr sz="3600" b="1">
              <a:solidFill>
                <a:srgbClr val="000000"/>
              </a:solidFill>
              <a:latin typeface="Helvetica Neue"/>
              <a:ea typeface="Helvetica Neue"/>
              <a:cs typeface="Helvetica Neue"/>
              <a:sym typeface="Helvetica Neue"/>
            </a:endParaRPr>
          </a:p>
        </p:txBody>
      </p:sp>
      <p:pic>
        <p:nvPicPr>
          <p:cNvPr id="208" name="Google Shape;208;p43"/>
          <p:cNvPicPr preferRelativeResize="0"/>
          <p:nvPr/>
        </p:nvPicPr>
        <p:blipFill rotWithShape="1">
          <a:blip r:embed="rId3">
            <a:alphaModFix/>
          </a:blip>
          <a:srcRect/>
          <a:stretch/>
        </p:blipFill>
        <p:spPr>
          <a:xfrm>
            <a:off x="8095122" y="4698328"/>
            <a:ext cx="991022" cy="375975"/>
          </a:xfrm>
          <a:prstGeom prst="rect">
            <a:avLst/>
          </a:prstGeom>
          <a:noFill/>
          <a:ln>
            <a:noFill/>
          </a:ln>
        </p:spPr>
      </p:pic>
      <p:sp>
        <p:nvSpPr>
          <p:cNvPr id="209" name="Google Shape;209;p43"/>
          <p:cNvSpPr txBox="1">
            <a:spLocks noGrp="1"/>
          </p:cNvSpPr>
          <p:nvPr>
            <p:ph type="ctrTitle"/>
          </p:nvPr>
        </p:nvSpPr>
        <p:spPr>
          <a:xfrm>
            <a:off x="342900" y="1781425"/>
            <a:ext cx="3281100" cy="28668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ISO 26262 Scope</a:t>
            </a:r>
            <a:r>
              <a:rPr lang="en" sz="1000" b="1"/>
              <a:t> </a:t>
            </a:r>
            <a:endParaRPr sz="1000">
              <a:solidFill>
                <a:srgbClr val="000000"/>
              </a:solidFill>
              <a:latin typeface="Helvetica Neue"/>
              <a:ea typeface="Helvetica Neue"/>
              <a:cs typeface="Helvetica Neue"/>
              <a:sym typeface="Helvetica Neue"/>
            </a:endParaRPr>
          </a:p>
          <a:p>
            <a:pPr marL="457200" lvl="0" indent="-292100" algn="l" rtl="0">
              <a:lnSpc>
                <a:spcPct val="115000"/>
              </a:lnSpc>
              <a:spcBef>
                <a:spcPts val="600"/>
              </a:spcBef>
              <a:spcAft>
                <a:spcPts val="0"/>
              </a:spcAft>
              <a:buSzPts val="1000"/>
              <a:buChar char="●"/>
            </a:pPr>
            <a:r>
              <a:rPr lang="en" sz="1000"/>
              <a:t>Series production vehicles</a:t>
            </a:r>
            <a:endParaRPr sz="1000"/>
          </a:p>
          <a:p>
            <a:pPr marL="457200" lvl="0" indent="-292100" algn="l" rtl="0">
              <a:lnSpc>
                <a:spcPct val="115000"/>
              </a:lnSpc>
              <a:spcBef>
                <a:spcPts val="0"/>
              </a:spcBef>
              <a:spcAft>
                <a:spcPts val="0"/>
              </a:spcAft>
              <a:buSzPts val="1000"/>
              <a:buChar char="●"/>
            </a:pPr>
            <a:r>
              <a:rPr lang="en" sz="1000"/>
              <a:t>Specific vehicle classes</a:t>
            </a:r>
            <a:endParaRPr sz="1000"/>
          </a:p>
          <a:p>
            <a:pPr marL="457200" lvl="0" indent="-292100" algn="l" rtl="0">
              <a:lnSpc>
                <a:spcPct val="115000"/>
              </a:lnSpc>
              <a:spcBef>
                <a:spcPts val="0"/>
              </a:spcBef>
              <a:spcAft>
                <a:spcPts val="0"/>
              </a:spcAft>
              <a:buSzPts val="1000"/>
              <a:buChar char="●"/>
            </a:pPr>
            <a:r>
              <a:rPr lang="en" sz="1000"/>
              <a:t>Electrical and Electronic Systems (E/E systems)</a:t>
            </a:r>
            <a:endParaRPr sz="1000"/>
          </a:p>
          <a:p>
            <a:pPr marL="457200" lvl="0" indent="-292100" algn="l" rtl="0">
              <a:lnSpc>
                <a:spcPct val="115000"/>
              </a:lnSpc>
              <a:spcBef>
                <a:spcPts val="0"/>
              </a:spcBef>
              <a:spcAft>
                <a:spcPts val="0"/>
              </a:spcAft>
              <a:buSzPts val="1000"/>
              <a:buChar char="●"/>
            </a:pPr>
            <a:r>
              <a:rPr lang="en" sz="1000"/>
              <a:t>Hazards resulting from malfunctioning behavior of E/E systems</a:t>
            </a:r>
            <a:endParaRPr sz="1000"/>
          </a:p>
          <a:p>
            <a:pPr marL="0" lvl="0" indent="0" algn="l" rtl="0">
              <a:lnSpc>
                <a:spcPct val="114000"/>
              </a:lnSpc>
              <a:spcBef>
                <a:spcPts val="0"/>
              </a:spcBef>
              <a:spcAft>
                <a:spcPts val="600"/>
              </a:spcAft>
              <a:buNone/>
            </a:pPr>
            <a:endParaRPr sz="900">
              <a:solidFill>
                <a:srgbClr val="000000"/>
              </a:solidFill>
            </a:endParaRPr>
          </a:p>
        </p:txBody>
      </p:sp>
      <p:sp>
        <p:nvSpPr>
          <p:cNvPr id="210" name="Google Shape;210;p43"/>
          <p:cNvSpPr txBox="1">
            <a:spLocks noGrp="1"/>
          </p:cNvSpPr>
          <p:nvPr>
            <p:ph type="ctrTitle"/>
          </p:nvPr>
        </p:nvSpPr>
        <p:spPr>
          <a:xfrm>
            <a:off x="4702175" y="1781425"/>
            <a:ext cx="3281100" cy="28668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ISO 26262 Limitations</a:t>
            </a:r>
            <a:endParaRPr sz="1000">
              <a:solidFill>
                <a:srgbClr val="000000"/>
              </a:solidFill>
              <a:latin typeface="Helvetica Neue"/>
              <a:ea typeface="Helvetica Neue"/>
              <a:cs typeface="Helvetica Neue"/>
              <a:sym typeface="Helvetica Neue"/>
            </a:endParaRPr>
          </a:p>
          <a:p>
            <a:pPr marL="457200" lvl="0" indent="-292100" algn="l" rtl="0">
              <a:lnSpc>
                <a:spcPct val="115000"/>
              </a:lnSpc>
              <a:spcBef>
                <a:spcPts val="600"/>
              </a:spcBef>
              <a:spcAft>
                <a:spcPts val="0"/>
              </a:spcAft>
              <a:buSzPts val="1000"/>
              <a:buChar char="●"/>
            </a:pPr>
            <a:r>
              <a:rPr lang="en" sz="1000"/>
              <a:t>Assumes human driver in the loop</a:t>
            </a:r>
            <a:endParaRPr sz="1000"/>
          </a:p>
          <a:p>
            <a:pPr marL="457200" lvl="0" indent="-292100" algn="l" rtl="0">
              <a:lnSpc>
                <a:spcPct val="115000"/>
              </a:lnSpc>
              <a:spcBef>
                <a:spcPts val="0"/>
              </a:spcBef>
              <a:spcAft>
                <a:spcPts val="0"/>
              </a:spcAft>
              <a:buSzPts val="1000"/>
              <a:buChar char="●"/>
            </a:pPr>
            <a:r>
              <a:rPr lang="en" sz="1000"/>
              <a:t>Unique E/E systems in special purpose vehicles</a:t>
            </a:r>
            <a:endParaRPr sz="1000"/>
          </a:p>
          <a:p>
            <a:pPr marL="457200" lvl="0" indent="-292100" algn="l" rtl="0">
              <a:lnSpc>
                <a:spcPct val="115000"/>
              </a:lnSpc>
              <a:spcBef>
                <a:spcPts val="0"/>
              </a:spcBef>
              <a:spcAft>
                <a:spcPts val="0"/>
              </a:spcAft>
              <a:buSzPts val="1000"/>
              <a:buChar char="●"/>
            </a:pPr>
            <a:r>
              <a:rPr lang="en" sz="1000"/>
              <a:t>Nominal E/E performance is out of scope</a:t>
            </a:r>
            <a:endParaRPr sz="1000"/>
          </a:p>
          <a:p>
            <a:pPr marL="457200" lvl="0" indent="-292100" algn="l" rtl="0">
              <a:lnSpc>
                <a:spcPct val="115000"/>
              </a:lnSpc>
              <a:spcBef>
                <a:spcPts val="0"/>
              </a:spcBef>
              <a:spcAft>
                <a:spcPts val="0"/>
              </a:spcAft>
              <a:buSzPts val="1000"/>
              <a:buChar char="●"/>
            </a:pPr>
            <a:r>
              <a:rPr lang="en" sz="1000"/>
              <a:t>Preferred methodologies for objectives are loosely defined</a:t>
            </a:r>
            <a:endParaRPr sz="1000"/>
          </a:p>
          <a:p>
            <a:pPr marL="0" lvl="0" indent="0" algn="l" rtl="0">
              <a:lnSpc>
                <a:spcPct val="115000"/>
              </a:lnSpc>
              <a:spcBef>
                <a:spcPts val="900"/>
              </a:spcBef>
              <a:spcAft>
                <a:spcPts val="0"/>
              </a:spcAft>
              <a:buNone/>
            </a:pPr>
            <a:endParaRPr sz="1000"/>
          </a:p>
          <a:p>
            <a:pPr marL="0" lvl="0" indent="0" algn="l" rtl="0">
              <a:lnSpc>
                <a:spcPct val="115000"/>
              </a:lnSpc>
              <a:spcBef>
                <a:spcPts val="900"/>
              </a:spcBef>
              <a:spcAft>
                <a:spcPts val="0"/>
              </a:spcAft>
              <a:buNone/>
            </a:pPr>
            <a:endParaRPr sz="1000"/>
          </a:p>
          <a:p>
            <a:pPr marL="0" lvl="0" indent="0" algn="l" rtl="0">
              <a:lnSpc>
                <a:spcPct val="114000"/>
              </a:lnSpc>
              <a:spcBef>
                <a:spcPts val="0"/>
              </a:spcBef>
              <a:spcAft>
                <a:spcPts val="600"/>
              </a:spcAft>
              <a:buNone/>
            </a:pPr>
            <a:endParaRPr sz="900">
              <a:solidFill>
                <a:srgbClr val="000000"/>
              </a:solidFill>
            </a:endParaRPr>
          </a:p>
        </p:txBody>
      </p:sp>
      <p:sp>
        <p:nvSpPr>
          <p:cNvPr id="211" name="Google Shape;211;p43"/>
          <p:cNvSpPr txBox="1">
            <a:spLocks noGrp="1"/>
          </p:cNvSpPr>
          <p:nvPr>
            <p:ph type="ctrTitle"/>
          </p:nvPr>
        </p:nvSpPr>
        <p:spPr>
          <a:xfrm>
            <a:off x="342900" y="3261525"/>
            <a:ext cx="3281100" cy="14370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ISO 21448 Scope</a:t>
            </a:r>
            <a:r>
              <a:rPr lang="en" sz="1000" b="1"/>
              <a:t> </a:t>
            </a:r>
            <a:endParaRPr sz="1000">
              <a:solidFill>
                <a:srgbClr val="000000"/>
              </a:solidFill>
              <a:latin typeface="Helvetica Neue"/>
              <a:ea typeface="Helvetica Neue"/>
              <a:cs typeface="Helvetica Neue"/>
              <a:sym typeface="Helvetica Neue"/>
            </a:endParaRPr>
          </a:p>
          <a:p>
            <a:pPr marL="457200" lvl="0" indent="-292100" algn="l" rtl="0">
              <a:lnSpc>
                <a:spcPct val="115000"/>
              </a:lnSpc>
              <a:spcBef>
                <a:spcPts val="600"/>
              </a:spcBef>
              <a:spcAft>
                <a:spcPts val="0"/>
              </a:spcAft>
              <a:buSzPts val="1000"/>
              <a:buChar char="●"/>
            </a:pPr>
            <a:r>
              <a:rPr lang="en" sz="1000"/>
              <a:t>E/E systems and actuators</a:t>
            </a:r>
            <a:endParaRPr sz="1000"/>
          </a:p>
          <a:p>
            <a:pPr marL="457200" lvl="0" indent="-292100" algn="l" rtl="0">
              <a:lnSpc>
                <a:spcPct val="115000"/>
              </a:lnSpc>
              <a:spcBef>
                <a:spcPts val="0"/>
              </a:spcBef>
              <a:spcAft>
                <a:spcPts val="0"/>
              </a:spcAft>
              <a:buSzPts val="1000"/>
              <a:buChar char="●"/>
            </a:pPr>
            <a:r>
              <a:rPr lang="en" sz="1000"/>
              <a:t>Performance limitations or insufficient situational awareness, with or without reasonably foreseeable misuse</a:t>
            </a:r>
            <a:endParaRPr sz="1000"/>
          </a:p>
          <a:p>
            <a:pPr marL="457200" lvl="0" indent="-292100" algn="l" rtl="0">
              <a:lnSpc>
                <a:spcPct val="115000"/>
              </a:lnSpc>
              <a:spcBef>
                <a:spcPts val="0"/>
              </a:spcBef>
              <a:spcAft>
                <a:spcPts val="0"/>
              </a:spcAft>
              <a:buSzPts val="1000"/>
              <a:buChar char="●"/>
            </a:pPr>
            <a:r>
              <a:rPr lang="en" sz="1000"/>
              <a:t>Impact from car surroundings (other users, “passive” infrastructure, environmental conditions: weather, Electro-Magnetic Interference…)</a:t>
            </a:r>
            <a:endParaRPr sz="1000"/>
          </a:p>
          <a:p>
            <a:pPr marL="0" lvl="0" indent="0" algn="l" rtl="0">
              <a:lnSpc>
                <a:spcPct val="114000"/>
              </a:lnSpc>
              <a:spcBef>
                <a:spcPts val="200"/>
              </a:spcBef>
              <a:spcAft>
                <a:spcPts val="600"/>
              </a:spcAft>
              <a:buNone/>
            </a:pPr>
            <a:endParaRPr sz="900">
              <a:solidFill>
                <a:srgbClr val="000000"/>
              </a:solidFill>
            </a:endParaRPr>
          </a:p>
        </p:txBody>
      </p:sp>
      <p:sp>
        <p:nvSpPr>
          <p:cNvPr id="212" name="Google Shape;212;p43"/>
          <p:cNvSpPr txBox="1">
            <a:spLocks noGrp="1"/>
          </p:cNvSpPr>
          <p:nvPr>
            <p:ph type="ctrTitle"/>
          </p:nvPr>
        </p:nvSpPr>
        <p:spPr>
          <a:xfrm>
            <a:off x="4702175" y="3261525"/>
            <a:ext cx="3281100" cy="14370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b="1"/>
              <a:t>ISO 21448 Limitations</a:t>
            </a:r>
            <a:endParaRPr sz="1000">
              <a:solidFill>
                <a:srgbClr val="000000"/>
              </a:solidFill>
              <a:latin typeface="Helvetica Neue"/>
              <a:ea typeface="Helvetica Neue"/>
              <a:cs typeface="Helvetica Neue"/>
              <a:sym typeface="Helvetica Neue"/>
            </a:endParaRPr>
          </a:p>
          <a:p>
            <a:pPr marL="457200" lvl="0" indent="-292100" algn="l" rtl="0">
              <a:lnSpc>
                <a:spcPct val="115000"/>
              </a:lnSpc>
              <a:spcBef>
                <a:spcPts val="600"/>
              </a:spcBef>
              <a:spcAft>
                <a:spcPts val="0"/>
              </a:spcAft>
              <a:buSzPts val="1000"/>
              <a:buChar char="●"/>
            </a:pPr>
            <a:r>
              <a:rPr lang="en" sz="1000"/>
              <a:t>ADAS Level 2+ requires tailoring &amp; additional considerations</a:t>
            </a:r>
            <a:endParaRPr sz="1000"/>
          </a:p>
          <a:p>
            <a:pPr marL="457200" lvl="0" indent="-292100" algn="l" rtl="0">
              <a:lnSpc>
                <a:spcPct val="115000"/>
              </a:lnSpc>
              <a:spcBef>
                <a:spcPts val="0"/>
              </a:spcBef>
              <a:spcAft>
                <a:spcPts val="0"/>
              </a:spcAft>
              <a:buSzPts val="1000"/>
              <a:buChar char="●"/>
            </a:pPr>
            <a:r>
              <a:rPr lang="en" sz="1000"/>
              <a:t>Cybersecurity attacks</a:t>
            </a:r>
            <a:endParaRPr sz="1000"/>
          </a:p>
          <a:p>
            <a:pPr marL="457200" lvl="0" indent="-292100" algn="l" rtl="0">
              <a:lnSpc>
                <a:spcPct val="115000"/>
              </a:lnSpc>
              <a:spcBef>
                <a:spcPts val="0"/>
              </a:spcBef>
              <a:spcAft>
                <a:spcPts val="0"/>
              </a:spcAft>
              <a:buSzPts val="1000"/>
              <a:buChar char="●"/>
            </a:pPr>
            <a:r>
              <a:rPr lang="en" sz="1000"/>
              <a:t>Audit and assessment by 3rd parties</a:t>
            </a:r>
            <a:endParaRPr sz="1000"/>
          </a:p>
          <a:p>
            <a:pPr marL="457200" lvl="0" indent="-292100" algn="l" rtl="0">
              <a:lnSpc>
                <a:spcPct val="115000"/>
              </a:lnSpc>
              <a:spcBef>
                <a:spcPts val="0"/>
              </a:spcBef>
              <a:spcAft>
                <a:spcPts val="0"/>
              </a:spcAft>
              <a:buSzPts val="1000"/>
              <a:buChar char="●"/>
            </a:pPr>
            <a:r>
              <a:rPr lang="en" sz="1000"/>
              <a:t>Preferred methodologies for objectives undefined</a:t>
            </a:r>
            <a:endParaRPr sz="1000"/>
          </a:p>
          <a:p>
            <a:pPr marL="0" lvl="0" indent="0" algn="l" rtl="0">
              <a:lnSpc>
                <a:spcPct val="115000"/>
              </a:lnSpc>
              <a:spcBef>
                <a:spcPts val="900"/>
              </a:spcBef>
              <a:spcAft>
                <a:spcPts val="0"/>
              </a:spcAft>
              <a:buNone/>
            </a:pPr>
            <a:endParaRPr sz="1000"/>
          </a:p>
          <a:p>
            <a:pPr marL="0" lvl="0" indent="0" algn="l" rtl="0">
              <a:lnSpc>
                <a:spcPct val="115000"/>
              </a:lnSpc>
              <a:spcBef>
                <a:spcPts val="900"/>
              </a:spcBef>
              <a:spcAft>
                <a:spcPts val="0"/>
              </a:spcAft>
              <a:buNone/>
            </a:pPr>
            <a:endParaRPr sz="1000"/>
          </a:p>
          <a:p>
            <a:pPr marL="0" lvl="0" indent="0" algn="l" rtl="0">
              <a:lnSpc>
                <a:spcPct val="114000"/>
              </a:lnSpc>
              <a:spcBef>
                <a:spcPts val="0"/>
              </a:spcBef>
              <a:spcAft>
                <a:spcPts val="600"/>
              </a:spcAft>
              <a:buNone/>
            </a:pPr>
            <a:endParaRPr sz="9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0"/>
                                        </p:tgtEl>
                                        <p:attrNameLst>
                                          <p:attrName>style.visibility</p:attrName>
                                        </p:attrNameLst>
                                      </p:cBhvr>
                                      <p:to>
                                        <p:strVal val="visible"/>
                                      </p:to>
                                    </p:set>
                                    <p:animEffect transition="in" filter="fade">
                                      <p:cBhvr>
                                        <p:cTn id="7" dur="1000"/>
                                        <p:tgtEl>
                                          <p:spTgt spid="2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1"/>
                                        </p:tgtEl>
                                        <p:attrNameLst>
                                          <p:attrName>style.visibility</p:attrName>
                                        </p:attrNameLst>
                                      </p:cBhvr>
                                      <p:to>
                                        <p:strVal val="visible"/>
                                      </p:to>
                                    </p:set>
                                    <p:animEffect transition="in" filter="fade">
                                      <p:cBhvr>
                                        <p:cTn id="12" dur="1000"/>
                                        <p:tgtEl>
                                          <p:spTgt spid="2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2"/>
                                        </p:tgtEl>
                                        <p:attrNameLst>
                                          <p:attrName>style.visibility</p:attrName>
                                        </p:attrNameLst>
                                      </p:cBhvr>
                                      <p:to>
                                        <p:strVal val="visible"/>
                                      </p:to>
                                    </p:set>
                                    <p:animEffect transition="in" filter="fade">
                                      <p:cBhvr>
                                        <p:cTn id="17" dur="10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4"/>
          <p:cNvSpPr txBox="1"/>
          <p:nvPr/>
        </p:nvSpPr>
        <p:spPr>
          <a:xfrm>
            <a:off x="954663" y="3385275"/>
            <a:ext cx="2309700" cy="862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b="1">
                <a:latin typeface="Helvetica Neue"/>
                <a:ea typeface="Helvetica Neue"/>
                <a:cs typeface="Helvetica Neue"/>
                <a:sym typeface="Helvetica Neue"/>
              </a:rPr>
              <a:t>Applicable</a:t>
            </a:r>
            <a:endParaRPr sz="900">
              <a:latin typeface="Helvetica Neue"/>
              <a:ea typeface="Helvetica Neue"/>
              <a:cs typeface="Helvetica Neue"/>
              <a:sym typeface="Helvetica Neue"/>
            </a:endParaRPr>
          </a:p>
          <a:p>
            <a:pPr marL="0" lvl="0" indent="0" algn="l" rtl="0">
              <a:lnSpc>
                <a:spcPct val="115000"/>
              </a:lnSpc>
              <a:spcBef>
                <a:spcPts val="600"/>
              </a:spcBef>
              <a:spcAft>
                <a:spcPts val="1000"/>
              </a:spcAft>
              <a:buNone/>
            </a:pPr>
            <a:r>
              <a:rPr lang="en" sz="900">
                <a:latin typeface="Helvetica Neue"/>
                <a:ea typeface="Helvetica Neue"/>
                <a:cs typeface="Helvetica Neue"/>
                <a:sym typeface="Helvetica Neue"/>
              </a:rPr>
              <a:t>SDV element fits fully in the intended scope and application.  No tailoring or bespoke argumentation required.</a:t>
            </a:r>
            <a:endParaRPr sz="900">
              <a:latin typeface="Helvetica Neue"/>
              <a:ea typeface="Helvetica Neue"/>
              <a:cs typeface="Helvetica Neue"/>
              <a:sym typeface="Helvetica Neue"/>
            </a:endParaRPr>
          </a:p>
        </p:txBody>
      </p:sp>
      <p:sp>
        <p:nvSpPr>
          <p:cNvPr id="218" name="Google Shape;218;p44"/>
          <p:cNvSpPr txBox="1"/>
          <p:nvPr/>
        </p:nvSpPr>
        <p:spPr>
          <a:xfrm>
            <a:off x="3409838" y="3385275"/>
            <a:ext cx="2309700" cy="862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b="1">
                <a:latin typeface="Helvetica Neue"/>
                <a:ea typeface="Helvetica Neue"/>
                <a:cs typeface="Helvetica Neue"/>
                <a:sym typeface="Helvetica Neue"/>
              </a:rPr>
              <a:t>Applicable w/ tailoring</a:t>
            </a:r>
            <a:endParaRPr sz="900">
              <a:latin typeface="Helvetica Neue"/>
              <a:ea typeface="Helvetica Neue"/>
              <a:cs typeface="Helvetica Neue"/>
              <a:sym typeface="Helvetica Neue"/>
            </a:endParaRPr>
          </a:p>
          <a:p>
            <a:pPr marL="0" lvl="0" indent="0" algn="l" rtl="0">
              <a:lnSpc>
                <a:spcPct val="115000"/>
              </a:lnSpc>
              <a:spcBef>
                <a:spcPts val="600"/>
              </a:spcBef>
              <a:spcAft>
                <a:spcPts val="1000"/>
              </a:spcAft>
              <a:buNone/>
            </a:pPr>
            <a:r>
              <a:rPr lang="en" sz="900">
                <a:latin typeface="Helvetica Neue"/>
                <a:ea typeface="Helvetica Neue"/>
                <a:cs typeface="Helvetica Neue"/>
                <a:sym typeface="Helvetica Neue"/>
              </a:rPr>
              <a:t>SDV element is out of the intended scope, but with tailoring and additional safety argumentation the method can be utilized.</a:t>
            </a:r>
            <a:endParaRPr sz="900">
              <a:latin typeface="Helvetica Neue"/>
              <a:ea typeface="Helvetica Neue"/>
              <a:cs typeface="Helvetica Neue"/>
              <a:sym typeface="Helvetica Neue"/>
            </a:endParaRPr>
          </a:p>
        </p:txBody>
      </p:sp>
      <p:sp>
        <p:nvSpPr>
          <p:cNvPr id="219" name="Google Shape;219;p44"/>
          <p:cNvSpPr txBox="1"/>
          <p:nvPr/>
        </p:nvSpPr>
        <p:spPr>
          <a:xfrm>
            <a:off x="5879638" y="3385275"/>
            <a:ext cx="2309700" cy="862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b="1">
                <a:latin typeface="Helvetica Neue"/>
                <a:ea typeface="Helvetica Neue"/>
                <a:cs typeface="Helvetica Neue"/>
                <a:sym typeface="Helvetica Neue"/>
              </a:rPr>
              <a:t>Not Applicable</a:t>
            </a:r>
            <a:endParaRPr sz="900">
              <a:latin typeface="Helvetica Neue"/>
              <a:ea typeface="Helvetica Neue"/>
              <a:cs typeface="Helvetica Neue"/>
              <a:sym typeface="Helvetica Neue"/>
            </a:endParaRPr>
          </a:p>
          <a:p>
            <a:pPr marL="0" lvl="0" indent="0" algn="l" rtl="0">
              <a:lnSpc>
                <a:spcPct val="115000"/>
              </a:lnSpc>
              <a:spcBef>
                <a:spcPts val="600"/>
              </a:spcBef>
              <a:spcAft>
                <a:spcPts val="1000"/>
              </a:spcAft>
              <a:buNone/>
            </a:pPr>
            <a:r>
              <a:rPr lang="en" sz="900">
                <a:latin typeface="Helvetica Neue"/>
                <a:ea typeface="Helvetica Neue"/>
                <a:cs typeface="Helvetica Neue"/>
                <a:sym typeface="Helvetica Neue"/>
              </a:rPr>
              <a:t>The method is not appropriate to be applied to the SDV element</a:t>
            </a:r>
            <a:endParaRPr sz="900">
              <a:latin typeface="Helvetica Neue"/>
              <a:ea typeface="Helvetica Neue"/>
              <a:cs typeface="Helvetica Neue"/>
              <a:sym typeface="Helvetica Neue"/>
            </a:endParaRPr>
          </a:p>
        </p:txBody>
      </p:sp>
      <p:pic>
        <p:nvPicPr>
          <p:cNvPr id="220" name="Google Shape;220;p44"/>
          <p:cNvPicPr preferRelativeResize="0"/>
          <p:nvPr/>
        </p:nvPicPr>
        <p:blipFill rotWithShape="1">
          <a:blip r:embed="rId3">
            <a:alphaModFix/>
          </a:blip>
          <a:srcRect l="15122" r="15122"/>
          <a:stretch/>
        </p:blipFill>
        <p:spPr>
          <a:xfrm>
            <a:off x="954350" y="1179200"/>
            <a:ext cx="2310300" cy="2017800"/>
          </a:xfrm>
          <a:prstGeom prst="rect">
            <a:avLst/>
          </a:prstGeom>
          <a:noFill/>
          <a:ln>
            <a:noFill/>
          </a:ln>
        </p:spPr>
      </p:pic>
      <p:sp>
        <p:nvSpPr>
          <p:cNvPr id="221" name="Google Shape;221;p44"/>
          <p:cNvSpPr txBox="1"/>
          <p:nvPr/>
        </p:nvSpPr>
        <p:spPr>
          <a:xfrm>
            <a:off x="313750" y="232475"/>
            <a:ext cx="5614200" cy="497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3600" b="1">
                <a:latin typeface="Helvetica Neue"/>
                <a:ea typeface="Helvetica Neue"/>
                <a:cs typeface="Helvetica Neue"/>
                <a:sym typeface="Helvetica Neue"/>
              </a:rPr>
              <a:t>Application to SDVs</a:t>
            </a:r>
            <a:endParaRPr sz="3600" b="1">
              <a:latin typeface="Helvetica Neue"/>
              <a:ea typeface="Helvetica Neue"/>
              <a:cs typeface="Helvetica Neue"/>
              <a:sym typeface="Helvetica Neue"/>
            </a:endParaRPr>
          </a:p>
        </p:txBody>
      </p:sp>
      <p:pic>
        <p:nvPicPr>
          <p:cNvPr id="222" name="Google Shape;222;p44"/>
          <p:cNvPicPr preferRelativeResize="0"/>
          <p:nvPr/>
        </p:nvPicPr>
        <p:blipFill rotWithShape="1">
          <a:blip r:embed="rId4">
            <a:alphaModFix/>
          </a:blip>
          <a:srcRect l="15142" r="15142"/>
          <a:stretch/>
        </p:blipFill>
        <p:spPr>
          <a:xfrm>
            <a:off x="3416843" y="1179200"/>
            <a:ext cx="2310300" cy="2017800"/>
          </a:xfrm>
          <a:prstGeom prst="rect">
            <a:avLst/>
          </a:prstGeom>
          <a:noFill/>
          <a:ln>
            <a:noFill/>
          </a:ln>
        </p:spPr>
      </p:pic>
      <p:pic>
        <p:nvPicPr>
          <p:cNvPr id="223" name="Google Shape;223;p44"/>
          <p:cNvPicPr preferRelativeResize="0"/>
          <p:nvPr/>
        </p:nvPicPr>
        <p:blipFill rotWithShape="1">
          <a:blip r:embed="rId5">
            <a:alphaModFix/>
          </a:blip>
          <a:srcRect l="15141" r="15148"/>
          <a:stretch/>
        </p:blipFill>
        <p:spPr>
          <a:xfrm>
            <a:off x="5879336" y="1179200"/>
            <a:ext cx="2310300" cy="20178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2"/>
                                        </p:tgtEl>
                                        <p:attrNameLst>
                                          <p:attrName>style.visibility</p:attrName>
                                        </p:attrNameLst>
                                      </p:cBhvr>
                                      <p:to>
                                        <p:strVal val="visible"/>
                                      </p:to>
                                    </p:set>
                                    <p:animEffect transition="in" filter="fade">
                                      <p:cBhvr>
                                        <p:cTn id="7" dur="1000"/>
                                        <p:tgtEl>
                                          <p:spTgt spid="222"/>
                                        </p:tgtEl>
                                      </p:cBhvr>
                                    </p:animEffect>
                                  </p:childTnLst>
                                </p:cTn>
                              </p:par>
                              <p:par>
                                <p:cTn id="8" presetID="10" presetClass="entr" presetSubtype="0" fill="hold" nodeType="withEffect">
                                  <p:stCondLst>
                                    <p:cond delay="0"/>
                                  </p:stCondLst>
                                  <p:childTnLst>
                                    <p:set>
                                      <p:cBhvr>
                                        <p:cTn id="9" dur="1" fill="hold">
                                          <p:stCondLst>
                                            <p:cond delay="0"/>
                                          </p:stCondLst>
                                        </p:cTn>
                                        <p:tgtEl>
                                          <p:spTgt spid="218"/>
                                        </p:tgtEl>
                                        <p:attrNameLst>
                                          <p:attrName>style.visibility</p:attrName>
                                        </p:attrNameLst>
                                      </p:cBhvr>
                                      <p:to>
                                        <p:strVal val="visible"/>
                                      </p:to>
                                    </p:set>
                                    <p:animEffect transition="in" filter="fade">
                                      <p:cBhvr>
                                        <p:cTn id="10" dur="1000"/>
                                        <p:tgtEl>
                                          <p:spTgt spid="2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3"/>
                                        </p:tgtEl>
                                        <p:attrNameLst>
                                          <p:attrName>style.visibility</p:attrName>
                                        </p:attrNameLst>
                                      </p:cBhvr>
                                      <p:to>
                                        <p:strVal val="visible"/>
                                      </p:to>
                                    </p:set>
                                    <p:animEffect transition="in" filter="fade">
                                      <p:cBhvr>
                                        <p:cTn id="15" dur="1000"/>
                                        <p:tgtEl>
                                          <p:spTgt spid="223"/>
                                        </p:tgtEl>
                                      </p:cBhvr>
                                    </p:animEffect>
                                  </p:childTnLst>
                                </p:cTn>
                              </p:par>
                              <p:par>
                                <p:cTn id="16" presetID="10" presetClass="entr" presetSubtype="0" fill="hold" nodeType="withEffect">
                                  <p:stCondLst>
                                    <p:cond delay="0"/>
                                  </p:stCondLst>
                                  <p:childTnLst>
                                    <p:set>
                                      <p:cBhvr>
                                        <p:cTn id="17" dur="1" fill="hold">
                                          <p:stCondLst>
                                            <p:cond delay="0"/>
                                          </p:stCondLst>
                                        </p:cTn>
                                        <p:tgtEl>
                                          <p:spTgt spid="219"/>
                                        </p:tgtEl>
                                        <p:attrNameLst>
                                          <p:attrName>style.visibility</p:attrName>
                                        </p:attrNameLst>
                                      </p:cBhvr>
                                      <p:to>
                                        <p:strVal val="visible"/>
                                      </p:to>
                                    </p:set>
                                    <p:animEffect transition="in" filter="fade">
                                      <p:cBhvr>
                                        <p:cTn id="18" dur="10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7"/>
        <p:cNvGrpSpPr/>
        <p:nvPr/>
      </p:nvGrpSpPr>
      <p:grpSpPr>
        <a:xfrm>
          <a:off x="0" y="0"/>
          <a:ext cx="0" cy="0"/>
          <a:chOff x="0" y="0"/>
          <a:chExt cx="0" cy="0"/>
        </a:xfrm>
      </p:grpSpPr>
      <p:sp>
        <p:nvSpPr>
          <p:cNvPr id="228" name="Google Shape;228;p45"/>
          <p:cNvSpPr txBox="1">
            <a:spLocks noGrp="1"/>
          </p:cNvSpPr>
          <p:nvPr>
            <p:ph type="ctrTitle"/>
          </p:nvPr>
        </p:nvSpPr>
        <p:spPr>
          <a:xfrm>
            <a:off x="313750" y="232475"/>
            <a:ext cx="55251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State of the art Standards &amp; Frameworks</a:t>
            </a:r>
            <a:endParaRPr sz="3600" b="1">
              <a:solidFill>
                <a:srgbClr val="000000"/>
              </a:solidFill>
              <a:latin typeface="Helvetica Neue"/>
              <a:ea typeface="Helvetica Neue"/>
              <a:cs typeface="Helvetica Neue"/>
              <a:sym typeface="Helvetica Neue"/>
            </a:endParaRPr>
          </a:p>
        </p:txBody>
      </p:sp>
      <p:pic>
        <p:nvPicPr>
          <p:cNvPr id="229" name="Google Shape;229;p45"/>
          <p:cNvPicPr preferRelativeResize="0"/>
          <p:nvPr/>
        </p:nvPicPr>
        <p:blipFill rotWithShape="1">
          <a:blip r:embed="rId3">
            <a:alphaModFix/>
          </a:blip>
          <a:srcRect/>
          <a:stretch/>
        </p:blipFill>
        <p:spPr>
          <a:xfrm>
            <a:off x="8095122" y="4698328"/>
            <a:ext cx="991022" cy="375975"/>
          </a:xfrm>
          <a:prstGeom prst="rect">
            <a:avLst/>
          </a:prstGeom>
          <a:noFill/>
          <a:ln>
            <a:noFill/>
          </a:ln>
        </p:spPr>
      </p:pic>
      <p:graphicFrame>
        <p:nvGraphicFramePr>
          <p:cNvPr id="230" name="Google Shape;230;p45"/>
          <p:cNvGraphicFramePr/>
          <p:nvPr/>
        </p:nvGraphicFramePr>
        <p:xfrm>
          <a:off x="313750" y="1437225"/>
          <a:ext cx="3000000" cy="3000000"/>
        </p:xfrm>
        <a:graphic>
          <a:graphicData uri="http://schemas.openxmlformats.org/drawingml/2006/table">
            <a:tbl>
              <a:tblPr>
                <a:noFill/>
                <a:tableStyleId>{0E7E6278-9789-458C-928E-58E30A440FCF}</a:tableStyleId>
              </a:tblPr>
              <a:tblGrid>
                <a:gridCol w="2811075">
                  <a:extLst>
                    <a:ext uri="{9D8B030D-6E8A-4147-A177-3AD203B41FA5}">
                      <a16:colId xmlns:a16="http://schemas.microsoft.com/office/drawing/2014/main" val="20000"/>
                    </a:ext>
                  </a:extLst>
                </a:gridCol>
                <a:gridCol w="1050400">
                  <a:extLst>
                    <a:ext uri="{9D8B030D-6E8A-4147-A177-3AD203B41FA5}">
                      <a16:colId xmlns:a16="http://schemas.microsoft.com/office/drawing/2014/main" val="20001"/>
                    </a:ext>
                  </a:extLst>
                </a:gridCol>
                <a:gridCol w="1091525">
                  <a:extLst>
                    <a:ext uri="{9D8B030D-6E8A-4147-A177-3AD203B41FA5}">
                      <a16:colId xmlns:a16="http://schemas.microsoft.com/office/drawing/2014/main" val="20002"/>
                    </a:ext>
                  </a:extLst>
                </a:gridCol>
                <a:gridCol w="1116675">
                  <a:extLst>
                    <a:ext uri="{9D8B030D-6E8A-4147-A177-3AD203B41FA5}">
                      <a16:colId xmlns:a16="http://schemas.microsoft.com/office/drawing/2014/main" val="20003"/>
                    </a:ext>
                  </a:extLst>
                </a:gridCol>
                <a:gridCol w="918650">
                  <a:extLst>
                    <a:ext uri="{9D8B030D-6E8A-4147-A177-3AD203B41FA5}">
                      <a16:colId xmlns:a16="http://schemas.microsoft.com/office/drawing/2014/main" val="20004"/>
                    </a:ext>
                  </a:extLst>
                </a:gridCol>
                <a:gridCol w="793050">
                  <a:extLst>
                    <a:ext uri="{9D8B030D-6E8A-4147-A177-3AD203B41FA5}">
                      <a16:colId xmlns:a16="http://schemas.microsoft.com/office/drawing/2014/main" val="20005"/>
                    </a:ext>
                  </a:extLst>
                </a:gridCol>
              </a:tblGrid>
              <a:tr h="381000">
                <a:tc>
                  <a:txBody>
                    <a:bodyPr/>
                    <a:lstStyle/>
                    <a:p>
                      <a:pPr marL="0" lvl="0" indent="0" algn="l" rtl="0">
                        <a:spcBef>
                          <a:spcPts val="0"/>
                        </a:spcBef>
                        <a:spcAft>
                          <a:spcPts val="0"/>
                        </a:spcAft>
                        <a:buNone/>
                      </a:pPr>
                      <a:endParaRPr sz="1800"/>
                    </a:p>
                  </a:txBody>
                  <a:tcPr marL="91425" marR="91425" marT="91425" marB="91425" anchor="ctr"/>
                </a:tc>
                <a:tc>
                  <a:txBody>
                    <a:bodyPr/>
                    <a:lstStyle/>
                    <a:p>
                      <a:pPr marL="0" lvl="0" indent="0" algn="ctr" rtl="0">
                        <a:spcBef>
                          <a:spcPts val="0"/>
                        </a:spcBef>
                        <a:spcAft>
                          <a:spcPts val="0"/>
                        </a:spcAft>
                        <a:buNone/>
                      </a:pPr>
                      <a:r>
                        <a:rPr lang="en"/>
                        <a:t>ISO 26262</a:t>
                      </a:r>
                      <a:endParaRPr/>
                    </a:p>
                  </a:txBody>
                  <a:tcPr marL="91425" marR="91425" marT="91425" marB="91425" anchor="ctr"/>
                </a:tc>
                <a:tc>
                  <a:txBody>
                    <a:bodyPr/>
                    <a:lstStyle/>
                    <a:p>
                      <a:pPr marL="0" lvl="0" indent="0" algn="ctr" rtl="0">
                        <a:spcBef>
                          <a:spcPts val="0"/>
                        </a:spcBef>
                        <a:spcAft>
                          <a:spcPts val="0"/>
                        </a:spcAft>
                        <a:buNone/>
                      </a:pPr>
                      <a:r>
                        <a:rPr lang="en"/>
                        <a:t>ISO 21448</a:t>
                      </a:r>
                      <a:endParaRPr/>
                    </a:p>
                  </a:txBody>
                  <a:tcPr marL="91425" marR="91425" marT="91425" marB="91425" anchor="ctr"/>
                </a:tc>
                <a:tc>
                  <a:txBody>
                    <a:bodyPr/>
                    <a:lstStyle/>
                    <a:p>
                      <a:pPr marL="0" lvl="0" indent="0" algn="ctr" rtl="0">
                        <a:spcBef>
                          <a:spcPts val="0"/>
                        </a:spcBef>
                        <a:spcAft>
                          <a:spcPts val="0"/>
                        </a:spcAft>
                        <a:buNone/>
                      </a:pPr>
                      <a:r>
                        <a:rPr lang="en"/>
                        <a:t>UL 4600</a:t>
                      </a:r>
                      <a:endParaRPr/>
                    </a:p>
                  </a:txBody>
                  <a:tcPr marL="91425" marR="91425" marT="91425" marB="91425" anchor="ctr"/>
                </a:tc>
                <a:tc>
                  <a:txBody>
                    <a:bodyPr/>
                    <a:lstStyle/>
                    <a:p>
                      <a:pPr marL="0" lvl="0" indent="0" algn="ctr" rtl="0">
                        <a:spcBef>
                          <a:spcPts val="0"/>
                        </a:spcBef>
                        <a:spcAft>
                          <a:spcPts val="0"/>
                        </a:spcAft>
                        <a:buNone/>
                      </a:pPr>
                      <a:r>
                        <a:rPr lang="en"/>
                        <a:t>FMVSS</a:t>
                      </a:r>
                      <a:endParaRPr/>
                    </a:p>
                  </a:txBody>
                  <a:tcPr marL="91425" marR="91425" marT="91425" marB="91425" anchor="ctr"/>
                </a:tc>
                <a:tc>
                  <a:txBody>
                    <a:bodyPr/>
                    <a:lstStyle/>
                    <a:p>
                      <a:pPr marL="0" lvl="0" indent="0" algn="ctr" rtl="0">
                        <a:spcBef>
                          <a:spcPts val="0"/>
                        </a:spcBef>
                        <a:spcAft>
                          <a:spcPts val="0"/>
                        </a:spcAft>
                        <a:buNone/>
                      </a:pPr>
                      <a:r>
                        <a:rPr lang="en"/>
                        <a:t>RSS</a:t>
                      </a:r>
                      <a:endParaRPr/>
                    </a:p>
                  </a:txBody>
                  <a:tcPr marL="91425" marR="91425" marT="91425" marB="91425" anchor="ctr"/>
                </a:tc>
                <a:extLst>
                  <a:ext uri="{0D108BD9-81ED-4DB2-BD59-A6C34878D82A}">
                    <a16:rowId xmlns:a16="http://schemas.microsoft.com/office/drawing/2014/main" val="10000"/>
                  </a:ext>
                </a:extLst>
              </a:tr>
              <a:tr h="396200">
                <a:tc>
                  <a:txBody>
                    <a:bodyPr/>
                    <a:lstStyle/>
                    <a:p>
                      <a:pPr marL="0" lvl="0" indent="0" algn="r" rtl="0">
                        <a:spcBef>
                          <a:spcPts val="0"/>
                        </a:spcBef>
                        <a:spcAft>
                          <a:spcPts val="0"/>
                        </a:spcAft>
                        <a:buNone/>
                      </a:pPr>
                      <a:r>
                        <a:rPr lang="en"/>
                        <a:t>Perception Sensors</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extLst>
                  <a:ext uri="{0D108BD9-81ED-4DB2-BD59-A6C34878D82A}">
                    <a16:rowId xmlns:a16="http://schemas.microsoft.com/office/drawing/2014/main" val="10001"/>
                  </a:ext>
                </a:extLst>
              </a:tr>
              <a:tr h="396200">
                <a:tc>
                  <a:txBody>
                    <a:bodyPr/>
                    <a:lstStyle/>
                    <a:p>
                      <a:pPr marL="0" lvl="0" indent="0" algn="r" rtl="0">
                        <a:spcBef>
                          <a:spcPts val="0"/>
                        </a:spcBef>
                        <a:spcAft>
                          <a:spcPts val="0"/>
                        </a:spcAft>
                        <a:buNone/>
                      </a:pPr>
                      <a:r>
                        <a:rPr lang="en"/>
                        <a:t>Compute Hardware</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extLst>
                  <a:ext uri="{0D108BD9-81ED-4DB2-BD59-A6C34878D82A}">
                    <a16:rowId xmlns:a16="http://schemas.microsoft.com/office/drawing/2014/main" val="10002"/>
                  </a:ext>
                </a:extLst>
              </a:tr>
              <a:tr h="396200">
                <a:tc>
                  <a:txBody>
                    <a:bodyPr/>
                    <a:lstStyle/>
                    <a:p>
                      <a:pPr marL="0" lvl="0" indent="0" algn="r" rtl="0">
                        <a:spcBef>
                          <a:spcPts val="0"/>
                        </a:spcBef>
                        <a:spcAft>
                          <a:spcPts val="0"/>
                        </a:spcAft>
                        <a:buNone/>
                      </a:pPr>
                      <a:r>
                        <a:rPr lang="en"/>
                        <a:t>Compute Software</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extLst>
                  <a:ext uri="{0D108BD9-81ED-4DB2-BD59-A6C34878D82A}">
                    <a16:rowId xmlns:a16="http://schemas.microsoft.com/office/drawing/2014/main" val="10003"/>
                  </a:ext>
                </a:extLst>
              </a:tr>
              <a:tr h="396200">
                <a:tc>
                  <a:txBody>
                    <a:bodyPr/>
                    <a:lstStyle/>
                    <a:p>
                      <a:pPr marL="0" lvl="0" indent="0" algn="r" rtl="0">
                        <a:spcBef>
                          <a:spcPts val="0"/>
                        </a:spcBef>
                        <a:spcAft>
                          <a:spcPts val="0"/>
                        </a:spcAft>
                        <a:buNone/>
                      </a:pPr>
                      <a:r>
                        <a:rPr lang="en"/>
                        <a:t>Machine Learned Models</a:t>
                      </a: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extLst>
                  <a:ext uri="{0D108BD9-81ED-4DB2-BD59-A6C34878D82A}">
                    <a16:rowId xmlns:a16="http://schemas.microsoft.com/office/drawing/2014/main" val="10004"/>
                  </a:ext>
                </a:extLst>
              </a:tr>
              <a:tr h="381000">
                <a:tc>
                  <a:txBody>
                    <a:bodyPr/>
                    <a:lstStyle/>
                    <a:p>
                      <a:pPr marL="0" lvl="0" indent="0" algn="r" rtl="0">
                        <a:spcBef>
                          <a:spcPts val="0"/>
                        </a:spcBef>
                        <a:spcAft>
                          <a:spcPts val="0"/>
                        </a:spcAft>
                        <a:buNone/>
                      </a:pPr>
                      <a:r>
                        <a:rPr lang="en"/>
                        <a:t>Steering, Braking, Powertrain Control Actuators</a:t>
                      </a: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extLst>
                  <a:ext uri="{0D108BD9-81ED-4DB2-BD59-A6C34878D82A}">
                    <a16:rowId xmlns:a16="http://schemas.microsoft.com/office/drawing/2014/main" val="10005"/>
                  </a:ext>
                </a:extLst>
              </a:tr>
              <a:tr h="396200">
                <a:tc>
                  <a:txBody>
                    <a:bodyPr/>
                    <a:lstStyle/>
                    <a:p>
                      <a:pPr marL="0" lvl="0" indent="0" algn="r" rtl="0">
                        <a:spcBef>
                          <a:spcPts val="0"/>
                        </a:spcBef>
                        <a:spcAft>
                          <a:spcPts val="0"/>
                        </a:spcAft>
                        <a:buNone/>
                      </a:pPr>
                      <a:r>
                        <a:rPr lang="en"/>
                        <a:t>Body Controls</a:t>
                      </a: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tc>
                  <a:txBody>
                    <a:bodyPr/>
                    <a:lstStyle/>
                    <a:p>
                      <a:pPr marL="0" lvl="0" indent="0" algn="ctr" rtl="0">
                        <a:spcBef>
                          <a:spcPts val="0"/>
                        </a:spcBef>
                        <a:spcAft>
                          <a:spcPts val="0"/>
                        </a:spcAft>
                        <a:buNone/>
                      </a:pPr>
                      <a:endParaRPr/>
                    </a:p>
                  </a:txBody>
                  <a:tcPr marL="91425" marR="91425" marT="91425" marB="91425" anchor="ctr"/>
                </a:tc>
                <a:extLst>
                  <a:ext uri="{0D108BD9-81ED-4DB2-BD59-A6C34878D82A}">
                    <a16:rowId xmlns:a16="http://schemas.microsoft.com/office/drawing/2014/main" val="10006"/>
                  </a:ext>
                </a:extLst>
              </a:tr>
              <a:tr h="396200">
                <a:tc>
                  <a:txBody>
                    <a:bodyPr/>
                    <a:lstStyle/>
                    <a:p>
                      <a:pPr marL="0" lvl="0" indent="0" algn="r" rtl="0">
                        <a:spcBef>
                          <a:spcPts val="0"/>
                        </a:spcBef>
                        <a:spcAft>
                          <a:spcPts val="0"/>
                        </a:spcAft>
                        <a:buNone/>
                      </a:pPr>
                      <a:r>
                        <a:rPr lang="en"/>
                        <a:t>Operational Training</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tc>
                  <a:txBody>
                    <a:bodyPr/>
                    <a:lstStyle/>
                    <a:p>
                      <a:pPr marL="0" lvl="0" indent="0" algn="l" rtl="0">
                        <a:spcBef>
                          <a:spcPts val="0"/>
                        </a:spcBef>
                        <a:spcAft>
                          <a:spcPts val="0"/>
                        </a:spcAft>
                        <a:buNone/>
                      </a:pPr>
                      <a:endParaRPr/>
                    </a:p>
                  </a:txBody>
                  <a:tcPr marL="91425" marR="91425" marT="91425" marB="91425" anchor="ctr"/>
                </a:tc>
                <a:extLst>
                  <a:ext uri="{0D108BD9-81ED-4DB2-BD59-A6C34878D82A}">
                    <a16:rowId xmlns:a16="http://schemas.microsoft.com/office/drawing/2014/main" val="10007"/>
                  </a:ext>
                </a:extLst>
              </a:tr>
            </a:tbl>
          </a:graphicData>
        </a:graphic>
      </p:graphicFrame>
      <p:sp>
        <p:nvSpPr>
          <p:cNvPr id="231" name="Google Shape;231;p45"/>
          <p:cNvSpPr txBox="1"/>
          <p:nvPr/>
        </p:nvSpPr>
        <p:spPr>
          <a:xfrm>
            <a:off x="6585550" y="378125"/>
            <a:ext cx="2191200" cy="8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Helvetica Neue"/>
                <a:ea typeface="Helvetica Neue"/>
                <a:cs typeface="Helvetica Neue"/>
                <a:sym typeface="Helvetica Neue"/>
              </a:rPr>
              <a:t>= applicable;</a:t>
            </a:r>
            <a:endParaRPr sz="1200">
              <a:latin typeface="Helvetica Neue"/>
              <a:ea typeface="Helvetica Neue"/>
              <a:cs typeface="Helvetica Neue"/>
              <a:sym typeface="Helvetica Neue"/>
            </a:endParaRPr>
          </a:p>
          <a:p>
            <a:pPr marL="0" lvl="0" indent="0" algn="l" rtl="0">
              <a:spcBef>
                <a:spcPts val="0"/>
              </a:spcBef>
              <a:spcAft>
                <a:spcPts val="0"/>
              </a:spcAft>
              <a:buNone/>
            </a:pPr>
            <a:r>
              <a:rPr lang="en" sz="1200">
                <a:latin typeface="Helvetica Neue"/>
                <a:ea typeface="Helvetica Neue"/>
                <a:cs typeface="Helvetica Neue"/>
                <a:sym typeface="Helvetica Neue"/>
              </a:rPr>
              <a:t>= applicable with tailoring;</a:t>
            </a:r>
            <a:endParaRPr sz="1200">
              <a:latin typeface="Helvetica Neue"/>
              <a:ea typeface="Helvetica Neue"/>
              <a:cs typeface="Helvetica Neue"/>
              <a:sym typeface="Helvetica Neue"/>
            </a:endParaRPr>
          </a:p>
          <a:p>
            <a:pPr marL="0" lvl="0" indent="0" algn="l" rtl="0">
              <a:spcBef>
                <a:spcPts val="0"/>
              </a:spcBef>
              <a:spcAft>
                <a:spcPts val="0"/>
              </a:spcAft>
              <a:buNone/>
            </a:pPr>
            <a:r>
              <a:rPr lang="en" sz="1200">
                <a:latin typeface="Helvetica Neue"/>
                <a:ea typeface="Helvetica Neue"/>
                <a:cs typeface="Helvetica Neue"/>
                <a:sym typeface="Helvetica Neue"/>
              </a:rPr>
              <a:t>= not applicable;</a:t>
            </a:r>
            <a:endParaRPr sz="1200">
              <a:latin typeface="Helvetica Neue"/>
              <a:ea typeface="Helvetica Neue"/>
              <a:cs typeface="Helvetica Neue"/>
              <a:sym typeface="Helvetica Neue"/>
            </a:endParaRPr>
          </a:p>
          <a:p>
            <a:pPr marL="0" lvl="0" indent="0" algn="l" rtl="0">
              <a:spcBef>
                <a:spcPts val="0"/>
              </a:spcBef>
              <a:spcAft>
                <a:spcPts val="0"/>
              </a:spcAft>
              <a:buNone/>
            </a:pPr>
            <a:r>
              <a:rPr lang="en" sz="1200">
                <a:latin typeface="Helvetica Neue"/>
                <a:ea typeface="Helvetica Neue"/>
                <a:cs typeface="Helvetica Neue"/>
                <a:sym typeface="Helvetica Neue"/>
              </a:rPr>
              <a:t>= optional;</a:t>
            </a:r>
            <a:endParaRPr sz="1200">
              <a:latin typeface="Helvetica Neue"/>
              <a:ea typeface="Helvetica Neue"/>
              <a:cs typeface="Helvetica Neue"/>
              <a:sym typeface="Helvetica Neue"/>
            </a:endParaRPr>
          </a:p>
        </p:txBody>
      </p:sp>
      <p:sp>
        <p:nvSpPr>
          <p:cNvPr id="232" name="Google Shape;232;p45"/>
          <p:cNvSpPr/>
          <p:nvPr/>
        </p:nvSpPr>
        <p:spPr>
          <a:xfrm>
            <a:off x="4571988" y="3649350"/>
            <a:ext cx="236700" cy="236700"/>
          </a:xfrm>
          <a:prstGeom prst="ellipse">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45"/>
          <p:cNvSpPr/>
          <p:nvPr/>
        </p:nvSpPr>
        <p:spPr>
          <a:xfrm>
            <a:off x="4572000" y="4139413"/>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5"/>
          <p:cNvSpPr/>
          <p:nvPr/>
        </p:nvSpPr>
        <p:spPr>
          <a:xfrm>
            <a:off x="4572000" y="195315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5"/>
          <p:cNvSpPr/>
          <p:nvPr/>
        </p:nvSpPr>
        <p:spPr>
          <a:xfrm>
            <a:off x="3539200" y="4142763"/>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5"/>
          <p:cNvSpPr/>
          <p:nvPr/>
        </p:nvSpPr>
        <p:spPr>
          <a:xfrm>
            <a:off x="6777050" y="3628550"/>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45"/>
          <p:cNvSpPr/>
          <p:nvPr/>
        </p:nvSpPr>
        <p:spPr>
          <a:xfrm>
            <a:off x="7566775" y="2758950"/>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45"/>
          <p:cNvSpPr/>
          <p:nvPr/>
        </p:nvSpPr>
        <p:spPr>
          <a:xfrm>
            <a:off x="5693575" y="2375438"/>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5"/>
          <p:cNvSpPr/>
          <p:nvPr/>
        </p:nvSpPr>
        <p:spPr>
          <a:xfrm>
            <a:off x="3539200" y="3656038"/>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5"/>
          <p:cNvSpPr/>
          <p:nvPr/>
        </p:nvSpPr>
        <p:spPr>
          <a:xfrm>
            <a:off x="6777050" y="4150100"/>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5"/>
          <p:cNvSpPr/>
          <p:nvPr/>
        </p:nvSpPr>
        <p:spPr>
          <a:xfrm>
            <a:off x="5693575" y="2797725"/>
            <a:ext cx="236700" cy="236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5"/>
          <p:cNvSpPr/>
          <p:nvPr/>
        </p:nvSpPr>
        <p:spPr>
          <a:xfrm>
            <a:off x="3539200" y="195315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5"/>
          <p:cNvSpPr/>
          <p:nvPr/>
        </p:nvSpPr>
        <p:spPr>
          <a:xfrm>
            <a:off x="3539200" y="280125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5"/>
          <p:cNvSpPr/>
          <p:nvPr/>
        </p:nvSpPr>
        <p:spPr>
          <a:xfrm>
            <a:off x="3539200" y="237720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45"/>
          <p:cNvSpPr/>
          <p:nvPr/>
        </p:nvSpPr>
        <p:spPr>
          <a:xfrm>
            <a:off x="5693563" y="1953175"/>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45"/>
          <p:cNvSpPr/>
          <p:nvPr/>
        </p:nvSpPr>
        <p:spPr>
          <a:xfrm>
            <a:off x="4572000" y="237720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5"/>
          <p:cNvSpPr/>
          <p:nvPr/>
        </p:nvSpPr>
        <p:spPr>
          <a:xfrm>
            <a:off x="4571988" y="280125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45"/>
          <p:cNvSpPr/>
          <p:nvPr/>
        </p:nvSpPr>
        <p:spPr>
          <a:xfrm>
            <a:off x="7566775" y="3657188"/>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45"/>
          <p:cNvSpPr/>
          <p:nvPr/>
        </p:nvSpPr>
        <p:spPr>
          <a:xfrm>
            <a:off x="5693575" y="4161838"/>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45"/>
          <p:cNvSpPr/>
          <p:nvPr/>
        </p:nvSpPr>
        <p:spPr>
          <a:xfrm>
            <a:off x="5693575" y="3657188"/>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5"/>
          <p:cNvSpPr/>
          <p:nvPr/>
        </p:nvSpPr>
        <p:spPr>
          <a:xfrm>
            <a:off x="7573225" y="4227538"/>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45"/>
          <p:cNvSpPr/>
          <p:nvPr/>
        </p:nvSpPr>
        <p:spPr>
          <a:xfrm>
            <a:off x="7573225" y="4629475"/>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45"/>
          <p:cNvSpPr/>
          <p:nvPr/>
        </p:nvSpPr>
        <p:spPr>
          <a:xfrm>
            <a:off x="6774225" y="4629475"/>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5"/>
          <p:cNvSpPr/>
          <p:nvPr/>
        </p:nvSpPr>
        <p:spPr>
          <a:xfrm>
            <a:off x="5700025" y="4629500"/>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5"/>
          <p:cNvSpPr/>
          <p:nvPr/>
        </p:nvSpPr>
        <p:spPr>
          <a:xfrm>
            <a:off x="4578450" y="4629500"/>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5"/>
          <p:cNvSpPr/>
          <p:nvPr/>
        </p:nvSpPr>
        <p:spPr>
          <a:xfrm>
            <a:off x="3545650" y="4629475"/>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45"/>
          <p:cNvSpPr/>
          <p:nvPr/>
        </p:nvSpPr>
        <p:spPr>
          <a:xfrm>
            <a:off x="6777050" y="2843375"/>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5"/>
          <p:cNvSpPr/>
          <p:nvPr/>
        </p:nvSpPr>
        <p:spPr>
          <a:xfrm>
            <a:off x="6777050" y="2449713"/>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5"/>
          <p:cNvSpPr/>
          <p:nvPr/>
        </p:nvSpPr>
        <p:spPr>
          <a:xfrm>
            <a:off x="7573213" y="2431050"/>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5"/>
          <p:cNvSpPr/>
          <p:nvPr/>
        </p:nvSpPr>
        <p:spPr>
          <a:xfrm>
            <a:off x="6774225" y="2058825"/>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45"/>
          <p:cNvSpPr/>
          <p:nvPr/>
        </p:nvSpPr>
        <p:spPr>
          <a:xfrm>
            <a:off x="7573225" y="2049438"/>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5"/>
          <p:cNvSpPr/>
          <p:nvPr/>
        </p:nvSpPr>
        <p:spPr>
          <a:xfrm>
            <a:off x="3539200" y="3172688"/>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45"/>
          <p:cNvSpPr/>
          <p:nvPr/>
        </p:nvSpPr>
        <p:spPr>
          <a:xfrm>
            <a:off x="4572000" y="3172700"/>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5"/>
          <p:cNvSpPr/>
          <p:nvPr/>
        </p:nvSpPr>
        <p:spPr>
          <a:xfrm>
            <a:off x="6777075" y="3238388"/>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45"/>
          <p:cNvSpPr/>
          <p:nvPr/>
        </p:nvSpPr>
        <p:spPr>
          <a:xfrm>
            <a:off x="7573225" y="3218250"/>
            <a:ext cx="223800" cy="1053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5"/>
          <p:cNvSpPr/>
          <p:nvPr/>
        </p:nvSpPr>
        <p:spPr>
          <a:xfrm>
            <a:off x="6443775" y="505995"/>
            <a:ext cx="122700" cy="122700"/>
          </a:xfrm>
          <a:prstGeom prst="ellipse">
            <a:avLst/>
          </a:prstGeom>
          <a:solidFill>
            <a:srgbClr val="4A86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5"/>
          <p:cNvSpPr/>
          <p:nvPr/>
        </p:nvSpPr>
        <p:spPr>
          <a:xfrm>
            <a:off x="6443775" y="688095"/>
            <a:ext cx="122700" cy="122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5"/>
          <p:cNvSpPr/>
          <p:nvPr/>
        </p:nvSpPr>
        <p:spPr>
          <a:xfrm>
            <a:off x="6443775" y="1052295"/>
            <a:ext cx="122700" cy="122700"/>
          </a:xfrm>
          <a:prstGeom prst="ellipse">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5"/>
          <p:cNvSpPr/>
          <p:nvPr/>
        </p:nvSpPr>
        <p:spPr>
          <a:xfrm>
            <a:off x="6432675" y="898100"/>
            <a:ext cx="144900" cy="669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5"/>
          <p:cNvSpPr/>
          <p:nvPr/>
        </p:nvSpPr>
        <p:spPr>
          <a:xfrm>
            <a:off x="5693563" y="3152538"/>
            <a:ext cx="236700" cy="236700"/>
          </a:xfrm>
          <a:prstGeom prst="ellipse">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5" name="Google Shape;275;p46"/>
          <p:cNvPicPr preferRelativeResize="0"/>
          <p:nvPr/>
        </p:nvPicPr>
        <p:blipFill rotWithShape="1">
          <a:blip r:embed="rId3">
            <a:alphaModFix/>
          </a:blip>
          <a:srcRect l="4262" r="31445"/>
          <a:stretch/>
        </p:blipFill>
        <p:spPr>
          <a:xfrm>
            <a:off x="4207453" y="0"/>
            <a:ext cx="4968925" cy="5143500"/>
          </a:xfrm>
          <a:prstGeom prst="rect">
            <a:avLst/>
          </a:prstGeom>
          <a:noFill/>
          <a:ln>
            <a:noFill/>
          </a:ln>
        </p:spPr>
      </p:pic>
      <p:sp>
        <p:nvSpPr>
          <p:cNvPr id="276" name="Google Shape;276;p46"/>
          <p:cNvSpPr txBox="1"/>
          <p:nvPr/>
        </p:nvSpPr>
        <p:spPr>
          <a:xfrm rot="-2479530">
            <a:off x="6003409" y="2181992"/>
            <a:ext cx="903631" cy="200459"/>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b="1">
                <a:solidFill>
                  <a:schemeClr val="dk1"/>
                </a:solidFill>
                <a:latin typeface="Helvetica Neue"/>
                <a:ea typeface="Helvetica Neue"/>
                <a:cs typeface="Helvetica Neue"/>
                <a:sym typeface="Helvetica Neue"/>
              </a:rPr>
              <a:t>ISO 26262</a:t>
            </a:r>
            <a:endParaRPr sz="1100" b="1">
              <a:solidFill>
                <a:schemeClr val="dk1"/>
              </a:solidFill>
              <a:latin typeface="Helvetica Neue"/>
              <a:ea typeface="Helvetica Neue"/>
              <a:cs typeface="Helvetica Neue"/>
              <a:sym typeface="Helvetica Neue"/>
            </a:endParaRPr>
          </a:p>
        </p:txBody>
      </p:sp>
      <p:sp>
        <p:nvSpPr>
          <p:cNvPr id="277" name="Google Shape;277;p46"/>
          <p:cNvSpPr txBox="1"/>
          <p:nvPr/>
        </p:nvSpPr>
        <p:spPr>
          <a:xfrm rot="730965">
            <a:off x="7099658" y="1825034"/>
            <a:ext cx="845849" cy="20041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Helvetica Neue"/>
                <a:ea typeface="Helvetica Neue"/>
                <a:cs typeface="Helvetica Neue"/>
                <a:sym typeface="Helvetica Neue"/>
              </a:rPr>
              <a:t>FMVSS</a:t>
            </a:r>
            <a:endParaRPr b="1">
              <a:solidFill>
                <a:schemeClr val="dk1"/>
              </a:solidFill>
              <a:latin typeface="Helvetica Neue"/>
              <a:ea typeface="Helvetica Neue"/>
              <a:cs typeface="Helvetica Neue"/>
              <a:sym typeface="Helvetica Neue"/>
            </a:endParaRPr>
          </a:p>
        </p:txBody>
      </p:sp>
      <p:sp>
        <p:nvSpPr>
          <p:cNvPr id="278" name="Google Shape;278;p46"/>
          <p:cNvSpPr txBox="1"/>
          <p:nvPr/>
        </p:nvSpPr>
        <p:spPr>
          <a:xfrm rot="1156597">
            <a:off x="7054080" y="2453210"/>
            <a:ext cx="846032" cy="20019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Helvetica Neue"/>
                <a:ea typeface="Helvetica Neue"/>
                <a:cs typeface="Helvetica Neue"/>
                <a:sym typeface="Helvetica Neue"/>
              </a:rPr>
              <a:t>NCAP</a:t>
            </a:r>
            <a:endParaRPr b="1">
              <a:solidFill>
                <a:schemeClr val="dk1"/>
              </a:solidFill>
              <a:latin typeface="Helvetica Neue"/>
              <a:ea typeface="Helvetica Neue"/>
              <a:cs typeface="Helvetica Neue"/>
              <a:sym typeface="Helvetica Neue"/>
            </a:endParaRPr>
          </a:p>
        </p:txBody>
      </p:sp>
      <p:sp>
        <p:nvSpPr>
          <p:cNvPr id="279" name="Google Shape;279;p46"/>
          <p:cNvSpPr txBox="1"/>
          <p:nvPr/>
        </p:nvSpPr>
        <p:spPr>
          <a:xfrm rot="-3489889">
            <a:off x="5154543" y="2060835"/>
            <a:ext cx="845723" cy="20037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solidFill>
                  <a:schemeClr val="dk1"/>
                </a:solidFill>
                <a:latin typeface="Helvetica Neue"/>
                <a:ea typeface="Helvetica Neue"/>
                <a:cs typeface="Helvetica Neue"/>
                <a:sym typeface="Helvetica Neue"/>
              </a:rPr>
              <a:t>ISO 9001</a:t>
            </a:r>
            <a:endParaRPr sz="1200" b="1">
              <a:solidFill>
                <a:schemeClr val="dk1"/>
              </a:solidFill>
              <a:latin typeface="Helvetica Neue"/>
              <a:ea typeface="Helvetica Neue"/>
              <a:cs typeface="Helvetica Neue"/>
              <a:sym typeface="Helvetica Neue"/>
            </a:endParaRPr>
          </a:p>
        </p:txBody>
      </p:sp>
      <p:sp>
        <p:nvSpPr>
          <p:cNvPr id="280" name="Google Shape;280;p46"/>
          <p:cNvSpPr txBox="1"/>
          <p:nvPr/>
        </p:nvSpPr>
        <p:spPr>
          <a:xfrm rot="1258049">
            <a:off x="7614083" y="701948"/>
            <a:ext cx="845913" cy="23617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solidFill>
                  <a:schemeClr val="dk1"/>
                </a:solidFill>
                <a:latin typeface="Helvetica Neue"/>
                <a:ea typeface="Helvetica Neue"/>
                <a:cs typeface="Helvetica Neue"/>
                <a:sym typeface="Helvetica Neue"/>
              </a:rPr>
              <a:t>ISO 21448</a:t>
            </a:r>
            <a:endParaRPr sz="1200" b="1">
              <a:solidFill>
                <a:schemeClr val="dk1"/>
              </a:solidFill>
              <a:latin typeface="Helvetica Neue"/>
              <a:ea typeface="Helvetica Neue"/>
              <a:cs typeface="Helvetica Neue"/>
              <a:sym typeface="Helvetica Neue"/>
            </a:endParaRPr>
          </a:p>
        </p:txBody>
      </p:sp>
      <p:sp>
        <p:nvSpPr>
          <p:cNvPr id="281" name="Google Shape;281;p46"/>
          <p:cNvSpPr txBox="1"/>
          <p:nvPr/>
        </p:nvSpPr>
        <p:spPr>
          <a:xfrm rot="-2339956">
            <a:off x="7503571" y="4139162"/>
            <a:ext cx="846164" cy="236138"/>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solidFill>
                  <a:schemeClr val="dk1"/>
                </a:solidFill>
                <a:latin typeface="Helvetica Neue"/>
                <a:ea typeface="Helvetica Neue"/>
                <a:cs typeface="Helvetica Neue"/>
                <a:sym typeface="Helvetica Neue"/>
              </a:rPr>
              <a:t>ISO 21434</a:t>
            </a:r>
            <a:endParaRPr sz="1200" b="1">
              <a:solidFill>
                <a:schemeClr val="dk1"/>
              </a:solidFill>
              <a:latin typeface="Helvetica Neue"/>
              <a:ea typeface="Helvetica Neue"/>
              <a:cs typeface="Helvetica Neue"/>
              <a:sym typeface="Helvetica Neue"/>
            </a:endParaRPr>
          </a:p>
        </p:txBody>
      </p:sp>
      <p:sp>
        <p:nvSpPr>
          <p:cNvPr id="282" name="Google Shape;282;p46"/>
          <p:cNvSpPr txBox="1"/>
          <p:nvPr/>
        </p:nvSpPr>
        <p:spPr>
          <a:xfrm rot="-318066">
            <a:off x="6453769" y="681954"/>
            <a:ext cx="1035830" cy="23621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solidFill>
                  <a:schemeClr val="dk1"/>
                </a:solidFill>
                <a:latin typeface="Helvetica Neue"/>
                <a:ea typeface="Helvetica Neue"/>
                <a:cs typeface="Helvetica Neue"/>
                <a:sym typeface="Helvetica Neue"/>
              </a:rPr>
              <a:t>ISO 31000</a:t>
            </a:r>
            <a:endParaRPr sz="1200" b="1">
              <a:solidFill>
                <a:schemeClr val="dk1"/>
              </a:solidFill>
              <a:latin typeface="Helvetica Neue"/>
              <a:ea typeface="Helvetica Neue"/>
              <a:cs typeface="Helvetica Neue"/>
              <a:sym typeface="Helvetica Neue"/>
            </a:endParaRPr>
          </a:p>
        </p:txBody>
      </p:sp>
      <p:sp>
        <p:nvSpPr>
          <p:cNvPr id="283" name="Google Shape;283;p46"/>
          <p:cNvSpPr txBox="1"/>
          <p:nvPr/>
        </p:nvSpPr>
        <p:spPr>
          <a:xfrm rot="2437795">
            <a:off x="8039769" y="1883504"/>
            <a:ext cx="977163" cy="235944"/>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Helvetica Neue"/>
                <a:ea typeface="Helvetica Neue"/>
                <a:cs typeface="Helvetica Neue"/>
                <a:sym typeface="Helvetica Neue"/>
              </a:rPr>
              <a:t>TS 16949</a:t>
            </a:r>
            <a:endParaRPr b="1">
              <a:solidFill>
                <a:schemeClr val="dk1"/>
              </a:solidFill>
              <a:latin typeface="Helvetica Neue"/>
              <a:ea typeface="Helvetica Neue"/>
              <a:cs typeface="Helvetica Neue"/>
              <a:sym typeface="Helvetica Neue"/>
            </a:endParaRPr>
          </a:p>
        </p:txBody>
      </p:sp>
      <p:sp>
        <p:nvSpPr>
          <p:cNvPr id="284" name="Google Shape;284;p46"/>
          <p:cNvSpPr txBox="1"/>
          <p:nvPr/>
        </p:nvSpPr>
        <p:spPr>
          <a:xfrm rot="-930345">
            <a:off x="6091053" y="1428963"/>
            <a:ext cx="601492" cy="23567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Helvetica Neue"/>
                <a:ea typeface="Helvetica Neue"/>
                <a:cs typeface="Helvetica Neue"/>
                <a:sym typeface="Helvetica Neue"/>
              </a:rPr>
              <a:t>RSS</a:t>
            </a:r>
            <a:endParaRPr b="1">
              <a:solidFill>
                <a:schemeClr val="dk1"/>
              </a:solidFill>
              <a:latin typeface="Helvetica Neue"/>
              <a:ea typeface="Helvetica Neue"/>
              <a:cs typeface="Helvetica Neue"/>
              <a:sym typeface="Helvetica Neue"/>
            </a:endParaRPr>
          </a:p>
        </p:txBody>
      </p:sp>
      <p:sp>
        <p:nvSpPr>
          <p:cNvPr id="285" name="Google Shape;285;p46"/>
          <p:cNvSpPr txBox="1">
            <a:spLocks noGrp="1"/>
          </p:cNvSpPr>
          <p:nvPr>
            <p:ph type="ctrTitle" idx="4294967295"/>
          </p:nvPr>
        </p:nvSpPr>
        <p:spPr>
          <a:xfrm>
            <a:off x="313750" y="232475"/>
            <a:ext cx="5149800" cy="4974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Omissions </a:t>
            </a:r>
            <a:endParaRPr sz="3600" b="1">
              <a:solidFill>
                <a:srgbClr val="000000"/>
              </a:solidFill>
              <a:latin typeface="Helvetica Neue"/>
              <a:ea typeface="Helvetica Neue"/>
              <a:cs typeface="Helvetica Neue"/>
              <a:sym typeface="Helvetica Neue"/>
            </a:endParaRPr>
          </a:p>
        </p:txBody>
      </p:sp>
      <p:sp>
        <p:nvSpPr>
          <p:cNvPr id="286" name="Google Shape;286;p46"/>
          <p:cNvSpPr txBox="1">
            <a:spLocks noGrp="1"/>
          </p:cNvSpPr>
          <p:nvPr>
            <p:ph type="ctrTitle" idx="4294967295"/>
          </p:nvPr>
        </p:nvSpPr>
        <p:spPr>
          <a:xfrm>
            <a:off x="313750" y="1476600"/>
            <a:ext cx="3741300" cy="20379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600"/>
              <a:t>After all the state of the art process is applied…</a:t>
            </a:r>
            <a:endParaRPr sz="1600"/>
          </a:p>
          <a:p>
            <a:pPr marL="0" lvl="0" indent="0" algn="l" rtl="0">
              <a:spcBef>
                <a:spcPts val="600"/>
              </a:spcBef>
              <a:spcAft>
                <a:spcPts val="0"/>
              </a:spcAft>
              <a:buClr>
                <a:schemeClr val="dk1"/>
              </a:buClr>
              <a:buSzPts val="1100"/>
              <a:buFont typeface="Arial"/>
              <a:buNone/>
            </a:pPr>
            <a:r>
              <a:rPr lang="en" sz="1600"/>
              <a:t>All process tailoring is complete…</a:t>
            </a:r>
            <a:endParaRPr sz="1600"/>
          </a:p>
          <a:p>
            <a:pPr marL="0" lvl="0" indent="0" algn="l" rtl="0">
              <a:spcBef>
                <a:spcPts val="600"/>
              </a:spcBef>
              <a:spcAft>
                <a:spcPts val="0"/>
              </a:spcAft>
              <a:buClr>
                <a:schemeClr val="dk1"/>
              </a:buClr>
              <a:buSzPts val="1100"/>
              <a:buFont typeface="Arial"/>
              <a:buNone/>
            </a:pPr>
            <a:r>
              <a:rPr lang="en" sz="1600"/>
              <a:t>All best practices have been applied...</a:t>
            </a:r>
            <a:endParaRPr sz="1600"/>
          </a:p>
          <a:p>
            <a:pPr marL="0" lvl="0" indent="0" algn="l" rtl="0">
              <a:spcBef>
                <a:spcPts val="600"/>
              </a:spcBef>
              <a:spcAft>
                <a:spcPts val="0"/>
              </a:spcAft>
              <a:buNone/>
            </a:pPr>
            <a:endParaRPr sz="1600"/>
          </a:p>
          <a:p>
            <a:pPr marL="0" lvl="0" indent="0" algn="l" rtl="0">
              <a:spcBef>
                <a:spcPts val="600"/>
              </a:spcBef>
              <a:spcAft>
                <a:spcPts val="0"/>
              </a:spcAft>
              <a:buNone/>
            </a:pPr>
            <a:r>
              <a:rPr lang="en" sz="1600"/>
              <a:t>Do we have gaps?</a:t>
            </a:r>
            <a:endParaRPr sz="1600"/>
          </a:p>
          <a:p>
            <a:pPr marL="0" lvl="0" indent="0" algn="l" rtl="0">
              <a:lnSpc>
                <a:spcPct val="114000"/>
              </a:lnSpc>
              <a:spcBef>
                <a:spcPts val="600"/>
              </a:spcBef>
              <a:spcAft>
                <a:spcPts val="0"/>
              </a:spcAft>
              <a:buNone/>
            </a:pPr>
            <a:endParaRPr sz="900">
              <a:solidFill>
                <a:srgbClr val="000000"/>
              </a:solidFill>
            </a:endParaRPr>
          </a:p>
          <a:p>
            <a:pPr marL="0" lvl="0" indent="0" algn="l" rtl="0">
              <a:lnSpc>
                <a:spcPct val="114000"/>
              </a:lnSpc>
              <a:spcBef>
                <a:spcPts val="600"/>
              </a:spcBef>
              <a:spcAft>
                <a:spcPts val="600"/>
              </a:spcAft>
              <a:buNone/>
            </a:pPr>
            <a:endParaRPr sz="90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7"/>
          <p:cNvSpPr txBox="1"/>
          <p:nvPr/>
        </p:nvSpPr>
        <p:spPr>
          <a:xfrm>
            <a:off x="309124" y="232925"/>
            <a:ext cx="5618700" cy="497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3600" b="1" i="0" u="none" strike="noStrike" cap="none">
                <a:solidFill>
                  <a:schemeClr val="dk1"/>
                </a:solidFill>
                <a:latin typeface="Helvetica Neue"/>
                <a:ea typeface="Helvetica Neue"/>
                <a:cs typeface="Helvetica Neue"/>
                <a:sym typeface="Helvetica Neue"/>
              </a:rPr>
              <a:t>Safety Case in other industries</a:t>
            </a:r>
            <a:endParaRPr sz="3600" b="1">
              <a:solidFill>
                <a:schemeClr val="dk1"/>
              </a:solidFill>
              <a:latin typeface="Helvetica Neue"/>
              <a:ea typeface="Helvetica Neue"/>
              <a:cs typeface="Helvetica Neue"/>
              <a:sym typeface="Helvetica Neue"/>
            </a:endParaRPr>
          </a:p>
        </p:txBody>
      </p:sp>
      <p:cxnSp>
        <p:nvCxnSpPr>
          <p:cNvPr id="292" name="Google Shape;292;p47"/>
          <p:cNvCxnSpPr/>
          <p:nvPr/>
        </p:nvCxnSpPr>
        <p:spPr>
          <a:xfrm>
            <a:off x="-6600" y="3406375"/>
            <a:ext cx="9157200" cy="0"/>
          </a:xfrm>
          <a:prstGeom prst="straightConnector1">
            <a:avLst/>
          </a:prstGeom>
          <a:noFill/>
          <a:ln w="228600" cap="flat" cmpd="sng">
            <a:solidFill>
              <a:srgbClr val="000000"/>
            </a:solidFill>
            <a:prstDash val="solid"/>
            <a:round/>
            <a:headEnd type="none" w="sm" len="sm"/>
            <a:tailEnd type="none" w="sm" len="sm"/>
          </a:ln>
        </p:spPr>
      </p:cxnSp>
      <p:sp>
        <p:nvSpPr>
          <p:cNvPr id="293" name="Google Shape;293;p47"/>
          <p:cNvSpPr/>
          <p:nvPr/>
        </p:nvSpPr>
        <p:spPr>
          <a:xfrm>
            <a:off x="412928" y="3242288"/>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4" name="Google Shape;294;p47"/>
          <p:cNvSpPr/>
          <p:nvPr/>
        </p:nvSpPr>
        <p:spPr>
          <a:xfrm>
            <a:off x="3353690" y="3242300"/>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5" name="Google Shape;295;p47"/>
          <p:cNvSpPr/>
          <p:nvPr/>
        </p:nvSpPr>
        <p:spPr>
          <a:xfrm>
            <a:off x="5837252" y="3275500"/>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47"/>
          <p:cNvSpPr/>
          <p:nvPr/>
        </p:nvSpPr>
        <p:spPr>
          <a:xfrm>
            <a:off x="3958288" y="3242300"/>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47"/>
          <p:cNvSpPr txBox="1">
            <a:spLocks noGrp="1"/>
          </p:cNvSpPr>
          <p:nvPr>
            <p:ph type="ctrTitle"/>
          </p:nvPr>
        </p:nvSpPr>
        <p:spPr>
          <a:xfrm>
            <a:off x="412925" y="1616400"/>
            <a:ext cx="1596300" cy="599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00000"/>
              </a:buClr>
              <a:buSzPts val="1400"/>
              <a:buFont typeface="Helvetica Neue"/>
              <a:buNone/>
            </a:pPr>
            <a:r>
              <a:rPr lang="en" sz="1400" b="1">
                <a:solidFill>
                  <a:srgbClr val="000000"/>
                </a:solidFill>
                <a:latin typeface="Helvetica Neue"/>
                <a:ea typeface="Helvetica Neue"/>
                <a:cs typeface="Helvetica Neue"/>
                <a:sym typeface="Helvetica Neue"/>
              </a:rPr>
              <a:t>Oil/Gas/Chemical</a:t>
            </a:r>
            <a:endParaRPr sz="9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1000"/>
              </a:spcAft>
              <a:buClr>
                <a:srgbClr val="000000"/>
              </a:buClr>
              <a:buSzPts val="900"/>
              <a:buFont typeface="Helvetica Neue"/>
              <a:buNone/>
            </a:pPr>
            <a:r>
              <a:rPr lang="en" sz="900">
                <a:solidFill>
                  <a:srgbClr val="000000"/>
                </a:solidFill>
                <a:latin typeface="Helvetica Neue"/>
                <a:ea typeface="Helvetica Neue"/>
                <a:cs typeface="Helvetica Neue"/>
                <a:sym typeface="Helvetica Neue"/>
              </a:rPr>
              <a:t>1990: Cullen Report recommendation following Piper Alpha Inquiry</a:t>
            </a:r>
            <a:endParaRPr/>
          </a:p>
        </p:txBody>
      </p:sp>
      <p:sp>
        <p:nvSpPr>
          <p:cNvPr id="298" name="Google Shape;298;p47"/>
          <p:cNvSpPr txBox="1">
            <a:spLocks noGrp="1"/>
          </p:cNvSpPr>
          <p:nvPr>
            <p:ph type="ctrTitle"/>
          </p:nvPr>
        </p:nvSpPr>
        <p:spPr>
          <a:xfrm>
            <a:off x="3353700" y="2451637"/>
            <a:ext cx="1123200" cy="599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00000"/>
              </a:buClr>
              <a:buSzPts val="1400"/>
              <a:buFont typeface="Helvetica Neue"/>
              <a:buNone/>
            </a:pPr>
            <a:r>
              <a:rPr lang="en" sz="1400" b="1">
                <a:solidFill>
                  <a:srgbClr val="000000"/>
                </a:solidFill>
                <a:latin typeface="Helvetica Neue"/>
                <a:ea typeface="Helvetica Neue"/>
                <a:cs typeface="Helvetica Neue"/>
                <a:sym typeface="Helvetica Neue"/>
              </a:rPr>
              <a:t>Rail</a:t>
            </a:r>
            <a:endParaRPr sz="9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1000"/>
              </a:spcAft>
              <a:buClr>
                <a:srgbClr val="000000"/>
              </a:buClr>
              <a:buSzPts val="900"/>
              <a:buFont typeface="Helvetica Neue"/>
              <a:buNone/>
            </a:pPr>
            <a:r>
              <a:rPr lang="en" sz="900">
                <a:solidFill>
                  <a:srgbClr val="000000"/>
                </a:solidFill>
                <a:latin typeface="Helvetica Neue"/>
                <a:ea typeface="Helvetica Neue"/>
                <a:cs typeface="Helvetica Neue"/>
                <a:sym typeface="Helvetica Neue"/>
              </a:rPr>
              <a:t>2003: EN 50129</a:t>
            </a:r>
            <a:endParaRPr sz="900">
              <a:solidFill>
                <a:srgbClr val="000000"/>
              </a:solidFill>
              <a:latin typeface="Helvetica Neue"/>
              <a:ea typeface="Helvetica Neue"/>
              <a:cs typeface="Helvetica Neue"/>
              <a:sym typeface="Helvetica Neue"/>
            </a:endParaRPr>
          </a:p>
        </p:txBody>
      </p:sp>
      <p:sp>
        <p:nvSpPr>
          <p:cNvPr id="299" name="Google Shape;299;p47"/>
          <p:cNvSpPr txBox="1">
            <a:spLocks noGrp="1"/>
          </p:cNvSpPr>
          <p:nvPr>
            <p:ph type="ctrTitle"/>
          </p:nvPr>
        </p:nvSpPr>
        <p:spPr>
          <a:xfrm>
            <a:off x="956786" y="3930940"/>
            <a:ext cx="1123200" cy="599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00000"/>
              </a:buClr>
              <a:buSzPts val="1400"/>
              <a:buFont typeface="Helvetica Neue"/>
              <a:buNone/>
            </a:pPr>
            <a:r>
              <a:rPr lang="en" sz="1400" b="1">
                <a:solidFill>
                  <a:srgbClr val="000000"/>
                </a:solidFill>
                <a:latin typeface="Helvetica Neue"/>
                <a:ea typeface="Helvetica Neue"/>
                <a:cs typeface="Helvetica Neue"/>
                <a:sym typeface="Helvetica Neue"/>
              </a:rPr>
              <a:t>UK Ministry of Defense</a:t>
            </a:r>
            <a:endParaRPr/>
          </a:p>
          <a:p>
            <a:pPr marL="0" lvl="0" indent="0" algn="l" rtl="0">
              <a:lnSpc>
                <a:spcPct val="115000"/>
              </a:lnSpc>
              <a:spcBef>
                <a:spcPts val="600"/>
              </a:spcBef>
              <a:spcAft>
                <a:spcPts val="1000"/>
              </a:spcAft>
              <a:buClr>
                <a:srgbClr val="000000"/>
              </a:buClr>
              <a:buSzPts val="900"/>
              <a:buFont typeface="Helvetica Neue"/>
              <a:buNone/>
            </a:pPr>
            <a:r>
              <a:rPr lang="en" sz="900">
                <a:solidFill>
                  <a:srgbClr val="000000"/>
                </a:solidFill>
                <a:latin typeface="Helvetica Neue"/>
                <a:ea typeface="Helvetica Neue"/>
                <a:cs typeface="Helvetica Neue"/>
                <a:sym typeface="Helvetica Neue"/>
              </a:rPr>
              <a:t>mid 1990s: JSP 430 and DEF STAN 0056</a:t>
            </a:r>
            <a:endParaRPr sz="900">
              <a:solidFill>
                <a:srgbClr val="000000"/>
              </a:solidFill>
              <a:latin typeface="Helvetica Neue"/>
              <a:ea typeface="Helvetica Neue"/>
              <a:cs typeface="Helvetica Neue"/>
              <a:sym typeface="Helvetica Neue"/>
            </a:endParaRPr>
          </a:p>
        </p:txBody>
      </p:sp>
      <p:sp>
        <p:nvSpPr>
          <p:cNvPr id="300" name="Google Shape;300;p47"/>
          <p:cNvSpPr txBox="1">
            <a:spLocks noGrp="1"/>
          </p:cNvSpPr>
          <p:nvPr>
            <p:ph type="ctrTitle"/>
          </p:nvPr>
        </p:nvSpPr>
        <p:spPr>
          <a:xfrm>
            <a:off x="5837238" y="1540207"/>
            <a:ext cx="1469400" cy="599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00000"/>
              </a:buClr>
              <a:buSzPts val="1400"/>
              <a:buFont typeface="Helvetica Neue"/>
              <a:buNone/>
            </a:pPr>
            <a:r>
              <a:rPr lang="en" sz="1400" b="1">
                <a:solidFill>
                  <a:srgbClr val="000000"/>
                </a:solidFill>
                <a:latin typeface="Helvetica Neue"/>
                <a:ea typeface="Helvetica Neue"/>
                <a:cs typeface="Helvetica Neue"/>
                <a:sym typeface="Helvetica Neue"/>
              </a:rPr>
              <a:t>FDA</a:t>
            </a:r>
            <a:endParaRPr sz="9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1000"/>
              </a:spcAft>
              <a:buClr>
                <a:srgbClr val="000000"/>
              </a:buClr>
              <a:buSzPts val="900"/>
              <a:buFont typeface="Helvetica Neue"/>
              <a:buNone/>
            </a:pPr>
            <a:r>
              <a:rPr lang="en" sz="900">
                <a:solidFill>
                  <a:srgbClr val="000000"/>
                </a:solidFill>
                <a:latin typeface="Helvetica Neue"/>
                <a:ea typeface="Helvetica Neue"/>
                <a:cs typeface="Helvetica Neue"/>
                <a:sym typeface="Helvetica Neue"/>
              </a:rPr>
              <a:t>2010: Assurance Case Report—510(k) submissions</a:t>
            </a:r>
            <a:endParaRPr sz="900">
              <a:solidFill>
                <a:srgbClr val="000000"/>
              </a:solidFill>
              <a:latin typeface="Helvetica Neue"/>
              <a:ea typeface="Helvetica Neue"/>
              <a:cs typeface="Helvetica Neue"/>
              <a:sym typeface="Helvetica Neue"/>
            </a:endParaRPr>
          </a:p>
        </p:txBody>
      </p:sp>
      <p:sp>
        <p:nvSpPr>
          <p:cNvPr id="301" name="Google Shape;301;p47"/>
          <p:cNvSpPr/>
          <p:nvPr/>
        </p:nvSpPr>
        <p:spPr>
          <a:xfrm>
            <a:off x="956773" y="3253375"/>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2" name="Google Shape;302;p47"/>
          <p:cNvSpPr/>
          <p:nvPr/>
        </p:nvSpPr>
        <p:spPr>
          <a:xfrm>
            <a:off x="6263563" y="3275499"/>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3" name="Google Shape;303;p47"/>
          <p:cNvSpPr txBox="1"/>
          <p:nvPr/>
        </p:nvSpPr>
        <p:spPr>
          <a:xfrm>
            <a:off x="6689896" y="2390104"/>
            <a:ext cx="1123200" cy="5991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Helvetica Neue"/>
              <a:buNone/>
            </a:pPr>
            <a:r>
              <a:rPr lang="en" sz="1400" b="1" u="none">
                <a:solidFill>
                  <a:srgbClr val="000000"/>
                </a:solidFill>
                <a:latin typeface="Helvetica Neue"/>
                <a:ea typeface="Helvetica Neue"/>
                <a:cs typeface="Helvetica Neue"/>
                <a:sym typeface="Helvetica Neue"/>
              </a:rPr>
              <a:t>Nuclear</a:t>
            </a:r>
            <a:endParaRPr sz="900" b="0" u="none">
              <a:solidFill>
                <a:srgbClr val="000000"/>
              </a:solidFill>
              <a:latin typeface="Helvetica Neue"/>
              <a:ea typeface="Helvetica Neue"/>
              <a:cs typeface="Helvetica Neue"/>
              <a:sym typeface="Helvetica Neue"/>
            </a:endParaRPr>
          </a:p>
          <a:p>
            <a:pPr marL="0" marR="0" lvl="0" indent="0" algn="l" rtl="0">
              <a:lnSpc>
                <a:spcPct val="115000"/>
              </a:lnSpc>
              <a:spcBef>
                <a:spcPts val="600"/>
              </a:spcBef>
              <a:spcAft>
                <a:spcPts val="1000"/>
              </a:spcAft>
              <a:buClr>
                <a:srgbClr val="000000"/>
              </a:buClr>
              <a:buSzPts val="900"/>
              <a:buFont typeface="Helvetica Neue"/>
              <a:buNone/>
            </a:pPr>
            <a:r>
              <a:rPr lang="en" sz="900" b="0" u="none">
                <a:solidFill>
                  <a:srgbClr val="000000"/>
                </a:solidFill>
                <a:latin typeface="Helvetica Neue"/>
                <a:ea typeface="Helvetica Neue"/>
                <a:cs typeface="Helvetica Neue"/>
                <a:sym typeface="Helvetica Neue"/>
              </a:rPr>
              <a:t>2012: IAEA SSG-23 and GSG-3</a:t>
            </a:r>
            <a:endParaRPr sz="1100"/>
          </a:p>
        </p:txBody>
      </p:sp>
      <p:sp>
        <p:nvSpPr>
          <p:cNvPr id="304" name="Google Shape;304;p47"/>
          <p:cNvSpPr txBox="1"/>
          <p:nvPr/>
        </p:nvSpPr>
        <p:spPr>
          <a:xfrm>
            <a:off x="3958296" y="3972790"/>
            <a:ext cx="1469400" cy="5991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Helvetica Neue"/>
              <a:buNone/>
            </a:pPr>
            <a:r>
              <a:rPr lang="en" sz="1400" b="1" u="none">
                <a:solidFill>
                  <a:srgbClr val="000000"/>
                </a:solidFill>
                <a:latin typeface="Helvetica Neue"/>
                <a:ea typeface="Helvetica Neue"/>
                <a:cs typeface="Helvetica Neue"/>
                <a:sym typeface="Helvetica Neue"/>
              </a:rPr>
              <a:t>FAA</a:t>
            </a:r>
            <a:endParaRPr sz="900" b="0" u="none">
              <a:solidFill>
                <a:srgbClr val="000000"/>
              </a:solidFill>
              <a:latin typeface="Helvetica Neue"/>
              <a:ea typeface="Helvetica Neue"/>
              <a:cs typeface="Helvetica Neue"/>
              <a:sym typeface="Helvetica Neue"/>
            </a:endParaRPr>
          </a:p>
          <a:p>
            <a:pPr marL="0" marR="0" lvl="0" indent="0" algn="l" rtl="0">
              <a:lnSpc>
                <a:spcPct val="115000"/>
              </a:lnSpc>
              <a:spcBef>
                <a:spcPts val="600"/>
              </a:spcBef>
              <a:spcAft>
                <a:spcPts val="1000"/>
              </a:spcAft>
              <a:buClr>
                <a:srgbClr val="000000"/>
              </a:buClr>
              <a:buSzPts val="900"/>
              <a:buFont typeface="Helvetica Neue"/>
              <a:buNone/>
            </a:pPr>
            <a:r>
              <a:rPr lang="en" sz="900">
                <a:latin typeface="Helvetica Neue"/>
                <a:ea typeface="Helvetica Neue"/>
                <a:cs typeface="Helvetica Neue"/>
                <a:sym typeface="Helvetica Neue"/>
              </a:rPr>
              <a:t>2005: Pilot training Alternate Means of Compliance</a:t>
            </a:r>
            <a:endParaRPr sz="900">
              <a:latin typeface="Helvetica Neue"/>
              <a:ea typeface="Helvetica Neue"/>
              <a:cs typeface="Helvetica Neue"/>
              <a:sym typeface="Helvetica Neue"/>
            </a:endParaRPr>
          </a:p>
        </p:txBody>
      </p:sp>
      <p:sp>
        <p:nvSpPr>
          <p:cNvPr id="305" name="Google Shape;305;p47"/>
          <p:cNvSpPr/>
          <p:nvPr/>
        </p:nvSpPr>
        <p:spPr>
          <a:xfrm>
            <a:off x="6689912" y="3275500"/>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47"/>
          <p:cNvSpPr txBox="1">
            <a:spLocks noGrp="1"/>
          </p:cNvSpPr>
          <p:nvPr>
            <p:ph type="ctrTitle"/>
          </p:nvPr>
        </p:nvSpPr>
        <p:spPr>
          <a:xfrm>
            <a:off x="6263575" y="3930944"/>
            <a:ext cx="1469400" cy="599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00000"/>
              </a:buClr>
              <a:buSzPts val="1400"/>
              <a:buFont typeface="Helvetica Neue"/>
              <a:buNone/>
            </a:pPr>
            <a:r>
              <a:rPr lang="en" sz="1400" b="1">
                <a:solidFill>
                  <a:srgbClr val="000000"/>
                </a:solidFill>
                <a:latin typeface="Helvetica Neue"/>
                <a:ea typeface="Helvetica Neue"/>
                <a:cs typeface="Helvetica Neue"/>
                <a:sym typeface="Helvetica Neue"/>
              </a:rPr>
              <a:t>ISO 26262</a:t>
            </a:r>
            <a:endParaRPr sz="9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1000"/>
              </a:spcAft>
              <a:buClr>
                <a:srgbClr val="000000"/>
              </a:buClr>
              <a:buSzPts val="900"/>
              <a:buFont typeface="Helvetica Neue"/>
              <a:buNone/>
            </a:pPr>
            <a:r>
              <a:rPr lang="en" sz="900">
                <a:solidFill>
                  <a:srgbClr val="000000"/>
                </a:solidFill>
                <a:latin typeface="Helvetica Neue"/>
                <a:ea typeface="Helvetica Neue"/>
                <a:cs typeface="Helvetica Neue"/>
                <a:sym typeface="Helvetica Neue"/>
              </a:rPr>
              <a:t>2011</a:t>
            </a:r>
            <a:endParaRPr sz="900">
              <a:solidFill>
                <a:srgbClr val="000000"/>
              </a:solidFill>
              <a:latin typeface="Helvetica Neue"/>
              <a:ea typeface="Helvetica Neue"/>
              <a:cs typeface="Helvetica Neue"/>
              <a:sym typeface="Helvetica Neue"/>
            </a:endParaRPr>
          </a:p>
        </p:txBody>
      </p:sp>
      <p:sp>
        <p:nvSpPr>
          <p:cNvPr id="307" name="Google Shape;307;p47"/>
          <p:cNvSpPr txBox="1">
            <a:spLocks noGrp="1"/>
          </p:cNvSpPr>
          <p:nvPr>
            <p:ph type="ctrTitle"/>
          </p:nvPr>
        </p:nvSpPr>
        <p:spPr>
          <a:xfrm>
            <a:off x="1500625" y="2375425"/>
            <a:ext cx="1730400" cy="5991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00000"/>
              </a:buClr>
              <a:buSzPts val="1400"/>
              <a:buFont typeface="Helvetica Neue"/>
              <a:buNone/>
            </a:pPr>
            <a:r>
              <a:rPr lang="en" sz="1400" b="1">
                <a:solidFill>
                  <a:srgbClr val="000000"/>
                </a:solidFill>
                <a:latin typeface="Helvetica Neue"/>
                <a:ea typeface="Helvetica Neue"/>
                <a:cs typeface="Helvetica Neue"/>
                <a:sym typeface="Helvetica Neue"/>
              </a:rPr>
              <a:t>FAA</a:t>
            </a:r>
            <a:endParaRPr sz="900">
              <a:solidFill>
                <a:srgbClr val="000000"/>
              </a:solidFill>
              <a:latin typeface="Helvetica Neue"/>
              <a:ea typeface="Helvetica Neue"/>
              <a:cs typeface="Helvetica Neue"/>
              <a:sym typeface="Helvetica Neue"/>
            </a:endParaRPr>
          </a:p>
          <a:p>
            <a:pPr marL="0" lvl="0" indent="0" algn="l" rtl="0">
              <a:lnSpc>
                <a:spcPct val="115000"/>
              </a:lnSpc>
              <a:spcBef>
                <a:spcPts val="600"/>
              </a:spcBef>
              <a:spcAft>
                <a:spcPts val="1000"/>
              </a:spcAft>
              <a:buClr>
                <a:srgbClr val="000000"/>
              </a:buClr>
              <a:buSzPts val="900"/>
              <a:buFont typeface="Helvetica Neue"/>
              <a:buNone/>
            </a:pPr>
            <a:r>
              <a:rPr lang="en" sz="900">
                <a:solidFill>
                  <a:srgbClr val="000000"/>
                </a:solidFill>
                <a:latin typeface="Helvetica Neue"/>
                <a:ea typeface="Helvetica Neue"/>
                <a:cs typeface="Helvetica Neue"/>
                <a:sym typeface="Helvetica Neue"/>
              </a:rPr>
              <a:t>1995: Aircrew Fatigue Alternate Means of Compliance</a:t>
            </a:r>
            <a:endParaRPr sz="900">
              <a:solidFill>
                <a:srgbClr val="000000"/>
              </a:solidFill>
              <a:latin typeface="Helvetica Neue"/>
              <a:ea typeface="Helvetica Neue"/>
              <a:cs typeface="Helvetica Neue"/>
              <a:sym typeface="Helvetica Neue"/>
            </a:endParaRPr>
          </a:p>
        </p:txBody>
      </p:sp>
      <p:sp>
        <p:nvSpPr>
          <p:cNvPr id="308" name="Google Shape;308;p47"/>
          <p:cNvSpPr/>
          <p:nvPr/>
        </p:nvSpPr>
        <p:spPr>
          <a:xfrm>
            <a:off x="1500617" y="3252025"/>
            <a:ext cx="306000" cy="308700"/>
          </a:xfrm>
          <a:prstGeom prst="ellipse">
            <a:avLst/>
          </a:prstGeom>
          <a:solidFill>
            <a:srgbClr val="FFFFFF"/>
          </a:solidFill>
          <a:ln w="1143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309" name="Google Shape;309;p47"/>
          <p:cNvCxnSpPr>
            <a:endCxn id="293" idx="0"/>
          </p:cNvCxnSpPr>
          <p:nvPr/>
        </p:nvCxnSpPr>
        <p:spPr>
          <a:xfrm>
            <a:off x="565928" y="2483588"/>
            <a:ext cx="0" cy="758700"/>
          </a:xfrm>
          <a:prstGeom prst="straightConnector1">
            <a:avLst/>
          </a:prstGeom>
          <a:noFill/>
          <a:ln w="9525" cap="flat" cmpd="sng">
            <a:solidFill>
              <a:srgbClr val="000000"/>
            </a:solidFill>
            <a:prstDash val="solid"/>
            <a:round/>
            <a:headEnd type="none" w="med" len="med"/>
            <a:tailEnd type="none" w="med" len="med"/>
          </a:ln>
        </p:spPr>
      </p:cxnSp>
      <p:cxnSp>
        <p:nvCxnSpPr>
          <p:cNvPr id="310" name="Google Shape;310;p47"/>
          <p:cNvCxnSpPr/>
          <p:nvPr/>
        </p:nvCxnSpPr>
        <p:spPr>
          <a:xfrm>
            <a:off x="5990250" y="2241825"/>
            <a:ext cx="0" cy="1044600"/>
          </a:xfrm>
          <a:prstGeom prst="straightConnector1">
            <a:avLst/>
          </a:prstGeom>
          <a:noFill/>
          <a:ln w="9525" cap="flat" cmpd="sng">
            <a:solidFill>
              <a:srgbClr val="000000"/>
            </a:solidFill>
            <a:prstDash val="solid"/>
            <a:round/>
            <a:headEnd type="none" w="med" len="med"/>
            <a:tailEnd type="none" w="med" len="med"/>
          </a:ln>
        </p:spPr>
      </p:cxnSp>
      <p:cxnSp>
        <p:nvCxnSpPr>
          <p:cNvPr id="311" name="Google Shape;311;p47"/>
          <p:cNvCxnSpPr/>
          <p:nvPr/>
        </p:nvCxnSpPr>
        <p:spPr>
          <a:xfrm>
            <a:off x="4105500" y="3595275"/>
            <a:ext cx="0" cy="293100"/>
          </a:xfrm>
          <a:prstGeom prst="straightConnector1">
            <a:avLst/>
          </a:prstGeom>
          <a:noFill/>
          <a:ln w="9525" cap="flat" cmpd="sng">
            <a:solidFill>
              <a:srgbClr val="000000"/>
            </a:solidFill>
            <a:prstDash val="solid"/>
            <a:round/>
            <a:headEnd type="none" w="med" len="med"/>
            <a:tailEnd type="none" w="med" len="med"/>
          </a:ln>
        </p:spPr>
      </p:cxnSp>
      <p:cxnSp>
        <p:nvCxnSpPr>
          <p:cNvPr id="312" name="Google Shape;312;p47"/>
          <p:cNvCxnSpPr/>
          <p:nvPr/>
        </p:nvCxnSpPr>
        <p:spPr>
          <a:xfrm>
            <a:off x="6416575" y="3616563"/>
            <a:ext cx="0" cy="290400"/>
          </a:xfrm>
          <a:prstGeom prst="straightConnector1">
            <a:avLst/>
          </a:prstGeom>
          <a:noFill/>
          <a:ln w="9525" cap="flat" cmpd="sng">
            <a:solidFill>
              <a:srgbClr val="000000"/>
            </a:solidFill>
            <a:prstDash val="solid"/>
            <a:round/>
            <a:headEnd type="none" w="med" len="med"/>
            <a:tailEnd type="none" w="med" len="med"/>
          </a:ln>
        </p:spPr>
      </p:cxnSp>
      <p:cxnSp>
        <p:nvCxnSpPr>
          <p:cNvPr id="313" name="Google Shape;313;p47"/>
          <p:cNvCxnSpPr/>
          <p:nvPr/>
        </p:nvCxnSpPr>
        <p:spPr>
          <a:xfrm>
            <a:off x="1109775" y="3551000"/>
            <a:ext cx="0" cy="293100"/>
          </a:xfrm>
          <a:prstGeom prst="straightConnector1">
            <a:avLst/>
          </a:prstGeom>
          <a:noFill/>
          <a:ln w="9525" cap="flat" cmpd="sng">
            <a:solidFill>
              <a:srgbClr val="000000"/>
            </a:solidFill>
            <a:prstDash val="solid"/>
            <a:round/>
            <a:headEnd type="none" w="med" len="med"/>
            <a:tailEnd type="none" w="med" len="med"/>
          </a:ln>
        </p:spPr>
      </p:cxnSp>
      <p:cxnSp>
        <p:nvCxnSpPr>
          <p:cNvPr id="314" name="Google Shape;314;p47"/>
          <p:cNvCxnSpPr/>
          <p:nvPr/>
        </p:nvCxnSpPr>
        <p:spPr>
          <a:xfrm>
            <a:off x="6842900" y="2989200"/>
            <a:ext cx="0" cy="293100"/>
          </a:xfrm>
          <a:prstGeom prst="straightConnector1">
            <a:avLst/>
          </a:prstGeom>
          <a:noFill/>
          <a:ln w="9525" cap="flat" cmpd="sng">
            <a:solidFill>
              <a:srgbClr val="000000"/>
            </a:solidFill>
            <a:prstDash val="solid"/>
            <a:round/>
            <a:headEnd type="none" w="med" len="med"/>
            <a:tailEnd type="none" w="med" len="med"/>
          </a:ln>
        </p:spPr>
      </p:cxnSp>
      <p:cxnSp>
        <p:nvCxnSpPr>
          <p:cNvPr id="315" name="Google Shape;315;p47"/>
          <p:cNvCxnSpPr/>
          <p:nvPr/>
        </p:nvCxnSpPr>
        <p:spPr>
          <a:xfrm>
            <a:off x="3506700" y="2949200"/>
            <a:ext cx="0" cy="293100"/>
          </a:xfrm>
          <a:prstGeom prst="straightConnector1">
            <a:avLst/>
          </a:prstGeom>
          <a:noFill/>
          <a:ln w="9525" cap="flat" cmpd="sng">
            <a:solidFill>
              <a:srgbClr val="000000"/>
            </a:solidFill>
            <a:prstDash val="solid"/>
            <a:round/>
            <a:headEnd type="none" w="med" len="med"/>
            <a:tailEnd type="none" w="med" len="med"/>
          </a:ln>
        </p:spPr>
      </p:cxnSp>
      <p:cxnSp>
        <p:nvCxnSpPr>
          <p:cNvPr id="316" name="Google Shape;316;p47"/>
          <p:cNvCxnSpPr/>
          <p:nvPr/>
        </p:nvCxnSpPr>
        <p:spPr>
          <a:xfrm>
            <a:off x="1659550" y="2989200"/>
            <a:ext cx="0" cy="2931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0"/>
        <p:cNvGrpSpPr/>
        <p:nvPr/>
      </p:nvGrpSpPr>
      <p:grpSpPr>
        <a:xfrm>
          <a:off x="0" y="0"/>
          <a:ext cx="0" cy="0"/>
          <a:chOff x="0" y="0"/>
          <a:chExt cx="0" cy="0"/>
        </a:xfrm>
      </p:grpSpPr>
      <p:sp>
        <p:nvSpPr>
          <p:cNvPr id="321" name="Google Shape;321;p48"/>
          <p:cNvSpPr txBox="1">
            <a:spLocks noGrp="1"/>
          </p:cNvSpPr>
          <p:nvPr>
            <p:ph type="ctrTitle"/>
          </p:nvPr>
        </p:nvSpPr>
        <p:spPr>
          <a:xfrm>
            <a:off x="313750" y="232475"/>
            <a:ext cx="7272000" cy="6702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3600" b="1">
                <a:solidFill>
                  <a:srgbClr val="000000"/>
                </a:solidFill>
              </a:rPr>
              <a:t>Why is Uber ATG using a safety case?</a:t>
            </a:r>
            <a:endParaRPr sz="3600" b="1">
              <a:solidFill>
                <a:srgbClr val="000000"/>
              </a:solidFill>
              <a:latin typeface="Helvetica Neue"/>
              <a:ea typeface="Helvetica Neue"/>
              <a:cs typeface="Helvetica Neue"/>
              <a:sym typeface="Helvetica Neue"/>
            </a:endParaRPr>
          </a:p>
        </p:txBody>
      </p:sp>
      <p:pic>
        <p:nvPicPr>
          <p:cNvPr id="322" name="Google Shape;322;p48"/>
          <p:cNvPicPr preferRelativeResize="0"/>
          <p:nvPr/>
        </p:nvPicPr>
        <p:blipFill rotWithShape="1">
          <a:blip r:embed="rId3">
            <a:alphaModFix/>
          </a:blip>
          <a:srcRect r="47050"/>
          <a:stretch/>
        </p:blipFill>
        <p:spPr>
          <a:xfrm>
            <a:off x="8466875" y="4767525"/>
            <a:ext cx="524726" cy="375975"/>
          </a:xfrm>
          <a:prstGeom prst="rect">
            <a:avLst/>
          </a:prstGeom>
          <a:noFill/>
          <a:ln>
            <a:noFill/>
          </a:ln>
        </p:spPr>
      </p:pic>
      <p:sp>
        <p:nvSpPr>
          <p:cNvPr id="323" name="Google Shape;323;p48"/>
          <p:cNvSpPr txBox="1">
            <a:spLocks noGrp="1"/>
          </p:cNvSpPr>
          <p:nvPr>
            <p:ph type="ctrTitle"/>
          </p:nvPr>
        </p:nvSpPr>
        <p:spPr>
          <a:xfrm>
            <a:off x="313750" y="1573300"/>
            <a:ext cx="8490000" cy="33213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1400" b="1"/>
              <a:t>No singular piece of evidence captures the totality safety.</a:t>
            </a:r>
            <a:endParaRPr sz="1400" b="1"/>
          </a:p>
          <a:p>
            <a:pPr marL="0" lvl="0" indent="0" algn="l" rtl="0">
              <a:lnSpc>
                <a:spcPct val="115000"/>
              </a:lnSpc>
              <a:spcBef>
                <a:spcPts val="0"/>
              </a:spcBef>
              <a:spcAft>
                <a:spcPts val="0"/>
              </a:spcAft>
              <a:buNone/>
            </a:pPr>
            <a:endParaRPr sz="1400" b="1"/>
          </a:p>
          <a:p>
            <a:pPr marL="0" lvl="0" indent="0" algn="l" rtl="0">
              <a:lnSpc>
                <a:spcPct val="115000"/>
              </a:lnSpc>
              <a:spcBef>
                <a:spcPts val="0"/>
              </a:spcBef>
              <a:spcAft>
                <a:spcPts val="0"/>
              </a:spcAft>
              <a:buNone/>
            </a:pPr>
            <a:r>
              <a:rPr lang="en" sz="1400" b="1"/>
              <a:t>Complex interactions and relationships exist between the elements.</a:t>
            </a:r>
            <a:endParaRPr sz="1400" b="1"/>
          </a:p>
          <a:p>
            <a:pPr marL="0" lvl="0" indent="0" algn="l" rtl="0">
              <a:lnSpc>
                <a:spcPct val="115000"/>
              </a:lnSpc>
              <a:spcBef>
                <a:spcPts val="0"/>
              </a:spcBef>
              <a:spcAft>
                <a:spcPts val="0"/>
              </a:spcAft>
              <a:buNone/>
            </a:pPr>
            <a:endParaRPr sz="1400" b="1"/>
          </a:p>
          <a:p>
            <a:pPr marL="0" lvl="0" indent="0" algn="l" rtl="0">
              <a:lnSpc>
                <a:spcPct val="115000"/>
              </a:lnSpc>
              <a:spcBef>
                <a:spcPts val="0"/>
              </a:spcBef>
              <a:spcAft>
                <a:spcPts val="0"/>
              </a:spcAft>
              <a:buNone/>
            </a:pPr>
            <a:endParaRPr sz="1400" b="1"/>
          </a:p>
          <a:p>
            <a:pPr marL="457200" lvl="0" indent="-317500" algn="l" rtl="0">
              <a:lnSpc>
                <a:spcPct val="115000"/>
              </a:lnSpc>
              <a:spcBef>
                <a:spcPts val="0"/>
              </a:spcBef>
              <a:spcAft>
                <a:spcPts val="0"/>
              </a:spcAft>
              <a:buSzPts val="1400"/>
              <a:buChar char="●"/>
            </a:pPr>
            <a:r>
              <a:rPr lang="en" sz="1400" b="1"/>
              <a:t>Evidence without an argument is trivial</a:t>
            </a:r>
            <a:endParaRPr sz="1400" b="1"/>
          </a:p>
          <a:p>
            <a:pPr marL="457200" lvl="0" indent="-317500" algn="l" rtl="0">
              <a:lnSpc>
                <a:spcPct val="115000"/>
              </a:lnSpc>
              <a:spcBef>
                <a:spcPts val="1000"/>
              </a:spcBef>
              <a:spcAft>
                <a:spcPts val="0"/>
              </a:spcAft>
              <a:buSzPts val="1400"/>
              <a:buChar char="●"/>
            </a:pPr>
            <a:r>
              <a:rPr lang="en" sz="1400" b="1"/>
              <a:t>An argument without evidence is baseless</a:t>
            </a:r>
            <a:endParaRPr sz="1400" b="1"/>
          </a:p>
          <a:p>
            <a:pPr marL="0" lvl="0" indent="0" algn="l" rtl="0">
              <a:lnSpc>
                <a:spcPct val="115000"/>
              </a:lnSpc>
              <a:spcBef>
                <a:spcPts val="0"/>
              </a:spcBef>
              <a:spcAft>
                <a:spcPts val="0"/>
              </a:spcAft>
              <a:buNone/>
            </a:pPr>
            <a:endParaRPr sz="1400" b="1"/>
          </a:p>
          <a:p>
            <a:pPr marL="0" lvl="0" indent="0" algn="l" rtl="0">
              <a:lnSpc>
                <a:spcPct val="115000"/>
              </a:lnSpc>
              <a:spcBef>
                <a:spcPts val="0"/>
              </a:spcBef>
              <a:spcAft>
                <a:spcPts val="0"/>
              </a:spcAft>
              <a:buNone/>
            </a:pPr>
            <a:endParaRPr sz="1400">
              <a:latin typeface="Helvetica Neue Light"/>
              <a:ea typeface="Helvetica Neue Light"/>
              <a:cs typeface="Helvetica Neue Light"/>
              <a:sym typeface="Helvetica Neue Light"/>
            </a:endParaRPr>
          </a:p>
        </p:txBody>
      </p:sp>
      <p:pic>
        <p:nvPicPr>
          <p:cNvPr id="324" name="Google Shape;324;p48"/>
          <p:cNvPicPr preferRelativeResize="0"/>
          <p:nvPr/>
        </p:nvPicPr>
        <p:blipFill>
          <a:blip r:embed="rId4">
            <a:alphaModFix/>
          </a:blip>
          <a:stretch>
            <a:fillRect/>
          </a:stretch>
        </p:blipFill>
        <p:spPr>
          <a:xfrm>
            <a:off x="5819250" y="2327850"/>
            <a:ext cx="2647626" cy="250265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1730</Words>
  <Application>Microsoft Office PowerPoint</Application>
  <PresentationFormat>画面に合わせる (16:9)</PresentationFormat>
  <Paragraphs>221</Paragraphs>
  <Slides>17</Slides>
  <Notes>17</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17</vt:i4>
      </vt:variant>
    </vt:vector>
  </HeadingPairs>
  <TitlesOfParts>
    <vt:vector size="26" baseType="lpstr">
      <vt:lpstr>Helvetica Neue</vt:lpstr>
      <vt:lpstr>Helvetica Neue Light</vt:lpstr>
      <vt:lpstr>Roboto</vt:lpstr>
      <vt:lpstr>Calibri</vt:lpstr>
      <vt:lpstr>Arial</vt:lpstr>
      <vt:lpstr>Proxima Nova</vt:lpstr>
      <vt:lpstr>Simple Light</vt:lpstr>
      <vt:lpstr>Office Theme</vt:lpstr>
      <vt:lpstr>Simple Light</vt:lpstr>
      <vt:lpstr>PowerPoint プレゼンテーション</vt:lpstr>
      <vt:lpstr>Safety Perspectives</vt:lpstr>
      <vt:lpstr>Safety Perspectives</vt:lpstr>
      <vt:lpstr>Capabilities &amp; Limitations</vt:lpstr>
      <vt:lpstr>PowerPoint プレゼンテーション</vt:lpstr>
      <vt:lpstr>State of the art Standards &amp; Frameworks</vt:lpstr>
      <vt:lpstr>Omissions </vt:lpstr>
      <vt:lpstr>Oil/Gas/Chemical 1990: Cullen Report recommendation following Piper Alpha Inquiry</vt:lpstr>
      <vt:lpstr>Why is Uber ATG using a safety case?</vt:lpstr>
      <vt:lpstr>Challenges</vt:lpstr>
      <vt:lpstr>Challenges</vt:lpstr>
      <vt:lpstr>Uber ATG Safety Case Framework</vt:lpstr>
      <vt:lpstr>A completed safety case</vt:lpstr>
      <vt:lpstr>Safety is more than testing</vt:lpstr>
      <vt:lpstr>Testing &amp; The Safety Case</vt:lpstr>
      <vt:lpstr>The Road Ahead</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Oshita, Ryuzo/大下 隆三</dc:creator>
  <cp:lastModifiedBy>Oshita, Ryuzo/大下 隆三</cp:lastModifiedBy>
  <cp:revision>1</cp:revision>
  <cp:lastPrinted>2019-10-08T23:24:25Z</cp:lastPrinted>
  <dcterms:modified xsi:type="dcterms:W3CDTF">2019-10-08T23:26:40Z</dcterms:modified>
</cp:coreProperties>
</file>