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66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74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E3501-7670-4DBB-BA71-40AE745262FD}" type="datetimeFigureOut">
              <a:rPr lang="de-DE" smtClean="0"/>
              <a:t>24.09.2019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52162-F474-4EBA-84FD-1D0BA867BFB6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39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52162-F474-4EBA-84FD-1D0BA867BFB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34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6F5-F6F2-4048-892B-047018E9DE9D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8016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05069-FC00-426B-8BFA-0FD475C5BCDB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8710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E4DDB-3A24-492E-B595-8E5FFA20EA8D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50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0055-304C-4D8C-9D59-75227D178287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5390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67BA8-EECB-445B-AE91-188FF80E9F15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7095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A514-4454-4F73-944A-21C55AC326E3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6002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9AF7-1A2B-4938-9A1C-AB4BB3A970E9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8367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74DE-5AC4-4D4E-B22A-D49B2C5A418D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6272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E8A3-7F4F-4ACA-9DC8-5734D51B8F1E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7545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1B97-2367-4E89-A5D8-901B7080F21A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6279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A8354-2A1D-4777-BE15-4759555C5D79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011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E4552-5D5D-4793-95F3-31AC45AF9B4A}" type="slidenum">
              <a:rPr lang="de-DE" altLang="de-DE" smtClean="0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746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480039"/>
            <a:ext cx="7772400" cy="1143000"/>
          </a:xfrm>
        </p:spPr>
        <p:txBody>
          <a:bodyPr anchor="ctr"/>
          <a:lstStyle/>
          <a:p>
            <a:r>
              <a:rPr lang="de-DE" altLang="de-DE" sz="4400" dirty="0" err="1"/>
              <a:t>Detection</a:t>
            </a:r>
            <a:r>
              <a:rPr lang="de-DE" altLang="de-DE" sz="4400" dirty="0"/>
              <a:t> Area Width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452447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de-DE" altLang="de-DE" sz="3200" dirty="0"/>
              <a:t>Dirk-Uwe Gehring</a:t>
            </a:r>
          </a:p>
          <a:p>
            <a:r>
              <a:rPr lang="de-DE" altLang="de-DE" sz="3200" dirty="0"/>
              <a:t>BGS Böhme &amp; Gehring GmbH</a:t>
            </a:r>
          </a:p>
          <a:p>
            <a:endParaRPr lang="de-DE" altLang="de-DE" sz="3200" dirty="0"/>
          </a:p>
          <a:p>
            <a:r>
              <a:rPr lang="de-DE" altLang="de-DE" sz="3200" dirty="0"/>
              <a:t>DPPS IWG</a:t>
            </a:r>
          </a:p>
          <a:p>
            <a:r>
              <a:rPr lang="de-DE" altLang="de-DE" sz="3200" dirty="0"/>
              <a:t>London 04 Sept 2019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98673E9-43FE-4BF0-82FD-51FCF7F9D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3350" y="240770"/>
            <a:ext cx="165481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400" dirty="0">
                <a:effectLst/>
                <a:latin typeface="Arial" panose="020B0604020202020204" pitchFamily="34" charset="0"/>
                <a:ea typeface="Gulim" panose="020B0600000101010101" pitchFamily="34" charset="-127"/>
                <a:cs typeface="Gulim" panose="020B0600000101010101" pitchFamily="34" charset="-127"/>
              </a:rPr>
              <a:t>IWG-DPPS-5-09</a:t>
            </a:r>
            <a:endParaRPr lang="fr-FR" sz="1200" dirty="0">
              <a:effectLst/>
              <a:latin typeface="Gulim" panose="020B0600000101010101" pitchFamily="34" charset="-127"/>
              <a:ea typeface="Gulim" panose="020B0600000101010101" pitchFamily="34" charset="-127"/>
              <a:cs typeface="Gulim" panose="020B0600000101010101" pitchFamily="34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3600" dirty="0"/>
              <a:t>Background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sz="2400" dirty="0"/>
              <a:t>Width </a:t>
            </a:r>
            <a:r>
              <a:rPr lang="de-DE" altLang="de-DE" sz="2400" dirty="0" err="1"/>
              <a:t>of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area</a:t>
            </a:r>
            <a:r>
              <a:rPr lang="de-DE" altLang="de-DE" sz="2400" dirty="0"/>
              <a:t> </a:t>
            </a:r>
            <a:r>
              <a:rPr lang="de-DE" altLang="de-DE" sz="2400" dirty="0" err="1"/>
              <a:t>intended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to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detect</a:t>
            </a:r>
            <a:r>
              <a:rPr lang="de-DE" altLang="de-DE" sz="2400" dirty="0"/>
              <a:t> a </a:t>
            </a:r>
            <a:r>
              <a:rPr lang="de-DE" altLang="de-DE" sz="2400" dirty="0" err="1"/>
              <a:t>pedestrian</a:t>
            </a:r>
            <a:r>
              <a:rPr lang="de-DE" altLang="de-DE" sz="2400" dirty="0"/>
              <a:t> </a:t>
            </a:r>
            <a:r>
              <a:rPr lang="de-DE" altLang="de-DE" sz="2400" dirty="0" err="1"/>
              <a:t>should</a:t>
            </a:r>
            <a:r>
              <a:rPr lang="de-DE" altLang="de-DE" sz="2400" dirty="0"/>
              <a:t> </a:t>
            </a:r>
            <a:r>
              <a:rPr lang="de-DE" altLang="de-DE" sz="2400" dirty="0" err="1"/>
              <a:t>be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as</a:t>
            </a:r>
            <a:r>
              <a:rPr lang="de-DE" altLang="de-DE" sz="2400" dirty="0"/>
              <a:t> </a:t>
            </a:r>
            <a:r>
              <a:rPr lang="de-DE" altLang="de-DE" sz="2400" dirty="0" err="1"/>
              <a:t>independent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as</a:t>
            </a:r>
            <a:r>
              <a:rPr lang="de-DE" altLang="de-DE" sz="2400" dirty="0"/>
              <a:t> </a:t>
            </a:r>
            <a:r>
              <a:rPr lang="de-DE" altLang="de-DE" sz="2400" dirty="0" err="1"/>
              <a:t>possible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from</a:t>
            </a:r>
            <a:endParaRPr lang="de-DE" altLang="de-DE" sz="2400" dirty="0"/>
          </a:p>
          <a:p>
            <a:endParaRPr lang="de-DE" altLang="de-DE" sz="2400" dirty="0"/>
          </a:p>
          <a:p>
            <a:pPr lvl="1"/>
            <a:r>
              <a:rPr lang="de-DE" altLang="de-DE" dirty="0"/>
              <a:t>Width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deployable</a:t>
            </a:r>
            <a:r>
              <a:rPr lang="de-DE" altLang="de-DE" dirty="0"/>
              <a:t> </a:t>
            </a:r>
            <a:r>
              <a:rPr lang="de-DE" altLang="de-DE" dirty="0" err="1"/>
              <a:t>system</a:t>
            </a:r>
            <a:r>
              <a:rPr lang="de-DE" altLang="de-DE" dirty="0"/>
              <a:t> (</a:t>
            </a:r>
            <a:r>
              <a:rPr lang="de-DE" altLang="de-DE" dirty="0" err="1"/>
              <a:t>bonnet</a:t>
            </a:r>
            <a:r>
              <a:rPr lang="de-DE" altLang="de-DE" dirty="0"/>
              <a:t>, </a:t>
            </a:r>
            <a:r>
              <a:rPr lang="de-DE" altLang="de-DE" dirty="0" err="1"/>
              <a:t>airbag</a:t>
            </a:r>
            <a:r>
              <a:rPr lang="de-DE" altLang="de-DE" dirty="0"/>
              <a:t>, etc.)</a:t>
            </a:r>
          </a:p>
          <a:p>
            <a:pPr lvl="1"/>
            <a:r>
              <a:rPr lang="de-DE" altLang="de-DE" dirty="0" err="1"/>
              <a:t>Outer</a:t>
            </a:r>
            <a:r>
              <a:rPr lang="de-DE" altLang="de-DE" dirty="0"/>
              <a:t> </a:t>
            </a:r>
            <a:r>
              <a:rPr lang="de-DE" altLang="de-DE" dirty="0" err="1"/>
              <a:t>contour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vehicle</a:t>
            </a:r>
            <a:r>
              <a:rPr lang="de-DE" altLang="de-DE" dirty="0"/>
              <a:t> front (V-</a:t>
            </a:r>
            <a:r>
              <a:rPr lang="de-DE" altLang="de-DE" dirty="0" err="1"/>
              <a:t>shape</a:t>
            </a:r>
            <a:r>
              <a:rPr lang="de-DE" altLang="de-DE" dirty="0"/>
              <a:t>)</a:t>
            </a:r>
          </a:p>
          <a:p>
            <a:pPr lvl="1"/>
            <a:r>
              <a:rPr lang="de-DE" altLang="de-DE" dirty="0"/>
              <a:t>Other </a:t>
            </a:r>
            <a:r>
              <a:rPr lang="de-DE" altLang="de-DE" dirty="0" err="1"/>
              <a:t>vehicle</a:t>
            </a:r>
            <a:r>
              <a:rPr lang="de-DE" altLang="de-DE" dirty="0"/>
              <a:t> </a:t>
            </a:r>
            <a:r>
              <a:rPr lang="de-DE" altLang="de-DE" dirty="0" err="1"/>
              <a:t>parts</a:t>
            </a:r>
            <a:r>
              <a:rPr lang="de-DE" altLang="de-DE" dirty="0"/>
              <a:t> (e.g. </a:t>
            </a:r>
            <a:r>
              <a:rPr lang="de-DE" altLang="de-DE" dirty="0" err="1"/>
              <a:t>bumper</a:t>
            </a:r>
            <a:r>
              <a:rPr lang="de-DE" altLang="de-DE" dirty="0"/>
              <a:t> beam)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/>
              <a:t>Proposal</a:t>
            </a:r>
            <a:endParaRPr lang="de-DE" alt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altLang="de-DE" sz="2400" dirty="0"/>
              <a:t>New </a:t>
            </a:r>
            <a:r>
              <a:rPr lang="de-DE" altLang="de-DE" sz="2400" dirty="0" err="1"/>
              <a:t>definitions</a:t>
            </a:r>
            <a:r>
              <a:rPr lang="de-DE" altLang="de-DE" sz="2400" dirty="0"/>
              <a:t> </a:t>
            </a:r>
            <a:r>
              <a:rPr lang="de-DE" altLang="de-DE" sz="2400" dirty="0" err="1"/>
              <a:t>for</a:t>
            </a:r>
            <a:r>
              <a:rPr lang="de-DE" altLang="de-DE" sz="2400" dirty="0"/>
              <a:t> </a:t>
            </a:r>
            <a:r>
              <a:rPr lang="de-DE" altLang="de-DE" sz="2400" dirty="0" err="1"/>
              <a:t>clarification</a:t>
            </a:r>
            <a:r>
              <a:rPr lang="de-DE" altLang="de-DE" sz="2400" dirty="0"/>
              <a:t>:</a:t>
            </a:r>
          </a:p>
          <a:p>
            <a:pPr marL="0" indent="0">
              <a:buNone/>
            </a:pPr>
            <a:endParaRPr lang="de-DE" altLang="de-DE" sz="2400" dirty="0"/>
          </a:p>
          <a:p>
            <a:r>
              <a:rPr lang="de-DE" altLang="de-DE" sz="2400" dirty="0"/>
              <a:t>„</a:t>
            </a:r>
            <a:r>
              <a:rPr lang="de-DE" altLang="de-DE" sz="2400" dirty="0" err="1"/>
              <a:t>Detection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area</a:t>
            </a:r>
            <a:r>
              <a:rPr lang="de-DE" altLang="de-DE" sz="2400" dirty="0"/>
              <a:t>“:</a:t>
            </a:r>
            <a:br>
              <a:rPr lang="de-DE" altLang="de-DE" sz="2400" dirty="0"/>
            </a:br>
            <a:r>
              <a:rPr lang="de-DE" altLang="de-DE" sz="2400" dirty="0"/>
              <a:t>The </a:t>
            </a:r>
            <a:r>
              <a:rPr lang="de-DE" altLang="de-DE" sz="2400" dirty="0" err="1"/>
              <a:t>area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that</a:t>
            </a:r>
            <a:r>
              <a:rPr lang="de-DE" altLang="de-DE" sz="2400" dirty="0"/>
              <a:t> </a:t>
            </a:r>
            <a:r>
              <a:rPr lang="de-DE" altLang="de-DE" sz="2400" dirty="0" err="1"/>
              <a:t>is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designated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to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detect</a:t>
            </a:r>
            <a:r>
              <a:rPr lang="de-DE" altLang="de-DE" sz="2400" dirty="0"/>
              <a:t> a </a:t>
            </a:r>
            <a:r>
              <a:rPr lang="de-DE" altLang="de-DE" sz="2400" dirty="0" err="1"/>
              <a:t>pedestrian</a:t>
            </a:r>
            <a:r>
              <a:rPr lang="de-DE" altLang="de-DE" sz="2400" dirty="0"/>
              <a:t> in </a:t>
            </a:r>
            <a:r>
              <a:rPr lang="de-DE" altLang="de-DE" sz="2400" dirty="0" err="1"/>
              <a:t>order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to</a:t>
            </a:r>
            <a:r>
              <a:rPr lang="de-DE" altLang="de-DE" sz="2400" dirty="0"/>
              <a:t> </a:t>
            </a:r>
            <a:r>
              <a:rPr lang="de-DE" altLang="de-DE" sz="2400" dirty="0" err="1"/>
              <a:t>initiate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activation</a:t>
            </a:r>
            <a:r>
              <a:rPr lang="de-DE" altLang="de-DE" sz="2400" dirty="0"/>
              <a:t> </a:t>
            </a:r>
            <a:r>
              <a:rPr lang="de-DE" altLang="de-DE" sz="2400" dirty="0" err="1"/>
              <a:t>of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deployable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system</a:t>
            </a:r>
            <a:r>
              <a:rPr lang="de-DE" altLang="de-DE" sz="2400" dirty="0"/>
              <a:t> </a:t>
            </a:r>
          </a:p>
          <a:p>
            <a:r>
              <a:rPr lang="de-DE" altLang="de-DE" sz="2400" dirty="0"/>
              <a:t>„Relevant </a:t>
            </a:r>
            <a:r>
              <a:rPr lang="de-DE" altLang="de-DE" sz="2400" dirty="0" err="1"/>
              <a:t>vehicle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width</a:t>
            </a:r>
            <a:r>
              <a:rPr lang="de-DE" altLang="de-DE" sz="2400" dirty="0"/>
              <a:t>“:</a:t>
            </a:r>
            <a:br>
              <a:rPr lang="de-DE" altLang="de-DE" sz="2400" dirty="0"/>
            </a:br>
            <a:r>
              <a:rPr lang="de-DE" altLang="de-DE" sz="2400" dirty="0"/>
              <a:t>Maximum </a:t>
            </a:r>
            <a:r>
              <a:rPr lang="de-DE" altLang="de-DE" sz="2400" dirty="0" err="1"/>
              <a:t>width</a:t>
            </a:r>
            <a:r>
              <a:rPr lang="de-DE" altLang="de-DE" sz="2400" dirty="0"/>
              <a:t> </a:t>
            </a:r>
            <a:r>
              <a:rPr lang="de-DE" altLang="de-DE" sz="2400" dirty="0" err="1"/>
              <a:t>of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whole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veh</a:t>
            </a:r>
            <a:r>
              <a:rPr lang="en-US" altLang="de-DE" sz="2400" dirty="0" err="1"/>
              <a:t>icle</a:t>
            </a:r>
            <a:r>
              <a:rPr lang="en-US" altLang="de-DE" sz="2400" dirty="0"/>
              <a:t> without rear view mirrors or cameras, measured at the longitudinal position of the </a:t>
            </a:r>
            <a:r>
              <a:rPr lang="en-US" altLang="de-DE" sz="2400" dirty="0" err="1"/>
              <a:t>centre</a:t>
            </a:r>
            <a:r>
              <a:rPr lang="en-US" altLang="de-DE" sz="2400" dirty="0"/>
              <a:t> of the front wheel(s).</a:t>
            </a:r>
            <a:br>
              <a:rPr lang="de-DE" altLang="de-DE" sz="2400" dirty="0"/>
            </a:br>
            <a:endParaRPr lang="de-DE" altLang="de-DE" sz="2400" dirty="0"/>
          </a:p>
          <a:p>
            <a:pPr lvl="1"/>
            <a:endParaRPr lang="en-US" altLang="de-DE" sz="2400" dirty="0"/>
          </a:p>
          <a:p>
            <a:pPr lvl="1"/>
            <a:endParaRPr lang="de-DE" altLang="de-DE" sz="2000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8" t="16007" r="20516" b="20491"/>
          <a:stretch/>
        </p:blipFill>
        <p:spPr>
          <a:xfrm rot="16200000">
            <a:off x="6367136" y="599379"/>
            <a:ext cx="4647340" cy="4048177"/>
          </a:xfrm>
        </p:spPr>
      </p:pic>
      <p:cxnSp>
        <p:nvCxnSpPr>
          <p:cNvPr id="10" name="Gerader Verbinder 9"/>
          <p:cNvCxnSpPr/>
          <p:nvPr/>
        </p:nvCxnSpPr>
        <p:spPr bwMode="auto">
          <a:xfrm flipV="1">
            <a:off x="7379530" y="5340051"/>
            <a:ext cx="27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7981059" y="5156476"/>
            <a:ext cx="14609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Detection Area</a:t>
            </a:r>
          </a:p>
        </p:txBody>
      </p:sp>
      <p:cxnSp>
        <p:nvCxnSpPr>
          <p:cNvPr id="12" name="Gerader Verbinder 11"/>
          <p:cNvCxnSpPr/>
          <p:nvPr/>
        </p:nvCxnSpPr>
        <p:spPr bwMode="auto">
          <a:xfrm flipV="1">
            <a:off x="7371910" y="4747846"/>
            <a:ext cx="7620" cy="7191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r Verbinder 12"/>
          <p:cNvCxnSpPr/>
          <p:nvPr/>
        </p:nvCxnSpPr>
        <p:spPr bwMode="auto">
          <a:xfrm flipV="1">
            <a:off x="10087150" y="4747846"/>
            <a:ext cx="10420" cy="7191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/>
              <a:t>Proposal</a:t>
            </a:r>
            <a:r>
              <a:rPr lang="de-DE" altLang="de-DE" dirty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56491" y="1825625"/>
            <a:ext cx="5486401" cy="4351338"/>
          </a:xfrm>
        </p:spPr>
        <p:txBody>
          <a:bodyPr>
            <a:normAutofit/>
          </a:bodyPr>
          <a:lstStyle/>
          <a:p>
            <a:r>
              <a:rPr lang="de-DE" altLang="de-DE" sz="2400" dirty="0"/>
              <a:t>The </a:t>
            </a:r>
            <a:r>
              <a:rPr lang="de-DE" altLang="de-DE" sz="2400" dirty="0" err="1"/>
              <a:t>width</a:t>
            </a:r>
            <a:r>
              <a:rPr lang="de-DE" altLang="de-DE" sz="2400" dirty="0"/>
              <a:t> </a:t>
            </a:r>
            <a:r>
              <a:rPr lang="de-DE" altLang="de-DE" sz="2400" dirty="0" err="1"/>
              <a:t>of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detection</a:t>
            </a:r>
            <a:r>
              <a:rPr lang="de-DE" altLang="de-DE" sz="2400" dirty="0"/>
              <a:t> </a:t>
            </a:r>
            <a:r>
              <a:rPr lang="de-DE" altLang="de-DE" sz="2400" dirty="0" err="1"/>
              <a:t>area</a:t>
            </a:r>
            <a:r>
              <a:rPr lang="de-DE" altLang="de-DE" sz="2400" dirty="0"/>
              <a:t> </a:t>
            </a:r>
            <a:r>
              <a:rPr lang="de-DE" altLang="de-DE" sz="2400" dirty="0" err="1"/>
              <a:t>shall</a:t>
            </a:r>
            <a:r>
              <a:rPr lang="de-DE" altLang="de-DE" sz="2400" dirty="0"/>
              <a:t> </a:t>
            </a:r>
            <a:r>
              <a:rPr lang="de-DE" altLang="de-DE" sz="2400" dirty="0" err="1"/>
              <a:t>be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the</a:t>
            </a:r>
            <a:r>
              <a:rPr lang="de-DE" altLang="de-DE" sz="2400" dirty="0"/>
              <a:t> relevant </a:t>
            </a:r>
            <a:r>
              <a:rPr lang="de-DE" altLang="de-DE" sz="2400" dirty="0" err="1"/>
              <a:t>vehicle</a:t>
            </a:r>
            <a:r>
              <a:rPr lang="de-DE" altLang="de-DE" sz="2400" dirty="0"/>
              <a:t> </a:t>
            </a:r>
            <a:r>
              <a:rPr lang="de-DE" altLang="de-DE" sz="2400" dirty="0" err="1"/>
              <a:t>width</a:t>
            </a:r>
            <a:r>
              <a:rPr lang="de-DE" altLang="de-DE" sz="2400" dirty="0"/>
              <a:t> (RW), </a:t>
            </a:r>
            <a:r>
              <a:rPr lang="en-US" altLang="de-DE" sz="2400" dirty="0"/>
              <a:t>minus a distance from each side of max. [12,5]% of the RW but not more than [250]mm.</a:t>
            </a:r>
          </a:p>
          <a:p>
            <a:r>
              <a:rPr lang="en-US" altLang="de-DE" sz="2400" dirty="0"/>
              <a:t>The detection area must not be smaller than the bumper test area (BTA).</a:t>
            </a:r>
          </a:p>
          <a:p>
            <a:r>
              <a:rPr lang="en-US" altLang="de-DE" sz="2400" dirty="0"/>
              <a:t>[</a:t>
            </a:r>
            <a:r>
              <a:rPr lang="en-US" altLang="de-DE" sz="2400" dirty="0" err="1"/>
              <a:t>Headform</a:t>
            </a:r>
            <a:r>
              <a:rPr lang="en-US" altLang="de-DE" sz="2400" dirty="0"/>
              <a:t> test points located further outside than the detection area shall comply with the </a:t>
            </a:r>
            <a:r>
              <a:rPr lang="en-US" altLang="de-DE" sz="2400"/>
              <a:t>requirements also with </a:t>
            </a:r>
            <a:r>
              <a:rPr lang="en-US" altLang="de-DE" sz="2400" dirty="0"/>
              <a:t>the bonnet in the </a:t>
            </a:r>
            <a:r>
              <a:rPr lang="en-US" altLang="de-DE" sz="2400" dirty="0" err="1"/>
              <a:t>undeployed</a:t>
            </a:r>
            <a:r>
              <a:rPr lang="en-US" altLang="de-DE" sz="2400" dirty="0"/>
              <a:t> state.] </a:t>
            </a:r>
          </a:p>
          <a:p>
            <a:pPr lvl="1"/>
            <a:endParaRPr lang="en-US" altLang="de-DE" sz="2400" dirty="0"/>
          </a:p>
          <a:p>
            <a:pPr lvl="1"/>
            <a:endParaRPr lang="de-DE" altLang="de-DE" sz="2000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8" t="16007" r="29000" b="20491"/>
          <a:stretch/>
        </p:blipFill>
        <p:spPr>
          <a:xfrm rot="16200000">
            <a:off x="6733052" y="250190"/>
            <a:ext cx="3915509" cy="4048177"/>
          </a:xfrm>
        </p:spPr>
      </p:pic>
      <p:cxnSp>
        <p:nvCxnSpPr>
          <p:cNvPr id="8" name="Gerader Verbinder 7"/>
          <p:cNvCxnSpPr/>
          <p:nvPr/>
        </p:nvCxnSpPr>
        <p:spPr bwMode="auto">
          <a:xfrm>
            <a:off x="6953537" y="2084728"/>
            <a:ext cx="10160" cy="38226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Gerader Verbinder 8"/>
          <p:cNvCxnSpPr/>
          <p:nvPr/>
        </p:nvCxnSpPr>
        <p:spPr bwMode="auto">
          <a:xfrm flipH="1">
            <a:off x="10467549" y="2083442"/>
            <a:ext cx="42090" cy="38239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Gerader Verbinder 9"/>
          <p:cNvCxnSpPr/>
          <p:nvPr/>
        </p:nvCxnSpPr>
        <p:spPr bwMode="auto">
          <a:xfrm flipV="1">
            <a:off x="7379530" y="4800793"/>
            <a:ext cx="270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7789880" y="4617218"/>
            <a:ext cx="18514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Detection Area (DA)</a:t>
            </a:r>
          </a:p>
        </p:txBody>
      </p:sp>
      <p:cxnSp>
        <p:nvCxnSpPr>
          <p:cNvPr id="12" name="Gerader Verbinder 11"/>
          <p:cNvCxnSpPr/>
          <p:nvPr/>
        </p:nvCxnSpPr>
        <p:spPr bwMode="auto">
          <a:xfrm flipV="1">
            <a:off x="7377737" y="4021022"/>
            <a:ext cx="1793" cy="10199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r Verbinder 12"/>
          <p:cNvCxnSpPr/>
          <p:nvPr/>
        </p:nvCxnSpPr>
        <p:spPr bwMode="auto">
          <a:xfrm flipV="1">
            <a:off x="10079530" y="4021022"/>
            <a:ext cx="18040" cy="10199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6963697" y="4618941"/>
            <a:ext cx="39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 flipH="1">
            <a:off x="10097570" y="4618941"/>
            <a:ext cx="396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6224955" y="6405311"/>
            <a:ext cx="512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(S </a:t>
            </a:r>
            <a:r>
              <a:rPr lang="en-GB" dirty="0"/>
              <a:t>≤ 12.5% * RW   </a:t>
            </a:r>
            <a:r>
              <a:rPr lang="en-GB" u="sng" dirty="0"/>
              <a:t>and</a:t>
            </a:r>
            <a:r>
              <a:rPr lang="en-GB" dirty="0"/>
              <a:t>   S  ≤ 250 mm   </a:t>
            </a:r>
            <a:r>
              <a:rPr lang="en-GB" u="sng" dirty="0"/>
              <a:t>and</a:t>
            </a:r>
            <a:r>
              <a:rPr lang="en-GB" dirty="0"/>
              <a:t>   DA </a:t>
            </a:r>
            <a:r>
              <a:rPr lang="en-GB"/>
              <a:t>≥ BTA)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7032117" y="4329592"/>
            <a:ext cx="268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</a:t>
            </a:r>
            <a:endParaRPr lang="en-GB" sz="800" dirty="0"/>
          </a:p>
        </p:txBody>
      </p:sp>
      <p:cxnSp>
        <p:nvCxnSpPr>
          <p:cNvPr id="19" name="Gerader Verbinder 18"/>
          <p:cNvCxnSpPr/>
          <p:nvPr/>
        </p:nvCxnSpPr>
        <p:spPr bwMode="auto">
          <a:xfrm flipV="1">
            <a:off x="6953537" y="5453672"/>
            <a:ext cx="3540033" cy="56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8C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7618511" y="5322637"/>
            <a:ext cx="214459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Relevant Vehicle Width (RW)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0148097" y="4329592"/>
            <a:ext cx="268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39735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 anchor="ctr"/>
          <a:lstStyle/>
          <a:p>
            <a:r>
              <a:rPr lang="de-DE" altLang="de-DE" sz="4400"/>
              <a:t>Thank you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191</Words>
  <Application>Microsoft Office PowerPoint</Application>
  <PresentationFormat>Grand écran</PresentationFormat>
  <Paragraphs>30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Gulim</vt:lpstr>
      <vt:lpstr>Arial</vt:lpstr>
      <vt:lpstr>Calibri</vt:lpstr>
      <vt:lpstr>Calibri Light</vt:lpstr>
      <vt:lpstr>Office</vt:lpstr>
      <vt:lpstr>Detection Area Width</vt:lpstr>
      <vt:lpstr>Background</vt:lpstr>
      <vt:lpstr>Proposal</vt:lpstr>
      <vt:lpstr>Proposal </vt:lpstr>
      <vt:lpstr>Thank you</vt:lpstr>
    </vt:vector>
  </TitlesOfParts>
  <Company>Dummy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Bumper Test Area: Proposal for a new Definition</dc:title>
  <dc:creator>D</dc:creator>
  <cp:lastModifiedBy>DAUSSE Irina</cp:lastModifiedBy>
  <cp:revision>37</cp:revision>
  <dcterms:created xsi:type="dcterms:W3CDTF">2008-11-19T10:02:20Z</dcterms:created>
  <dcterms:modified xsi:type="dcterms:W3CDTF">2019-09-24T11:50:22Z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2019-09-24T11:48:41Z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5cc28dd7-43dc-4eaa-9ab9-00009f067d17</vt:lpwstr>
  </property>
  <property fmtid="{D5CDD505-2E9C-101B-9397-08002B2CF9AE}" pid="8" name="MSIP_Label_fd1c0902-ed92-4fed-896d-2e7725de02d4_ContentBits">
    <vt:lpwstr>2</vt:lpwstr>
  </property>
</Properties>
</file>