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65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>
      <p:cViewPr varScale="1">
        <p:scale>
          <a:sx n="77" d="100"/>
          <a:sy n="77" d="100"/>
        </p:scale>
        <p:origin x="794" y="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417" y="4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63E6AE02-B4E3-48DF-86D0-0897335DB18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EEDACD80-F369-416F-9BA8-2DCC3942B21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3D8086B-6844-4BFD-BE35-882B222D0F3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F17F97E1-0F8A-475C-B11A-85231C49B05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73412C-B88F-46EA-9FB0-A887ADEE1BD9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419FAC70-9507-49AB-9A00-312101469CC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3AEB398A-703D-439D-AF09-73E40FD95A4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35844" name="Rectangle 4">
            <a:extLst>
              <a:ext uri="{FF2B5EF4-FFF2-40B4-BE49-F238E27FC236}">
                <a16:creationId xmlns:a16="http://schemas.microsoft.com/office/drawing/2014/main" id="{FCFB488D-1EB5-4FBF-99C6-DDA71FBD8BD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>
            <a:extLst>
              <a:ext uri="{FF2B5EF4-FFF2-40B4-BE49-F238E27FC236}">
                <a16:creationId xmlns:a16="http://schemas.microsoft.com/office/drawing/2014/main" id="{773B199D-6E16-40B3-8279-096910E829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5846" name="Rectangle 6">
            <a:extLst>
              <a:ext uri="{FF2B5EF4-FFF2-40B4-BE49-F238E27FC236}">
                <a16:creationId xmlns:a16="http://schemas.microsoft.com/office/drawing/2014/main" id="{0398C7A4-33C5-4288-BEA4-09BDAAF5093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35847" name="Rectangle 7">
            <a:extLst>
              <a:ext uri="{FF2B5EF4-FFF2-40B4-BE49-F238E27FC236}">
                <a16:creationId xmlns:a16="http://schemas.microsoft.com/office/drawing/2014/main" id="{42EFFB2C-5EF3-4D32-BD6C-6CC9F117C5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10AC24-D9C7-4AE7-9467-76248CF752C6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784EB-47C8-4CAF-9225-F47CF249B7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7692C6-CA15-4204-B0CD-9765AB5AB2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2FBC90-65CB-406B-9A8B-9B0C0DA6AC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9B7E63-B11A-4920-8893-4234952F5884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38852-A25C-4DEE-B3E2-08798C8CF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dirty="0"/>
              <a:t>TFCS-ahm-02</a:t>
            </a:r>
          </a:p>
        </p:txBody>
      </p:sp>
    </p:spTree>
    <p:extLst>
      <p:ext uri="{BB962C8B-B14F-4D97-AF65-F5344CB8AC3E}">
        <p14:creationId xmlns:p14="http://schemas.microsoft.com/office/powerpoint/2010/main" val="250762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C284-FDB6-45ED-AFBC-ECED88C74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346BDA-B456-4AC2-B5A4-74231E13C1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76171-1AD5-48CB-89B2-586204F041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6154B9-51CA-4E8F-A4FC-9ED0E3E090E8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96C8F-5932-437E-B5D5-36A5B058E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3159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1E1E0A-D561-4724-879F-22B8983303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38950" y="188913"/>
            <a:ext cx="2125663" cy="61928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8BA9C4-9DEE-4813-B4AF-B9705C99BA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229350" cy="61928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BBC6B0-F30F-466E-88FF-4EB6D0C493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B9468A-1D4D-418D-88C3-E77AEF15436C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26D1E-DCB9-4112-850E-0D3001328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79863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8897A-3851-4E92-9E1E-AA5893C52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29477-22CA-42D4-ADB1-0A90C37EC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D4DF46-A665-4D50-87A7-38E0040555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26A816-5DEE-4B96-9F3D-6261AB3F908A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F14F4-1C64-4F47-9976-5CC3E6C5C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dirty="0"/>
              <a:t>TFCS-ahm-02</a:t>
            </a:r>
          </a:p>
        </p:txBody>
      </p:sp>
    </p:spTree>
    <p:extLst>
      <p:ext uri="{BB962C8B-B14F-4D97-AF65-F5344CB8AC3E}">
        <p14:creationId xmlns:p14="http://schemas.microsoft.com/office/powerpoint/2010/main" val="2362950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A6240-DE11-4CA7-A25F-0D6BB76CA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AC263-412A-4FF7-ACC7-5AB09A346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F65978-DD0F-4890-8D78-CF0CB009C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3CADE7-5C4B-47B3-816A-AB62946C2D6B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3605D-7797-4234-887D-B6DA3EA59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dirty="0"/>
              <a:t>TFCS-ahm-02</a:t>
            </a:r>
          </a:p>
        </p:txBody>
      </p:sp>
    </p:spTree>
    <p:extLst>
      <p:ext uri="{BB962C8B-B14F-4D97-AF65-F5344CB8AC3E}">
        <p14:creationId xmlns:p14="http://schemas.microsoft.com/office/powerpoint/2010/main" val="50774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9B7A-3091-4DBA-8C71-BDAEB18EA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57ACE-6D84-437A-9154-F54184E3B4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05275" cy="47815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EA473-3D65-4542-B617-081C1C0E05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14875" y="1600200"/>
            <a:ext cx="4105275" cy="47815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AD6024-6182-451D-B891-D60D85A158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D3BF01-8077-462D-A374-7FA198DD4A94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1740A8-17B1-4AD5-A324-4970E7EAD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9661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5172F-8650-4F0E-91C2-19BE7F7EF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D1F39B-A7FC-442A-853E-4E12128B1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340D7E-1C22-4686-AED7-82499C8E2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DB20EE-5710-49BD-99FA-7563F5919D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8EDDF4-64B1-43AB-8863-822593B010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138F28-A6D2-449F-BE45-1FF2A21159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CF67C4D-4B3C-4AB1-9839-C82E68BE350A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2457EC-6C14-4EA4-B5BE-42E8900BC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19887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34A1-F301-4E63-895E-15DCAD30D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64D004-6480-4BC7-BDD2-701F1BC017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220DE4-A8B3-49C0-B75D-E91F96EF450A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1E399-029E-45DA-89AC-42139095D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96233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CD99AA-D114-43A7-AF25-E57CD6D7F7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0F9456-514A-49F2-9329-92EFFB84254C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761E97-1B7F-4755-A31C-A7C12D58C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1568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F764D-B152-4C9F-98E4-659627EBF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B79A9-90B0-4146-A3C9-3E31F0670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854FB7-D7D9-43AB-84CC-A2676A9517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5DEDBB-8151-41A3-8787-264CEDCA68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8C9127-4EB6-4C9F-BD5A-DAAB6808DA34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7AA851-3C9B-43D9-A384-98A7D5770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19128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E5BE2-DFB9-4CCC-B14E-ADF371320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CBDFDD-F7C8-44B1-92C1-5DE6953D9D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2141D2-AAA1-43C8-9AE6-F4D9650A4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4BCA02-9170-43C1-8D79-C3D21B5FBC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191D47-E942-4AE9-A28C-CF3688D495D2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F9FBAA-D946-4E15-81B4-26E5586FE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138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219D04B-DF82-48F5-9D8C-2E76BB111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1455738"/>
          </a:xfrm>
          <a:prstGeom prst="rect">
            <a:avLst/>
          </a:prstGeom>
          <a:solidFill>
            <a:srgbClr val="016E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00A8DDA0-1CAA-449C-AC6E-514CE2B2C4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692275" y="188913"/>
            <a:ext cx="727233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add title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D74D0076-8C01-42EE-9220-EF16B85368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362950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add text</a:t>
            </a:r>
          </a:p>
        </p:txBody>
      </p:sp>
      <p:pic>
        <p:nvPicPr>
          <p:cNvPr id="4103" name="Picture 7" descr="DfT_WHITE_SML_AW">
            <a:extLst>
              <a:ext uri="{FF2B5EF4-FFF2-40B4-BE49-F238E27FC236}">
                <a16:creationId xmlns:a16="http://schemas.microsoft.com/office/drawing/2014/main" id="{888AAD69-C217-409D-AC43-065750059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388" y="2252663"/>
            <a:ext cx="3706812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DfT_WHITE_SML_AW">
            <a:extLst>
              <a:ext uri="{FF2B5EF4-FFF2-40B4-BE49-F238E27FC236}">
                <a16:creationId xmlns:a16="http://schemas.microsoft.com/office/drawing/2014/main" id="{CDDD3E55-72AF-4E27-84FD-527D92722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008063" cy="64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Rectangle 9">
            <a:extLst>
              <a:ext uri="{FF2B5EF4-FFF2-40B4-BE49-F238E27FC236}">
                <a16:creationId xmlns:a16="http://schemas.microsoft.com/office/drawing/2014/main" id="{55E1229E-A850-4F67-8A42-4086E0A56EF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F9703B-1D0C-4B5B-BD6A-B05D9CE9DCC7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4106" name="Rectangle 10">
            <a:extLst>
              <a:ext uri="{FF2B5EF4-FFF2-40B4-BE49-F238E27FC236}">
                <a16:creationId xmlns:a16="http://schemas.microsoft.com/office/drawing/2014/main" id="{10CAD264-0BF5-49DD-8F76-D4E5F1D1AF6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81750"/>
            <a:ext cx="28956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01A67-A9CE-4D8D-8EDB-9E0FF4E619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492896"/>
            <a:ext cx="6858000" cy="2025179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Outcome of TFCS round robin testing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233AB0-2BC0-4748-BF9F-490CEBC1EC22}"/>
              </a:ext>
            </a:extLst>
          </p:cNvPr>
          <p:cNvSpPr txBox="1"/>
          <p:nvPr/>
        </p:nvSpPr>
        <p:spPr>
          <a:xfrm>
            <a:off x="6156176" y="62068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TFCS-ahm-02</a:t>
            </a:r>
          </a:p>
        </p:txBody>
      </p:sp>
    </p:spTree>
    <p:extLst>
      <p:ext uri="{BB962C8B-B14F-4D97-AF65-F5344CB8AC3E}">
        <p14:creationId xmlns:p14="http://schemas.microsoft.com/office/powerpoint/2010/main" val="1123035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55F74803-FF80-488B-866B-AB224CDC06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92275" y="188913"/>
            <a:ext cx="7199313" cy="1143000"/>
          </a:xfrm>
        </p:spPr>
        <p:txBody>
          <a:bodyPr/>
          <a:lstStyle/>
          <a:p>
            <a:r>
              <a:rPr lang="en-US" altLang="en-US" dirty="0"/>
              <a:t>Overview of TFCS round robin testing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359EED3E-41BC-400D-B008-E1243DF97E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altLang="en-US" dirty="0"/>
              <a:t>Introduction</a:t>
            </a:r>
          </a:p>
          <a:p>
            <a:pPr lvl="1"/>
            <a:r>
              <a:rPr lang="en-GB" altLang="en-US" dirty="0"/>
              <a:t>This report provides a summary of the round robin testing on Cyber Security and Software Update </a:t>
            </a:r>
            <a:r>
              <a:rPr lang="en-GB" altLang="en-US" dirty="0" err="1"/>
              <a:t>regs</a:t>
            </a:r>
            <a:endParaRPr lang="en-GB" altLang="en-US" dirty="0"/>
          </a:p>
          <a:p>
            <a:pPr lvl="1"/>
            <a:r>
              <a:rPr lang="en-GB" altLang="en-US" dirty="0"/>
              <a:t>The aim was to assess whether different Technical Services/Approval Authorities could reach the same conclusions for both regulations</a:t>
            </a:r>
          </a:p>
          <a:p>
            <a:pPr lvl="1"/>
            <a:r>
              <a:rPr lang="en-GB" altLang="en-US" dirty="0"/>
              <a:t>Testing involved two Technical Services (and their respective Approval Authorities) and one manufacturer</a:t>
            </a:r>
          </a:p>
          <a:p>
            <a:pPr lvl="1"/>
            <a:r>
              <a:rPr lang="en-GB" altLang="en-US" dirty="0"/>
              <a:t>The information provided comes from the manufacturer</a:t>
            </a:r>
          </a:p>
          <a:p>
            <a:pPr lvl="1"/>
            <a:r>
              <a:rPr lang="en-GB" altLang="en-US" dirty="0"/>
              <a:t>The report comes from the DfT in order to anonymise who the participants were (the DfT did not participate)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D5A8C-C5CE-4B25-A25F-F9122BF93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 adopted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BF7F2-2AB8-4A89-BAF2-B9C45F0C1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How the testing was undertaken:</a:t>
            </a:r>
          </a:p>
          <a:p>
            <a:pPr lvl="1"/>
            <a:r>
              <a:rPr lang="en-GB" dirty="0"/>
              <a:t>Two preparatory workshops were held to align an understanding of the regulations and agree an assessment plan. All parties were invited</a:t>
            </a:r>
          </a:p>
          <a:p>
            <a:pPr lvl="1"/>
            <a:r>
              <a:rPr lang="en-GB" dirty="0"/>
              <a:t>Assessments of the SUMS and CSMS were made separately, with the manufacturer supplying information requested</a:t>
            </a:r>
          </a:p>
          <a:p>
            <a:pPr lvl="1"/>
            <a:r>
              <a:rPr lang="en-GB" dirty="0"/>
              <a:t>Vehicle type assessments were conducted jointly at the manufacturers premises, with the same information provided to all parties</a:t>
            </a:r>
          </a:p>
          <a:p>
            <a:pPr lvl="1"/>
            <a:r>
              <a:rPr lang="en-GB" dirty="0"/>
              <a:t>Reports and feedbacks were provided to the manufacturer by TS/AA </a:t>
            </a: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844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95676-289C-4E5C-9FF7-E28D3E10E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7C6D3-0668-43DC-BD56-1B45FCF77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Appraisal of the SUMS/CSMS</a:t>
            </a:r>
          </a:p>
          <a:p>
            <a:pPr lvl="1"/>
            <a:r>
              <a:rPr lang="en-GB" dirty="0"/>
              <a:t>One AA/TS concentrated on the effectiveness/robustness of the regulation whilst the other focused on the evaluation of the processes inside the manufacturer</a:t>
            </a:r>
          </a:p>
          <a:p>
            <a:pPr lvl="1"/>
            <a:r>
              <a:rPr lang="en-GB" dirty="0"/>
              <a:t>Therefore a direct comparison is not possible</a:t>
            </a:r>
          </a:p>
          <a:p>
            <a:pPr lvl="1"/>
            <a:r>
              <a:rPr lang="en-GB" dirty="0"/>
              <a:t>Information requested by both was similar</a:t>
            </a:r>
          </a:p>
          <a:p>
            <a:pPr lvl="1"/>
            <a:r>
              <a:rPr lang="en-GB" dirty="0"/>
              <a:t>The draft ISO 21434 was used as base to conduct the assessment and proved useful in providing a harmonised approach</a:t>
            </a:r>
          </a:p>
        </p:txBody>
      </p:sp>
    </p:spTree>
    <p:extLst>
      <p:ext uri="{BB962C8B-B14F-4D97-AF65-F5344CB8AC3E}">
        <p14:creationId xmlns:p14="http://schemas.microsoft.com/office/powerpoint/2010/main" val="711025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B1111-0D90-49C0-B071-8BB11244B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D979A-C46F-422D-8577-9DDBA24A6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Appraisal of the vehicle type</a:t>
            </a:r>
          </a:p>
          <a:p>
            <a:pPr lvl="1"/>
            <a:r>
              <a:rPr lang="en-GB" dirty="0"/>
              <a:t>Both TS/AA focused on an evaluation of the information provided</a:t>
            </a:r>
          </a:p>
          <a:p>
            <a:pPr lvl="1"/>
            <a:r>
              <a:rPr lang="en-GB" dirty="0"/>
              <a:t>Both requested similar information and identified similar gaps in the information provided</a:t>
            </a:r>
          </a:p>
          <a:p>
            <a:pPr lvl="1"/>
            <a:r>
              <a:rPr lang="en-GB" dirty="0"/>
              <a:t>A full appraisal of all the type approval requirements was not possible (it was not possible to gather all the information required in the time available)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547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A54ED-47DD-407A-AB40-77B1A9102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CEB6E-ACDD-4D3F-82C7-A92B2D9C6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The manufacturer concluded that:</a:t>
            </a:r>
          </a:p>
          <a:p>
            <a:pPr lvl="1"/>
            <a:r>
              <a:rPr lang="en-GB" dirty="0"/>
              <a:t>The different Technical Services and Approval Authorities demonstrated the same understanding of the regulations</a:t>
            </a:r>
          </a:p>
          <a:p>
            <a:pPr lvl="1"/>
            <a:r>
              <a:rPr lang="en-GB" dirty="0"/>
              <a:t>The different Technical Services and Approval Authorities demonstrated the same understanding of the documentation they required</a:t>
            </a:r>
          </a:p>
          <a:p>
            <a:pPr lvl="1"/>
            <a:r>
              <a:rPr lang="en-GB" dirty="0"/>
              <a:t>ISO 21434 provided a useful aid to the assessment and harmonising approaches</a:t>
            </a:r>
          </a:p>
          <a:p>
            <a:pPr lvl="1"/>
            <a:r>
              <a:rPr lang="en-US" dirty="0"/>
              <a:t>The round robin testing provides an indicative result that a similar conclusion might be reached if a full information package is available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226541"/>
      </p:ext>
    </p:extLst>
  </p:cSld>
  <p:clrMapOvr>
    <a:masterClrMapping/>
  </p:clrMapOvr>
</p:sld>
</file>

<file path=ppt/theme/theme1.xml><?xml version="1.0" encoding="utf-8"?>
<a:theme xmlns:a="http://schemas.openxmlformats.org/drawingml/2006/main" name="DfTCorporateIdentityGreenandWhiteNEW">
  <a:themeElements>
    <a:clrScheme name="DfTCorporateIdentityGreenandWhiteNE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fTCorporateIdentityGreenandWhiteN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fTCorporateIdentityGreenandWhite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fTCorporateIdentityGreenandWhite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fTCorporateIdentityGreenandWhite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fTCorporateIdentityGreenandWhite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fTCorporateIdentityGreenandWhite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fTCorporateIdentityGreenandWhite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fTCorporateIdentityGreenandWhite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fTCorporateIdentityGreenandWhite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fTCorporateIdentityGreenandWhite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fTCorporateIdentityGreenandWhite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fTCorporateIdentityGreenandWhite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fTCorporateIdentityGreenandWhite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DfTCorporateIdentityGreenandWhite</Template>
  <TotalTime>7</TotalTime>
  <Words>365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DfTCorporateIdentityGreenandWhiteNEW</vt:lpstr>
      <vt:lpstr>Outcome of TFCS round robin testing</vt:lpstr>
      <vt:lpstr>Overview of TFCS round robin testing</vt:lpstr>
      <vt:lpstr>Approach adopted</vt:lpstr>
      <vt:lpstr>Outcomes</vt:lpstr>
      <vt:lpstr>Outcomes</vt:lpstr>
      <vt:lpstr>Conclusions</vt:lpstr>
    </vt:vector>
  </TitlesOfParts>
  <Company>Department for Transport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TFCS round robin testing</dc:title>
  <dc:creator>Darren Handley</dc:creator>
  <cp:lastModifiedBy>Darren Handley</cp:lastModifiedBy>
  <cp:revision>11</cp:revision>
  <dcterms:created xsi:type="dcterms:W3CDTF">2019-09-11T15:07:20Z</dcterms:created>
  <dcterms:modified xsi:type="dcterms:W3CDTF">2019-09-13T15:29:59Z</dcterms:modified>
</cp:coreProperties>
</file>