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1" r:id="rId4"/>
    <p:sldId id="258" r:id="rId5"/>
    <p:sldId id="265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74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7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9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63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053-2225-6840-A97D-B5BEF88D3689}" type="datetimeFigureOut">
              <a:rPr kumimoji="1" lang="ja-JP" altLang="en-US" smtClean="0"/>
              <a:t>2019/9/11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aintercontinental-tokyo.jp/e/access/" TargetMode="External"/><Relationship Id="rId13" Type="http://schemas.openxmlformats.org/officeDocument/2006/relationships/hyperlink" Target="http://www.hotelwingjapan.com/" TargetMode="External"/><Relationship Id="rId3" Type="http://schemas.openxmlformats.org/officeDocument/2006/relationships/hyperlink" Target="http://www.agneshotel.com/" TargetMode="External"/><Relationship Id="rId7" Type="http://schemas.openxmlformats.org/officeDocument/2006/relationships/hyperlink" Target="http://www.newotani.co.jp/tokyo/" TargetMode="External"/><Relationship Id="rId12" Type="http://schemas.openxmlformats.org/officeDocument/2006/relationships/hyperlink" Target="http://www.tokyuhotelsjapan.com/en/hotel/TE/TE_AKASA/index.html" TargetMode="External"/><Relationship Id="rId2" Type="http://schemas.openxmlformats.org/officeDocument/2006/relationships/hyperlink" Target="http://www.tokyodome-hotels.co.jp/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tel-nuts.com/eng/index.php" TargetMode="External"/><Relationship Id="rId11" Type="http://schemas.openxmlformats.org/officeDocument/2006/relationships/hyperlink" Target="http://www.capitolhoteltokyu.com/en/index.html" TargetMode="External"/><Relationship Id="rId5" Type="http://schemas.openxmlformats.org/officeDocument/2006/relationships/hyperlink" Target="http://www.apahotel.com.e.ju.hp.transer.com/language/shutoken/33_shinjukugyoenmae.html" TargetMode="External"/><Relationship Id="rId10" Type="http://schemas.openxmlformats.org/officeDocument/2006/relationships/hyperlink" Target="http://tokyo.regency.hyatt.com/en/hotel/home.html" TargetMode="External"/><Relationship Id="rId4" Type="http://schemas.openxmlformats.org/officeDocument/2006/relationships/hyperlink" Target="http://www.arcadia-jp.org/access_english.htm" TargetMode="External"/><Relationship Id="rId9" Type="http://schemas.openxmlformats.org/officeDocument/2006/relationships/hyperlink" Target="http://www.keioplaza.com/" TargetMode="External"/><Relationship Id="rId14" Type="http://schemas.openxmlformats.org/officeDocument/2006/relationships/hyperlink" Target="http://www.tokyustay.co.jp/e/hotel/YOT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tokyo.org/en/index.html" TargetMode="External"/><Relationship Id="rId3" Type="http://schemas.openxmlformats.org/officeDocument/2006/relationships/hyperlink" Target="http://www.narita-airport.jp/en/index.html" TargetMode="External"/><Relationship Id="rId7" Type="http://schemas.openxmlformats.org/officeDocument/2006/relationships/hyperlink" Target="http://www.jnto.go.jp/eng/" TargetMode="External"/><Relationship Id="rId2" Type="http://schemas.openxmlformats.org/officeDocument/2006/relationships/hyperlink" Target="https://www.jasic.org/e/03_location/locatio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kyometro.jp/en/index.html" TargetMode="External"/><Relationship Id="rId5" Type="http://schemas.openxmlformats.org/officeDocument/2006/relationships/hyperlink" Target="https://www.jreast.co.jp/e/downloads/" TargetMode="External"/><Relationship Id="rId4" Type="http://schemas.openxmlformats.org/officeDocument/2006/relationships/hyperlink" Target="http://www.haneda-airport.jp/inter/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5466" y="282261"/>
            <a:ext cx="8988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16th TFCS Meeting</a:t>
            </a:r>
            <a:r>
              <a:rPr lang="ja-JP" altLang="en-US" sz="3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3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Tokyo</a:t>
            </a:r>
            <a:endParaRPr kumimoji="1" lang="ja-JP" altLang="en-US" sz="30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5465" y="1450035"/>
            <a:ext cx="8705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Meeting Date: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12-14</a:t>
            </a: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November 2019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JASIC(Japan Automobile Standards Internationalization Centre) Meeting Room 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7th Floor,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Zennihon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Truck Sogo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Kaikan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3-2-5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Shinjuku-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endParaRPr lang="en-US" altLang="ja-JP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Tokyo 160-0004, JAPAN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Phone: (+81-) 03-5362-7751</a:t>
            </a:r>
          </a:p>
        </p:txBody>
      </p:sp>
    </p:spTree>
    <p:extLst>
      <p:ext uri="{BB962C8B-B14F-4D97-AF65-F5344CB8AC3E}">
        <p14:creationId xmlns:p14="http://schemas.microsoft.com/office/powerpoint/2010/main" val="40756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133569" y="10717"/>
            <a:ext cx="61463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ja-JP" sz="2800" b="1" dirty="0">
                <a:solidFill>
                  <a:srgbClr val="CC0066"/>
                </a:solidFill>
              </a:rPr>
              <a:t>JASIC NEW OFFICE </a:t>
            </a:r>
            <a:r>
              <a:rPr lang="en-US" altLang="ja-JP" sz="2000" b="1" dirty="0">
                <a:solidFill>
                  <a:srgbClr val="CC0066"/>
                </a:solidFill>
              </a:rPr>
              <a:t>(since August 2014)</a:t>
            </a:r>
          </a:p>
        </p:txBody>
      </p:sp>
      <p:sp>
        <p:nvSpPr>
          <p:cNvPr id="3" name="右矢印 2"/>
          <p:cNvSpPr/>
          <p:nvPr/>
        </p:nvSpPr>
        <p:spPr bwMode="auto">
          <a:xfrm rot="18064916">
            <a:off x="4694434" y="2675847"/>
            <a:ext cx="440785" cy="142833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066" name="テキスト ボックス 17"/>
          <p:cNvSpPr txBox="1">
            <a:spLocks noChangeArrowheads="1"/>
          </p:cNvSpPr>
          <p:nvPr/>
        </p:nvSpPr>
        <p:spPr bwMode="auto">
          <a:xfrm>
            <a:off x="307176" y="452562"/>
            <a:ext cx="5972758" cy="60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7th floor, </a:t>
            </a:r>
            <a:r>
              <a:rPr lang="en-US" altLang="ja-JP" sz="1100" b="1" dirty="0" err="1"/>
              <a:t>Zennihon</a:t>
            </a:r>
            <a:r>
              <a:rPr lang="en-US" altLang="ja-JP" sz="1100" b="1" dirty="0"/>
              <a:t> Truck Sogo </a:t>
            </a:r>
            <a:r>
              <a:rPr lang="en-US" altLang="ja-JP" sz="1100" b="1" dirty="0" err="1"/>
              <a:t>Kaikan</a:t>
            </a:r>
            <a:r>
              <a:rPr lang="en-US" altLang="ja-JP" sz="1100" b="1" dirty="0"/>
              <a:t>., 3-2-5 </a:t>
            </a:r>
            <a:r>
              <a:rPr lang="en-US" altLang="ja-JP" sz="1100" b="1" dirty="0" err="1"/>
              <a:t>Yotsuya</a:t>
            </a:r>
            <a:r>
              <a:rPr lang="en-US" altLang="ja-JP" sz="1100" b="1" dirty="0"/>
              <a:t>, Shinjuku-</a:t>
            </a:r>
            <a:r>
              <a:rPr lang="en-US" altLang="ja-JP" sz="1100" b="1" dirty="0" err="1"/>
              <a:t>ku</a:t>
            </a:r>
            <a:r>
              <a:rPr lang="en-US" altLang="ja-JP" sz="1100" b="1" dirty="0"/>
              <a:t>, Tokyo 160-0004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ja-JP" altLang="en-US" sz="1100" b="1" dirty="0"/>
              <a:t>〒</a:t>
            </a:r>
            <a:r>
              <a:rPr lang="en-US" altLang="ja-JP" sz="1100" b="1" dirty="0"/>
              <a:t>160-0004 </a:t>
            </a:r>
            <a:r>
              <a:rPr lang="ja-JP" altLang="en-US" sz="1100" b="1" dirty="0"/>
              <a:t>東京都新宿区四谷三丁目２番５　全日本トラック総合会館７階</a:t>
            </a:r>
            <a:endParaRPr lang="en-US" altLang="ja-JP" sz="1100" b="1" dirty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PHONE 03-5362-7751</a:t>
            </a:r>
          </a:p>
        </p:txBody>
      </p:sp>
      <p:pic>
        <p:nvPicPr>
          <p:cNvPr id="27" name="Picture 3" descr="\\JASICSV2\data_file\WP29_文書\ＧＲＢ\国際会議\QRTV UNR inf #1 10-11Dec 2014, Tokyo\ロジ関係準備\entranc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174" y="2495905"/>
            <a:ext cx="312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 descr="\\JASICSV2\data_file\WP29_文書\ＧＲＢ\国際会議\QRTV UNR inf #1 10-11Dec 2014, Tokyo\ロジ関係準備\entranc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934" y="352425"/>
            <a:ext cx="2758231" cy="201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下矢印 4"/>
          <p:cNvSpPr/>
          <p:nvPr/>
        </p:nvSpPr>
        <p:spPr>
          <a:xfrm rot="1372772">
            <a:off x="7659049" y="1524000"/>
            <a:ext cx="265751" cy="1124601"/>
          </a:xfrm>
          <a:prstGeom prst="downArrow">
            <a:avLst/>
          </a:prstGeom>
          <a:gradFill>
            <a:gsLst>
              <a:gs pos="0">
                <a:srgbClr val="0000FF"/>
              </a:gs>
              <a:gs pos="100000">
                <a:srgbClr val="0000FF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16"/>
          <p:cNvSpPr txBox="1">
            <a:spLocks noChangeArrowheads="1"/>
          </p:cNvSpPr>
          <p:nvPr/>
        </p:nvSpPr>
        <p:spPr bwMode="auto">
          <a:xfrm>
            <a:off x="6696479" y="2769852"/>
            <a:ext cx="13898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200" b="1" dirty="0">
                <a:solidFill>
                  <a:srgbClr val="FF0000"/>
                </a:solidFill>
              </a:rPr>
              <a:t>This building!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95341" y="1052726"/>
            <a:ext cx="5786833" cy="5671173"/>
            <a:chOff x="195341" y="1052726"/>
            <a:chExt cx="5786833" cy="5671173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95341" y="1052726"/>
              <a:ext cx="5786833" cy="5671173"/>
              <a:chOff x="67531" y="1111918"/>
              <a:chExt cx="5786833" cy="5671173"/>
            </a:xfrm>
          </p:grpSpPr>
          <p:pic>
            <p:nvPicPr>
              <p:cNvPr id="2052" name="Picture 12"/>
              <p:cNvPicPr>
                <a:picLocks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8" r="418"/>
              <a:stretch/>
            </p:blipFill>
            <p:spPr bwMode="auto">
              <a:xfrm>
                <a:off x="67531" y="1111918"/>
                <a:ext cx="5472000" cy="5671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76200" cmpd="tri" algn="ctr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4" name="テキスト ボックス 3"/>
              <p:cNvSpPr txBox="1">
                <a:spLocks noChangeArrowheads="1"/>
              </p:cNvSpPr>
              <p:nvPr/>
            </p:nvSpPr>
            <p:spPr bwMode="auto">
              <a:xfrm>
                <a:off x="4780157" y="2169414"/>
                <a:ext cx="1074207" cy="50783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900" b="1" dirty="0"/>
                  <a:t>(Toward the direction of our </a:t>
                </a:r>
                <a:r>
                  <a:rPr lang="en-US" altLang="ja-JP" sz="900" b="1" dirty="0">
                    <a:solidFill>
                      <a:srgbClr val="FF0000"/>
                    </a:solidFill>
                  </a:rPr>
                  <a:t>previous </a:t>
                </a:r>
                <a:r>
                  <a:rPr lang="en-US" altLang="ja-JP" sz="900" b="1" dirty="0"/>
                  <a:t>office)</a:t>
                </a:r>
                <a:endParaRPr lang="ja-JP" altLang="en-US" sz="900" b="1" dirty="0"/>
              </a:p>
            </p:txBody>
          </p:sp>
          <p:sp>
            <p:nvSpPr>
              <p:cNvPr id="2055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4633236" y="2594940"/>
                <a:ext cx="1014243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050" b="1" dirty="0"/>
                  <a:t>DON’T</a:t>
                </a:r>
                <a:r>
                  <a:rPr lang="ja-JP" altLang="en-US" sz="1050" b="1" dirty="0"/>
                  <a:t>　</a:t>
                </a:r>
                <a:r>
                  <a:rPr lang="en-US" altLang="ja-JP" sz="1050" b="1" dirty="0"/>
                  <a:t>GO THIS WAY!!</a:t>
                </a:r>
              </a:p>
            </p:txBody>
          </p:sp>
          <p:sp>
            <p:nvSpPr>
              <p:cNvPr id="2056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3243984" y="2310035"/>
                <a:ext cx="1079498" cy="22659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000" tIns="36000" rIns="36000" bIns="3600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000" b="1" dirty="0">
                    <a:solidFill>
                      <a:schemeClr val="bg1"/>
                    </a:solidFill>
                  </a:rPr>
                  <a:t>On the 7</a:t>
                </a:r>
                <a:r>
                  <a:rPr lang="en-US" altLang="ja-JP" sz="1000" b="1" baseline="30000" dirty="0">
                    <a:solidFill>
                      <a:schemeClr val="bg1"/>
                    </a:solidFill>
                  </a:rPr>
                  <a:t>th</a:t>
                </a:r>
                <a:r>
                  <a:rPr lang="en-US" altLang="ja-JP" sz="1000" b="1" dirty="0">
                    <a:solidFill>
                      <a:schemeClr val="bg1"/>
                    </a:solidFill>
                  </a:rPr>
                  <a:t> Floor</a:t>
                </a:r>
                <a:endParaRPr lang="ja-JP" altLang="en-US" sz="1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58" name="テキスト ボックス 16"/>
              <p:cNvSpPr txBox="1">
                <a:spLocks noChangeArrowheads="1"/>
              </p:cNvSpPr>
              <p:nvPr/>
            </p:nvSpPr>
            <p:spPr bwMode="auto">
              <a:xfrm>
                <a:off x="1403813" y="2556468"/>
                <a:ext cx="113665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000" rIns="3600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200" b="1" dirty="0">
                    <a:solidFill>
                      <a:srgbClr val="FF0000"/>
                    </a:solidFill>
                  </a:rPr>
                  <a:t>This building!</a:t>
                </a:r>
                <a:endParaRPr lang="ja-JP" altLang="en-US" sz="12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059" name="Picture 11" descr="立ち入り禁止マーク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013" b="12621"/>
              <a:stretch>
                <a:fillRect/>
              </a:stretch>
            </p:blipFill>
            <p:spPr bwMode="auto">
              <a:xfrm>
                <a:off x="5454314" y="2008568"/>
                <a:ext cx="400050" cy="35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2" name="Picture 14" descr="\\JASICSV2\data_file\WP29_文書\ＧＲＢ\国際会議\QRTV UNR inf #1 10-11Dec 2014, Tokyo\ロジ関係準備\M12N08.JPG"/>
              <p:cNvPicPr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812" t="2540" r="2812" b="2540"/>
              <a:stretch/>
            </p:blipFill>
            <p:spPr bwMode="auto">
              <a:xfrm>
                <a:off x="3884254" y="4076021"/>
                <a:ext cx="528000" cy="205026"/>
              </a:xfrm>
              <a:prstGeom prst="rect">
                <a:avLst/>
              </a:prstGeom>
              <a:noFill/>
              <a:effectLst>
                <a:glow rad="127000">
                  <a:schemeClr val="accent1">
                    <a:alpha val="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5" descr="\\JASICSV2\data_file\WP29_文書\ＧＲＢ\国際会議\QRTV UNR inf #1 10-11Dec 2014, Tokyo\ロジ関係準備\M11.JPG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563" y="3427184"/>
                <a:ext cx="249767" cy="238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2" descr="\\JASICSV2\data_file\WP29_文書\ＧＲＢ\国際会議\QRTV UNR inf #1 10-11Dec 2014, Tokyo\ロジ関係準備\S03.JPG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6230" y="1908556"/>
                <a:ext cx="27516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648" y="2900239"/>
              <a:ext cx="377190" cy="775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正方形/長方形 1"/>
            <p:cNvSpPr/>
            <p:nvPr/>
          </p:nvSpPr>
          <p:spPr>
            <a:xfrm>
              <a:off x="5007024" y="3301901"/>
              <a:ext cx="165494" cy="132181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100000">
                  <a:srgbClr val="0000FF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吹き出し 5"/>
            <p:cNvSpPr/>
            <p:nvPr/>
          </p:nvSpPr>
          <p:spPr>
            <a:xfrm>
              <a:off x="5114851" y="3644029"/>
              <a:ext cx="582381" cy="372800"/>
            </a:xfrm>
            <a:prstGeom prst="wedgeRoundRectCallout">
              <a:avLst>
                <a:gd name="adj1" fmla="val -48138"/>
                <a:gd name="adj2" fmla="val -107456"/>
                <a:gd name="adj3" fmla="val 16667"/>
              </a:avLst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>
                <a:lnSpc>
                  <a:spcPts val="900"/>
                </a:lnSpc>
              </a:pPr>
              <a:r>
                <a:rPr lang="en-US" altLang="ja-JP" sz="1200" b="1" dirty="0">
                  <a:solidFill>
                    <a:schemeClr val="tx1"/>
                  </a:solidFill>
                </a:rPr>
                <a:t>Plaza F</a:t>
              </a:r>
            </a:p>
            <a:p>
              <a:pPr algn="ctr">
                <a:lnSpc>
                  <a:spcPts val="900"/>
                </a:lnSpc>
              </a:pPr>
              <a:r>
                <a:rPr kumimoji="1" lang="en-US" altLang="ja-JP" sz="800" b="1" dirty="0">
                  <a:solidFill>
                    <a:schemeClr val="tx1"/>
                  </a:solidFill>
                </a:rPr>
                <a:t>(welcome reception)</a:t>
              </a:r>
              <a:endParaRPr kumimoji="1" lang="ja-JP" altLang="en-US" sz="800" b="1" dirty="0">
                <a:solidFill>
                  <a:schemeClr val="tx1"/>
                </a:solidFill>
              </a:endParaRPr>
            </a:p>
          </p:txBody>
        </p:sp>
        <p:pic>
          <p:nvPicPr>
            <p:cNvPr id="2063" name="Picture 14" descr="\\JASICSV2\data_file\WP29_文書\ＧＲＢ\国際会議\QRTV UNR inf #1 10-11Dec 2014, Tokyo\ロジ関係準備\M12N08.JPG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071" y="6041947"/>
              <a:ext cx="5334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5" name="Picture 12" descr="\\JASICSV2\data_file\WP29_文書\ＧＲＢ\国際会議\QRTV UNR inf #1 10-11Dec 2014, Tokyo\ロジ関係準備\S03.JPG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317" y="6397439"/>
              <a:ext cx="275167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4" name="Picture 15" descr="\\JASICSV2\data_file\WP29_文書\ＧＲＢ\国際会議\QRTV UNR inf #1 10-11Dec 2014, Tokyo\ロジ関係準備\M11.JPG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623" y="5455471"/>
              <a:ext cx="249767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テキスト ボックス 1"/>
          <p:cNvSpPr txBox="1">
            <a:spLocks noChangeArrowheads="1"/>
          </p:cNvSpPr>
          <p:nvPr/>
        </p:nvSpPr>
        <p:spPr bwMode="auto">
          <a:xfrm>
            <a:off x="5539531" y="6412798"/>
            <a:ext cx="3528269" cy="369332"/>
          </a:xfrm>
          <a:prstGeom prst="rect">
            <a:avLst/>
          </a:prstGeom>
          <a:solidFill>
            <a:schemeClr val="bg1"/>
          </a:solidFill>
          <a:ln w="63500" cap="rnd" cmpd="dbl">
            <a:solidFill>
              <a:srgbClr val="FFC000"/>
            </a:solidFill>
            <a:bevel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b="1" dirty="0">
                <a:solidFill>
                  <a:srgbClr val="CC0066"/>
                </a:solidFill>
              </a:rPr>
              <a:t>ENTRANCE OF THE BUILDING</a:t>
            </a:r>
            <a:endParaRPr lang="ja-JP" altLang="en-US" sz="18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5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テキスト ボックス 1115"/>
          <p:cNvSpPr txBox="1"/>
          <p:nvPr/>
        </p:nvSpPr>
        <p:spPr bwMode="auto">
          <a:xfrm rot="1243543">
            <a:off x="3569415" y="3097903"/>
            <a:ext cx="133768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kumimoji="1" lang="en-US" altLang="ja-JP" sz="1000" b="1" dirty="0"/>
              <a:t>Shinjuku-</a:t>
            </a:r>
            <a:r>
              <a:rPr kumimoji="1" lang="en-US" altLang="ja-JP" sz="1000" b="1" dirty="0" err="1"/>
              <a:t>dori</a:t>
            </a:r>
            <a:r>
              <a:rPr kumimoji="1" lang="en-US" altLang="ja-JP" sz="1000" b="1" dirty="0"/>
              <a:t> Avenue</a:t>
            </a:r>
            <a:endParaRPr kumimoji="1" lang="ja-JP" altLang="en-US" sz="1000" b="1" dirty="0"/>
          </a:p>
        </p:txBody>
      </p:sp>
      <p:grpSp>
        <p:nvGrpSpPr>
          <p:cNvPr id="1119" name="グループ化 1118"/>
          <p:cNvGrpSpPr/>
          <p:nvPr/>
        </p:nvGrpSpPr>
        <p:grpSpPr>
          <a:xfrm>
            <a:off x="59883" y="641342"/>
            <a:ext cx="9084117" cy="4890436"/>
            <a:chOff x="59883" y="641342"/>
            <a:chExt cx="9084117" cy="4890436"/>
          </a:xfrm>
        </p:grpSpPr>
        <p:pic>
          <p:nvPicPr>
            <p:cNvPr id="1113" name="図 1112" descr="東京都新宿区四谷三丁目2-5 全日本トラック総合会館 - Google マップ - Internet Explorer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83" y="641342"/>
              <a:ext cx="9084117" cy="4890436"/>
            </a:xfrm>
            <a:prstGeom prst="rect">
              <a:avLst/>
            </a:prstGeom>
          </p:spPr>
        </p:pic>
        <p:sp>
          <p:nvSpPr>
            <p:cNvPr id="1114" name="テキスト ボックス 1113"/>
            <p:cNvSpPr txBox="1"/>
            <p:nvPr/>
          </p:nvSpPr>
          <p:spPr bwMode="auto">
            <a:xfrm>
              <a:off x="1281595" y="2809759"/>
              <a:ext cx="1004394" cy="1231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800" b="1" dirty="0" err="1"/>
                <a:t>Yotsuya</a:t>
              </a:r>
              <a:r>
                <a:rPr kumimoji="1" lang="en-US" altLang="ja-JP" sz="800" b="1" dirty="0"/>
                <a:t> </a:t>
              </a:r>
              <a:r>
                <a:rPr kumimoji="1" lang="en-US" altLang="ja-JP" sz="800" b="1" dirty="0" err="1"/>
                <a:t>sanchome</a:t>
              </a:r>
              <a:r>
                <a:rPr kumimoji="1" lang="en-US" altLang="ja-JP" sz="800" b="1" dirty="0"/>
                <a:t> Sta.</a:t>
              </a:r>
              <a:endParaRPr kumimoji="1" lang="ja-JP" altLang="en-US" sz="800" b="1" dirty="0"/>
            </a:p>
          </p:txBody>
        </p:sp>
        <p:sp>
          <p:nvSpPr>
            <p:cNvPr id="1115" name="テキスト ボックス 1114"/>
            <p:cNvSpPr txBox="1"/>
            <p:nvPr/>
          </p:nvSpPr>
          <p:spPr bwMode="auto">
            <a:xfrm>
              <a:off x="6825211" y="4911094"/>
              <a:ext cx="1792000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1000" b="1" dirty="0" err="1"/>
                <a:t>Yotsuya</a:t>
              </a:r>
              <a:r>
                <a:rPr kumimoji="1" lang="en-US" altLang="ja-JP" sz="1000" b="1" dirty="0"/>
                <a:t> Sta. (JR &amp; Metro)</a:t>
              </a:r>
              <a:endParaRPr kumimoji="1" lang="ja-JP" altLang="en-US" sz="1000" b="1" dirty="0"/>
            </a:p>
          </p:txBody>
        </p:sp>
        <p:sp>
          <p:nvSpPr>
            <p:cNvPr id="1117" name="吹き出し: 四角形 1116"/>
            <p:cNvSpPr/>
            <p:nvPr/>
          </p:nvSpPr>
          <p:spPr>
            <a:xfrm>
              <a:off x="3025628" y="2352987"/>
              <a:ext cx="543503" cy="191819"/>
            </a:xfrm>
            <a:prstGeom prst="wedgeRectCallout">
              <a:avLst>
                <a:gd name="adj1" fmla="val -20117"/>
                <a:gd name="adj2" fmla="val 86351"/>
              </a:avLst>
            </a:prstGeom>
            <a:solidFill>
              <a:srgbClr val="CC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en-US" altLang="ja-JP" sz="1100" b="1" dirty="0">
                  <a:solidFill>
                    <a:srgbClr val="FF33CC"/>
                  </a:solidFill>
                </a:rPr>
                <a:t>HERE!</a:t>
              </a:r>
              <a:endParaRPr kumimoji="1" lang="ja-JP" altLang="en-US" sz="1100" b="1" dirty="0">
                <a:solidFill>
                  <a:srgbClr val="FF33CC"/>
                </a:solidFill>
              </a:endParaRPr>
            </a:p>
          </p:txBody>
        </p:sp>
      </p:grpSp>
      <p:sp>
        <p:nvSpPr>
          <p:cNvPr id="1118" name="テキスト ボックス 1117"/>
          <p:cNvSpPr txBox="1"/>
          <p:nvPr/>
        </p:nvSpPr>
        <p:spPr bwMode="auto">
          <a:xfrm>
            <a:off x="299701" y="159488"/>
            <a:ext cx="8543510" cy="338554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b="1" dirty="0"/>
              <a:t>From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Station UJR &amp; Metro) or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</a:t>
            </a:r>
            <a:r>
              <a:rPr lang="en-US" altLang="ja-JP" sz="1600" b="1" dirty="0" err="1"/>
              <a:t>sanchome</a:t>
            </a:r>
            <a:r>
              <a:rPr lang="en-US" altLang="ja-JP" sz="1600" b="1" dirty="0"/>
              <a:t> Station (Metro) to JASIC on </a:t>
            </a:r>
            <a:r>
              <a:rPr kumimoji="1" lang="en-US" altLang="ja-JP" sz="1600" b="1" dirty="0"/>
              <a:t>Google Map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4193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526451"/>
              </p:ext>
            </p:extLst>
          </p:nvPr>
        </p:nvGraphicFramePr>
        <p:xfrm>
          <a:off x="182715" y="591919"/>
          <a:ext cx="8616052" cy="6209261"/>
        </p:xfrm>
        <a:graphic>
          <a:graphicData uri="http://schemas.openxmlformats.org/drawingml/2006/table">
            <a:tbl>
              <a:tblPr/>
              <a:tblGrid>
                <a:gridCol w="1842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3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3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216"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(En)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(</a:t>
                      </a:r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Jpn</a:t>
                      </a:r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URL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</a:rPr>
                        <a:t>Access to the nearest station</a:t>
                      </a:r>
                      <a:endParaRPr lang="ja-JP" altLang="ja-JP" sz="14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TOKYO DOME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東京ドームホテル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2"/>
                        </a:rPr>
                        <a:t>http://www.tokyodome-hotels.co.jp/e/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Suidobashi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5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Agnes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アグネスホテル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http://www.agneshotel.com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Iidabashi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Arcadia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アルカディア市ヶ谷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4"/>
                        </a:rPr>
                        <a:t>http://www.arcadia-jp.org/access_english.htm</a:t>
                      </a:r>
                      <a:endParaRPr lang="en-US" altLang="ja-JP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876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Tokyo Green Palace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東京グリーンパレス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http://www.tokyogp.com/english/index.html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minute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Kojimachi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Line)</a:t>
                      </a:r>
                    </a:p>
                    <a:p>
                      <a:pPr algn="l"/>
                      <a:endParaRPr lang="en-US" altLang="ja-JP" sz="9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minutes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(JR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Sobu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Line or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/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Namboku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2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 Hotel (Shinjuku Gyoemmae)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APAホテル＜新宿御苑前＞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5"/>
                        </a:rPr>
                        <a:t>http://www.apahotel.com.e.ju.hp.transer.com/language/shutoken/33_shinjukugyoenmae.html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Sinjukugyoen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217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Shinjuku CITY Hotel N.U.T.S Tokyo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新宿 CITY HOTEL N. U. T. S 東京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6"/>
                        </a:rPr>
                        <a:t>http://hotel-nuts.com/eng/index.php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Shinjyuku-gyoenmae</a:t>
                      </a: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New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Otani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ホテルニューオータニ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7"/>
                        </a:rPr>
                        <a:t>http://www.newotani.co.jp/tokyo/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8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 Intercontinental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</a:t>
                      </a: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インターコンチネンタルホテル東京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8"/>
                        </a:rPr>
                        <a:t>http://www.anaintercontinental-tokyo.jp/e/access/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Sat.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KEIO Plaza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京王プラザホテル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9"/>
                        </a:rPr>
                        <a:t>http://www.keioplaza.com/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minutes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Hyatt Regency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ハイアットリージェンシー東京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0"/>
                        </a:rPr>
                        <a:t>http://tokyo.regency.hyatt.com/en/hotel/home.html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minutes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Capital Hotel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Tokyu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キャピトルホテル東急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1"/>
                        </a:rPr>
                        <a:t>http://www.capitolhoteltokyu.com/en/index.html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 access to</a:t>
                      </a:r>
                      <a:r>
                        <a:rPr lang="ja-JP" sz="1000" kern="1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　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Sta./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Kokkai-gijidomae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Excel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赤坂 エクセルホテル東急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2"/>
                        </a:rPr>
                        <a:t>http://www.tokyuhotelsjapan.com/en/hotel/TE/TE_AKASA/index.html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3"/>
                        </a:rPr>
                        <a:t>http://www.hotelwingjapan.com/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Yotsuya-sanchome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　</a:t>
                      </a:r>
                      <a:r>
                        <a:rPr lang="en-US" altLang="ja-JP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keihan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ホテル京阪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https://yotsuya.hotelkeihan.co.jp/#_ga=2.194408616.483228356.1568171547-1317377426.1568171547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  <a:p>
                      <a:pPr algn="l" fontAlgn="ctr"/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TOKYU STAY YOTSUYA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東急ステイ四谷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4"/>
                        </a:rPr>
                        <a:t>http://www.tokyustay.co.jp/e/hotel/YOT/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304660" y="178749"/>
            <a:ext cx="3825551" cy="266499"/>
          </a:xfrm>
        </p:spPr>
        <p:txBody>
          <a:bodyPr>
            <a:noAutofit/>
          </a:bodyPr>
          <a:lstStyle/>
          <a:p>
            <a:r>
              <a:rPr kumimoji="1" lang="en-US" altLang="ja-JP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kumimoji="1" lang="ja-JP" altLang="en-US" sz="32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4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Information</a:t>
            </a:r>
            <a:endParaRPr kumimoji="1" lang="ja-JP" altLang="en-US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Website</a:t>
            </a:r>
          </a:p>
          <a:p>
            <a:pPr marL="0" indent="0">
              <a:buNone/>
            </a:pPr>
            <a:r>
              <a:rPr lang="ja-JP" alt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　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https://www.jasic.org/e/03_location/location.htm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http://www.narita-airport.jp/en/index.html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Haneda</a:t>
            </a:r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http://www.haneda-airport.jp/inter/en/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JR lines in the Tokyo area</a:t>
            </a:r>
            <a:endParaRPr kumimoji="1"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https://www.jreast.co.jp/e/downloads/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Tokyo Metro Guide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http://www.tokyometro.jp/en/index.html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information on Japan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http://www.jnto.go.jp/eng/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General information on Tokyo    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http://www.gotokyo.org/en/index.html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5</a:t>
            </a:fld>
            <a:endParaRPr kumimoji="1" lang="ja-JP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764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00B0F0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eaLnBrk="1" hangingPunct="1">
          <a:spcBef>
            <a:spcPct val="0"/>
          </a:spcBef>
          <a:buFont typeface="Wingdings" pitchFamily="2" charset="2"/>
          <a:buNone/>
          <a:defRPr sz="1000" b="1" dirty="0" smtClean="0">
            <a:solidFill>
              <a:schemeClr val="bg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575</Words>
  <Application>Microsoft Office PowerPoint</Application>
  <PresentationFormat>画面に合わせる (4:3)</PresentationFormat>
  <Paragraphs>111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</vt:lpstr>
      <vt:lpstr>Tahoma</vt:lpstr>
      <vt:lpstr>Wingdings</vt:lpstr>
      <vt:lpstr>ホワイト</vt:lpstr>
      <vt:lpstr>PowerPoint プレゼンテーション</vt:lpstr>
      <vt:lpstr>PowerPoint プレゼンテーション</vt:lpstr>
      <vt:lpstr>PowerPoint プレゼンテーション</vt:lpstr>
      <vt:lpstr>Accommodations</vt:lpstr>
      <vt:lpstr>Other Information</vt:lpstr>
    </vt:vector>
  </TitlesOfParts>
  <Company>芝浦工業大学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 敏也</dc:creator>
  <cp:lastModifiedBy>新国哲也</cp:lastModifiedBy>
  <cp:revision>61</cp:revision>
  <dcterms:created xsi:type="dcterms:W3CDTF">2015-04-30T06:39:29Z</dcterms:created>
  <dcterms:modified xsi:type="dcterms:W3CDTF">2019-09-11T04:05:14Z</dcterms:modified>
</cp:coreProperties>
</file>