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0" r:id="rId4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 Jin" initials="DJ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FF99"/>
    <a:srgbClr val="99FF99"/>
    <a:srgbClr val="99FFCC"/>
    <a:srgbClr val="99CCFF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07" autoAdjust="0"/>
    <p:restoredTop sz="94737" autoAdjust="0"/>
  </p:normalViewPr>
  <p:slideViewPr>
    <p:cSldViewPr snapToGrid="0" snapToObjects="1">
      <p:cViewPr>
        <p:scale>
          <a:sx n="70" d="100"/>
          <a:sy n="70" d="100"/>
        </p:scale>
        <p:origin x="-3120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2670932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DB702179-BB20-4D4E-A8AF-7B99DD8BDF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F077AA37-839A-40B8-BDFD-D116C7EC7C0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xmlns="" id="{C60A7F20-57B9-4EAD-A30F-7EE20B845791}"/>
              </a:ext>
            </a:extLst>
          </p:cNvPr>
          <p:cNvSpPr txBox="1">
            <a:spLocks/>
          </p:cNvSpPr>
          <p:nvPr/>
        </p:nvSpPr>
        <p:spPr bwMode="auto">
          <a:xfrm>
            <a:off x="545910" y="2078665"/>
            <a:ext cx="8155880" cy="191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103000"/>
              </a:lnSpc>
              <a:spcBef>
                <a:spcPct val="0"/>
              </a:spcBef>
              <a:buNone/>
              <a:defRPr sz="2400" b="1" kern="100" baseline="0">
                <a:solidFill>
                  <a:schemeClr val="tx1"/>
                </a:solidFill>
                <a:latin typeface="VW Head Office" panose="020B0503040200000003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3600" b="0" dirty="0" smtClean="0">
                <a:solidFill>
                  <a:srgbClr val="33434C"/>
                </a:solidFill>
                <a:latin typeface="+mn-lt"/>
                <a:cs typeface="Arial" panose="020B0604020202020204" pitchFamily="34" charset="0"/>
              </a:rPr>
              <a:t>Proposed Type Differentiation Criteria for the Cyber Security Interpretation Document</a:t>
            </a:r>
            <a:endParaRPr lang="de-DE" sz="36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14699" y="587697"/>
            <a:ext cx="152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TFCS-16-36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39820" y="237104"/>
            <a:ext cx="6828020" cy="114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2400" dirty="0" smtClean="0">
                <a:solidFill>
                  <a:srgbClr val="000000"/>
                </a:solidFill>
                <a:latin typeface="VW Text Office" panose="020B0504040200000003" pitchFamily="34" charset="0"/>
              </a:rPr>
              <a:t>Example of </a:t>
            </a:r>
            <a:r>
              <a:rPr lang="en-US" sz="2400" b="1" dirty="0" smtClean="0">
                <a:solidFill>
                  <a:srgbClr val="000000"/>
                </a:solidFill>
                <a:latin typeface="VW Text Office" panose="020B0504040200000003" pitchFamily="34" charset="0"/>
              </a:rPr>
              <a:t>changes </a:t>
            </a:r>
            <a:r>
              <a:rPr lang="en-US" sz="2400" dirty="0" smtClean="0">
                <a:solidFill>
                  <a:srgbClr val="000000"/>
                </a:solidFill>
                <a:latin typeface="VW Text Office" panose="020B0504040200000003" pitchFamily="34" charset="0"/>
              </a:rPr>
              <a:t>in the E/E Architecture</a:t>
            </a:r>
            <a:endParaRPr lang="en-US" sz="2400" dirty="0">
              <a:solidFill>
                <a:srgbClr val="000000"/>
              </a:solidFill>
              <a:latin typeface="VW Text Office" panose="020B0504040200000003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13EBA951-86E1-4A3D-B744-B69F4CCAC39A}"/>
              </a:ext>
            </a:extLst>
          </p:cNvPr>
          <p:cNvSpPr/>
          <p:nvPr/>
        </p:nvSpPr>
        <p:spPr>
          <a:xfrm>
            <a:off x="1825830" y="2255839"/>
            <a:ext cx="3528000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4114728" y="1855320"/>
            <a:ext cx="1913495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dirty="0" smtClean="0">
                <a:solidFill>
                  <a:srgbClr val="000000"/>
                </a:solidFill>
              </a:rPr>
              <a:t>Development of an E/E Architecture requires a </a:t>
            </a:r>
            <a:r>
              <a:rPr lang="en-US" sz="1000" b="1" dirty="0" smtClean="0">
                <a:solidFill>
                  <a:srgbClr val="000000"/>
                </a:solidFill>
              </a:rPr>
              <a:t>new type</a:t>
            </a:r>
            <a:r>
              <a:rPr lang="en-US" sz="1000" dirty="0" smtClean="0">
                <a:solidFill>
                  <a:srgbClr val="000000"/>
                </a:solidFill>
              </a:rPr>
              <a:t>.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xmlns="" id="{9294EDC8-AFF2-4621-9664-17B1753FDC96}"/>
              </a:ext>
            </a:extLst>
          </p:cNvPr>
          <p:cNvSpPr/>
          <p:nvPr/>
        </p:nvSpPr>
        <p:spPr>
          <a:xfrm>
            <a:off x="492167" y="2729412"/>
            <a:ext cx="1571415" cy="7664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b="1" dirty="0" smtClean="0">
                <a:solidFill>
                  <a:srgbClr val="000000"/>
                </a:solidFill>
              </a:rPr>
              <a:t>Change of </a:t>
            </a:r>
            <a:r>
              <a:rPr lang="en-US" sz="1000" b="1" dirty="0">
                <a:solidFill>
                  <a:srgbClr val="000000"/>
                </a:solidFill>
              </a:rPr>
              <a:t>outcome of risk assessment </a:t>
            </a:r>
            <a:r>
              <a:rPr lang="en-US" sz="1000" b="1" dirty="0" smtClean="0">
                <a:solidFill>
                  <a:srgbClr val="000000"/>
                </a:solidFill>
              </a:rPr>
              <a:t>by introducing new technologies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xmlns="" id="{3BE676D4-FF83-445D-89F3-A9849CC65C6B}"/>
              </a:ext>
            </a:extLst>
          </p:cNvPr>
          <p:cNvSpPr/>
          <p:nvPr/>
        </p:nvSpPr>
        <p:spPr>
          <a:xfrm>
            <a:off x="486199" y="2729412"/>
            <a:ext cx="8540817" cy="7664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xmlns="" id="{3BE676D4-FF83-445D-89F3-A9849CC65C6B}"/>
              </a:ext>
            </a:extLst>
          </p:cNvPr>
          <p:cNvSpPr/>
          <p:nvPr/>
        </p:nvSpPr>
        <p:spPr>
          <a:xfrm>
            <a:off x="486199" y="3591406"/>
            <a:ext cx="8531293" cy="7664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16" name="Gerader Verbinder 15"/>
          <p:cNvCxnSpPr/>
          <p:nvPr/>
        </p:nvCxnSpPr>
        <p:spPr>
          <a:xfrm flipV="1">
            <a:off x="2514777" y="4262529"/>
            <a:ext cx="747713" cy="2382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>
            <a:off x="3262490" y="4262529"/>
            <a:ext cx="323850" cy="0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egende mit Linie 1 17"/>
          <p:cNvSpPr/>
          <p:nvPr/>
        </p:nvSpPr>
        <p:spPr>
          <a:xfrm>
            <a:off x="3454843" y="377002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9" name="Legende mit Linie 1 18"/>
          <p:cNvSpPr/>
          <p:nvPr/>
        </p:nvSpPr>
        <p:spPr>
          <a:xfrm>
            <a:off x="2381693" y="377637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0" name="Legende mit Linie 1 19"/>
          <p:cNvSpPr/>
          <p:nvPr/>
        </p:nvSpPr>
        <p:spPr>
          <a:xfrm>
            <a:off x="2756343" y="377637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1" name="Legende mit Linie 1 20"/>
          <p:cNvSpPr/>
          <p:nvPr/>
        </p:nvSpPr>
        <p:spPr>
          <a:xfrm>
            <a:off x="3111943" y="377002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xmlns="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460830" y="3826188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xmlns="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836200" y="3838376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xmlns="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3205835" y="3826188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cxnSp>
        <p:nvCxnSpPr>
          <p:cNvPr id="26" name="Gerader Verbinder 25"/>
          <p:cNvCxnSpPr/>
          <p:nvPr/>
        </p:nvCxnSpPr>
        <p:spPr>
          <a:xfrm flipV="1">
            <a:off x="2514777" y="3438635"/>
            <a:ext cx="747713" cy="2382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3262490" y="3438635"/>
            <a:ext cx="3238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Legende mit Linie 1 27"/>
          <p:cNvSpPr/>
          <p:nvPr/>
        </p:nvSpPr>
        <p:spPr>
          <a:xfrm>
            <a:off x="3454843" y="2946132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9" name="Legende mit Linie 1 28"/>
          <p:cNvSpPr/>
          <p:nvPr/>
        </p:nvSpPr>
        <p:spPr>
          <a:xfrm>
            <a:off x="2381693" y="2952482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0" name="Legende mit Linie 1 29"/>
          <p:cNvSpPr/>
          <p:nvPr/>
        </p:nvSpPr>
        <p:spPr>
          <a:xfrm>
            <a:off x="2756343" y="2952482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1" name="Legende mit Linie 1 30"/>
          <p:cNvSpPr/>
          <p:nvPr/>
        </p:nvSpPr>
        <p:spPr>
          <a:xfrm>
            <a:off x="3111943" y="2946132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xmlns="" id="{3315768A-D73F-4834-87BB-DD2339C2C550}"/>
              </a:ext>
            </a:extLst>
          </p:cNvPr>
          <p:cNvSpPr>
            <a:spLocks noChangeAspect="1"/>
          </p:cNvSpPr>
          <p:nvPr/>
        </p:nvSpPr>
        <p:spPr bwMode="auto">
          <a:xfrm>
            <a:off x="2849813" y="3025877"/>
            <a:ext cx="92552" cy="92363"/>
          </a:xfrm>
          <a:custGeom>
            <a:avLst/>
            <a:gdLst>
              <a:gd name="T0" fmla="*/ 1757 w 1773"/>
              <a:gd name="T1" fmla="*/ 175 h 1774"/>
              <a:gd name="T2" fmla="*/ 1709 w 1773"/>
              <a:gd name="T3" fmla="*/ 62 h 1774"/>
              <a:gd name="T4" fmla="*/ 1483 w 1773"/>
              <a:gd name="T5" fmla="*/ 62 h 1774"/>
              <a:gd name="T6" fmla="*/ 886 w 1773"/>
              <a:gd name="T7" fmla="*/ 659 h 1774"/>
              <a:gd name="T8" fmla="*/ 288 w 1773"/>
              <a:gd name="T9" fmla="*/ 62 h 1774"/>
              <a:gd name="T10" fmla="*/ 61 w 1773"/>
              <a:gd name="T11" fmla="*/ 68 h 1774"/>
              <a:gd name="T12" fmla="*/ 61 w 1773"/>
              <a:gd name="T13" fmla="*/ 289 h 1774"/>
              <a:gd name="T14" fmla="*/ 659 w 1773"/>
              <a:gd name="T15" fmla="*/ 887 h 1774"/>
              <a:gd name="T16" fmla="*/ 61 w 1773"/>
              <a:gd name="T17" fmla="*/ 1485 h 1774"/>
              <a:gd name="T18" fmla="*/ 66 w 1773"/>
              <a:gd name="T19" fmla="*/ 1712 h 1774"/>
              <a:gd name="T20" fmla="*/ 288 w 1773"/>
              <a:gd name="T21" fmla="*/ 1712 h 1774"/>
              <a:gd name="T22" fmla="*/ 886 w 1773"/>
              <a:gd name="T23" fmla="*/ 1114 h 1774"/>
              <a:gd name="T24" fmla="*/ 1484 w 1773"/>
              <a:gd name="T25" fmla="*/ 1712 h 1774"/>
              <a:gd name="T26" fmla="*/ 1710 w 1773"/>
              <a:gd name="T27" fmla="*/ 1712 h 1774"/>
              <a:gd name="T28" fmla="*/ 1710 w 1773"/>
              <a:gd name="T29" fmla="*/ 1485 h 1774"/>
              <a:gd name="T30" fmla="*/ 1112 w 1773"/>
              <a:gd name="T31" fmla="*/ 887 h 1774"/>
              <a:gd name="T32" fmla="*/ 1710 w 1773"/>
              <a:gd name="T33" fmla="*/ 289 h 1774"/>
              <a:gd name="T34" fmla="*/ 1757 w 1773"/>
              <a:gd name="T35" fmla="*/ 175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3" h="1774">
                <a:moveTo>
                  <a:pt x="1757" y="175"/>
                </a:moveTo>
                <a:cubicBezTo>
                  <a:pt x="1757" y="133"/>
                  <a:pt x="1740" y="92"/>
                  <a:pt x="1709" y="62"/>
                </a:cubicBezTo>
                <a:cubicBezTo>
                  <a:pt x="1647" y="0"/>
                  <a:pt x="1546" y="0"/>
                  <a:pt x="1483" y="62"/>
                </a:cubicBezTo>
                <a:cubicBezTo>
                  <a:pt x="886" y="659"/>
                  <a:pt x="886" y="659"/>
                  <a:pt x="886" y="659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24" y="1"/>
                  <a:pt x="122" y="3"/>
                  <a:pt x="61" y="68"/>
                </a:cubicBezTo>
                <a:cubicBezTo>
                  <a:pt x="2" y="130"/>
                  <a:pt x="2" y="227"/>
                  <a:pt x="61" y="289"/>
                </a:cubicBezTo>
                <a:cubicBezTo>
                  <a:pt x="659" y="887"/>
                  <a:pt x="659" y="887"/>
                  <a:pt x="659" y="887"/>
                </a:cubicBezTo>
                <a:cubicBezTo>
                  <a:pt x="61" y="1485"/>
                  <a:pt x="61" y="1485"/>
                  <a:pt x="61" y="1485"/>
                </a:cubicBezTo>
                <a:cubicBezTo>
                  <a:pt x="0" y="1549"/>
                  <a:pt x="2" y="1651"/>
                  <a:pt x="66" y="1712"/>
                </a:cubicBezTo>
                <a:cubicBezTo>
                  <a:pt x="128" y="1771"/>
                  <a:pt x="226" y="1771"/>
                  <a:pt x="288" y="1712"/>
                </a:cubicBezTo>
                <a:cubicBezTo>
                  <a:pt x="886" y="1114"/>
                  <a:pt x="886" y="1114"/>
                  <a:pt x="886" y="1114"/>
                </a:cubicBezTo>
                <a:cubicBezTo>
                  <a:pt x="1484" y="1712"/>
                  <a:pt x="1484" y="1712"/>
                  <a:pt x="1484" y="1712"/>
                </a:cubicBezTo>
                <a:cubicBezTo>
                  <a:pt x="1546" y="1774"/>
                  <a:pt x="1648" y="1774"/>
                  <a:pt x="1710" y="1712"/>
                </a:cubicBezTo>
                <a:cubicBezTo>
                  <a:pt x="1773" y="1649"/>
                  <a:pt x="1773" y="1547"/>
                  <a:pt x="1710" y="1485"/>
                </a:cubicBezTo>
                <a:cubicBezTo>
                  <a:pt x="1112" y="887"/>
                  <a:pt x="1112" y="887"/>
                  <a:pt x="1112" y="887"/>
                </a:cubicBezTo>
                <a:cubicBezTo>
                  <a:pt x="1710" y="289"/>
                  <a:pt x="1710" y="289"/>
                  <a:pt x="1710" y="289"/>
                </a:cubicBezTo>
                <a:cubicBezTo>
                  <a:pt x="1740" y="259"/>
                  <a:pt x="1757" y="218"/>
                  <a:pt x="1757" y="175"/>
                </a:cubicBezTo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xmlns="" id="{3315768A-D73F-4834-87BB-DD2339C2C550}"/>
              </a:ext>
            </a:extLst>
          </p:cNvPr>
          <p:cNvSpPr>
            <a:spLocks noChangeAspect="1"/>
          </p:cNvSpPr>
          <p:nvPr/>
        </p:nvSpPr>
        <p:spPr bwMode="auto">
          <a:xfrm>
            <a:off x="3208088" y="3014761"/>
            <a:ext cx="92552" cy="92363"/>
          </a:xfrm>
          <a:custGeom>
            <a:avLst/>
            <a:gdLst>
              <a:gd name="T0" fmla="*/ 1757 w 1773"/>
              <a:gd name="T1" fmla="*/ 175 h 1774"/>
              <a:gd name="T2" fmla="*/ 1709 w 1773"/>
              <a:gd name="T3" fmla="*/ 62 h 1774"/>
              <a:gd name="T4" fmla="*/ 1483 w 1773"/>
              <a:gd name="T5" fmla="*/ 62 h 1774"/>
              <a:gd name="T6" fmla="*/ 886 w 1773"/>
              <a:gd name="T7" fmla="*/ 659 h 1774"/>
              <a:gd name="T8" fmla="*/ 288 w 1773"/>
              <a:gd name="T9" fmla="*/ 62 h 1774"/>
              <a:gd name="T10" fmla="*/ 61 w 1773"/>
              <a:gd name="T11" fmla="*/ 68 h 1774"/>
              <a:gd name="T12" fmla="*/ 61 w 1773"/>
              <a:gd name="T13" fmla="*/ 289 h 1774"/>
              <a:gd name="T14" fmla="*/ 659 w 1773"/>
              <a:gd name="T15" fmla="*/ 887 h 1774"/>
              <a:gd name="T16" fmla="*/ 61 w 1773"/>
              <a:gd name="T17" fmla="*/ 1485 h 1774"/>
              <a:gd name="T18" fmla="*/ 66 w 1773"/>
              <a:gd name="T19" fmla="*/ 1712 h 1774"/>
              <a:gd name="T20" fmla="*/ 288 w 1773"/>
              <a:gd name="T21" fmla="*/ 1712 h 1774"/>
              <a:gd name="T22" fmla="*/ 886 w 1773"/>
              <a:gd name="T23" fmla="*/ 1114 h 1774"/>
              <a:gd name="T24" fmla="*/ 1484 w 1773"/>
              <a:gd name="T25" fmla="*/ 1712 h 1774"/>
              <a:gd name="T26" fmla="*/ 1710 w 1773"/>
              <a:gd name="T27" fmla="*/ 1712 h 1774"/>
              <a:gd name="T28" fmla="*/ 1710 w 1773"/>
              <a:gd name="T29" fmla="*/ 1485 h 1774"/>
              <a:gd name="T30" fmla="*/ 1112 w 1773"/>
              <a:gd name="T31" fmla="*/ 887 h 1774"/>
              <a:gd name="T32" fmla="*/ 1710 w 1773"/>
              <a:gd name="T33" fmla="*/ 289 h 1774"/>
              <a:gd name="T34" fmla="*/ 1757 w 1773"/>
              <a:gd name="T35" fmla="*/ 175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3" h="1774">
                <a:moveTo>
                  <a:pt x="1757" y="175"/>
                </a:moveTo>
                <a:cubicBezTo>
                  <a:pt x="1757" y="133"/>
                  <a:pt x="1740" y="92"/>
                  <a:pt x="1709" y="62"/>
                </a:cubicBezTo>
                <a:cubicBezTo>
                  <a:pt x="1647" y="0"/>
                  <a:pt x="1546" y="0"/>
                  <a:pt x="1483" y="62"/>
                </a:cubicBezTo>
                <a:cubicBezTo>
                  <a:pt x="886" y="659"/>
                  <a:pt x="886" y="659"/>
                  <a:pt x="886" y="659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24" y="1"/>
                  <a:pt x="122" y="3"/>
                  <a:pt x="61" y="68"/>
                </a:cubicBezTo>
                <a:cubicBezTo>
                  <a:pt x="2" y="130"/>
                  <a:pt x="2" y="227"/>
                  <a:pt x="61" y="289"/>
                </a:cubicBezTo>
                <a:cubicBezTo>
                  <a:pt x="659" y="887"/>
                  <a:pt x="659" y="887"/>
                  <a:pt x="659" y="887"/>
                </a:cubicBezTo>
                <a:cubicBezTo>
                  <a:pt x="61" y="1485"/>
                  <a:pt x="61" y="1485"/>
                  <a:pt x="61" y="1485"/>
                </a:cubicBezTo>
                <a:cubicBezTo>
                  <a:pt x="0" y="1549"/>
                  <a:pt x="2" y="1651"/>
                  <a:pt x="66" y="1712"/>
                </a:cubicBezTo>
                <a:cubicBezTo>
                  <a:pt x="128" y="1771"/>
                  <a:pt x="226" y="1771"/>
                  <a:pt x="288" y="1712"/>
                </a:cubicBezTo>
                <a:cubicBezTo>
                  <a:pt x="886" y="1114"/>
                  <a:pt x="886" y="1114"/>
                  <a:pt x="886" y="1114"/>
                </a:cubicBezTo>
                <a:cubicBezTo>
                  <a:pt x="1484" y="1712"/>
                  <a:pt x="1484" y="1712"/>
                  <a:pt x="1484" y="1712"/>
                </a:cubicBezTo>
                <a:cubicBezTo>
                  <a:pt x="1546" y="1774"/>
                  <a:pt x="1648" y="1774"/>
                  <a:pt x="1710" y="1712"/>
                </a:cubicBezTo>
                <a:cubicBezTo>
                  <a:pt x="1773" y="1649"/>
                  <a:pt x="1773" y="1547"/>
                  <a:pt x="1710" y="1485"/>
                </a:cubicBezTo>
                <a:cubicBezTo>
                  <a:pt x="1112" y="887"/>
                  <a:pt x="1112" y="887"/>
                  <a:pt x="1112" y="887"/>
                </a:cubicBezTo>
                <a:cubicBezTo>
                  <a:pt x="1710" y="289"/>
                  <a:pt x="1710" y="289"/>
                  <a:pt x="1710" y="289"/>
                </a:cubicBezTo>
                <a:cubicBezTo>
                  <a:pt x="1740" y="259"/>
                  <a:pt x="1757" y="218"/>
                  <a:pt x="1757" y="175"/>
                </a:cubicBezTo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xmlns="" id="{9294EDC8-AFF2-4621-9664-17B1753FDC96}"/>
              </a:ext>
            </a:extLst>
          </p:cNvPr>
          <p:cNvSpPr/>
          <p:nvPr/>
        </p:nvSpPr>
        <p:spPr>
          <a:xfrm>
            <a:off x="486199" y="5276557"/>
            <a:ext cx="1573915" cy="7664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b="1" dirty="0" smtClean="0">
                <a:solidFill>
                  <a:srgbClr val="000000"/>
                </a:solidFill>
              </a:rPr>
              <a:t>No change </a:t>
            </a:r>
            <a:r>
              <a:rPr lang="en-US" sz="1000" b="1" dirty="0">
                <a:solidFill>
                  <a:srgbClr val="000000"/>
                </a:solidFill>
              </a:rPr>
              <a:t>of outcome of risk assessment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xmlns="" id="{3BE676D4-FF83-445D-89F3-A9849CC65C6B}"/>
              </a:ext>
            </a:extLst>
          </p:cNvPr>
          <p:cNvSpPr/>
          <p:nvPr/>
        </p:nvSpPr>
        <p:spPr>
          <a:xfrm>
            <a:off x="486199" y="5276557"/>
            <a:ext cx="8553518" cy="7664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39" name="Gerader Verbinder 38"/>
          <p:cNvCxnSpPr/>
          <p:nvPr/>
        </p:nvCxnSpPr>
        <p:spPr>
          <a:xfrm flipV="1">
            <a:off x="2514777" y="6023880"/>
            <a:ext cx="747713" cy="2382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>
            <a:off x="2908743" y="6023880"/>
            <a:ext cx="67759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egende mit Linie 1 40"/>
          <p:cNvSpPr/>
          <p:nvPr/>
        </p:nvSpPr>
        <p:spPr>
          <a:xfrm>
            <a:off x="3454843" y="5531377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2" name="Legende mit Linie 1 41"/>
          <p:cNvSpPr/>
          <p:nvPr/>
        </p:nvSpPr>
        <p:spPr>
          <a:xfrm>
            <a:off x="2381693" y="5537727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3" name="Legende mit Linie 1 42"/>
          <p:cNvSpPr/>
          <p:nvPr/>
        </p:nvSpPr>
        <p:spPr>
          <a:xfrm>
            <a:off x="2756343" y="5537727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4" name="Legende mit Linie 1 43"/>
          <p:cNvSpPr/>
          <p:nvPr/>
        </p:nvSpPr>
        <p:spPr>
          <a:xfrm>
            <a:off x="3111943" y="5531377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>
              <a:alpha val="21000"/>
            </a:schemeClr>
          </a:solidFill>
          <a:ln>
            <a:solidFill>
              <a:srgbClr val="00000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xmlns="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455719" y="5609099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49" name="Freeform 5">
            <a:extLst>
              <a:ext uri="{FF2B5EF4-FFF2-40B4-BE49-F238E27FC236}">
                <a16:creationId xmlns:a16="http://schemas.microsoft.com/office/drawing/2014/main" xmlns="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848382" y="5605835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4114728" y="2733712"/>
            <a:ext cx="1913496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dirty="0" smtClean="0">
                <a:solidFill>
                  <a:srgbClr val="000000"/>
                </a:solidFill>
              </a:rPr>
              <a:t>Requires a </a:t>
            </a:r>
            <a:r>
              <a:rPr lang="en-US" sz="1000" b="1" dirty="0" smtClean="0">
                <a:solidFill>
                  <a:srgbClr val="000000"/>
                </a:solidFill>
              </a:rPr>
              <a:t>new type</a:t>
            </a:r>
            <a:r>
              <a:rPr lang="en-US" sz="1000" dirty="0" smtClean="0">
                <a:solidFill>
                  <a:srgbClr val="000000"/>
                </a:solidFill>
              </a:rPr>
              <a:t>, since security in existing subsystem is being influenced.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4114726" y="5276557"/>
            <a:ext cx="2463861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Replacing an existing subsystem, and this does not change the cybersecurity of the resulting E/E architecture, and thus does </a:t>
            </a:r>
            <a:r>
              <a:rPr lang="en-US" sz="1000" b="1" dirty="0">
                <a:solidFill>
                  <a:schemeClr val="tx1"/>
                </a:solidFill>
              </a:rPr>
              <a:t>not require a type extension</a:t>
            </a:r>
            <a:r>
              <a:rPr lang="en-US" sz="1000" dirty="0">
                <a:solidFill>
                  <a:schemeClr val="tx1"/>
                </a:solidFill>
              </a:rPr>
              <a:t>. </a:t>
            </a:r>
            <a:r>
              <a:rPr lang="en-US" sz="1000" b="1" u="sng" dirty="0">
                <a:solidFill>
                  <a:schemeClr val="tx1"/>
                </a:solidFill>
              </a:rPr>
              <a:t>This is the usual situation</a:t>
            </a:r>
            <a:r>
              <a:rPr lang="en-US" sz="1000" dirty="0">
                <a:solidFill>
                  <a:schemeClr val="tx1"/>
                </a:solidFill>
              </a:rPr>
              <a:t>. </a:t>
            </a:r>
          </a:p>
        </p:txBody>
      </p:sp>
      <p:cxnSp>
        <p:nvCxnSpPr>
          <p:cNvPr id="53" name="Gerader Verbinder 52"/>
          <p:cNvCxnSpPr>
            <a:stCxn id="54" idx="0"/>
            <a:endCxn id="56" idx="2"/>
          </p:cNvCxnSpPr>
          <p:nvPr/>
        </p:nvCxnSpPr>
        <p:spPr>
          <a:xfrm flipV="1">
            <a:off x="2615865" y="2235221"/>
            <a:ext cx="963685" cy="3518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Legende mit Linie 1 53"/>
          <p:cNvSpPr/>
          <p:nvPr/>
        </p:nvSpPr>
        <p:spPr>
          <a:xfrm>
            <a:off x="2333556" y="2118817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163855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5" name="Legende mit Linie 1 54"/>
          <p:cNvSpPr/>
          <p:nvPr/>
        </p:nvSpPr>
        <p:spPr>
          <a:xfrm>
            <a:off x="2938723" y="2115299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163854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6" name="Legende mit Linie 1 55"/>
          <p:cNvSpPr/>
          <p:nvPr/>
        </p:nvSpPr>
        <p:spPr>
          <a:xfrm>
            <a:off x="3579550" y="2115299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168044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xmlns="" id="{9294EDC8-AFF2-4621-9664-17B1753FDC96}"/>
              </a:ext>
            </a:extLst>
          </p:cNvPr>
          <p:cNvSpPr/>
          <p:nvPr/>
        </p:nvSpPr>
        <p:spPr>
          <a:xfrm>
            <a:off x="494667" y="1937597"/>
            <a:ext cx="1584115" cy="7302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b="1" dirty="0" smtClean="0">
                <a:solidFill>
                  <a:srgbClr val="000000"/>
                </a:solidFill>
              </a:rPr>
              <a:t>Development of a new E/E Architecture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xmlns="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477425" y="3010104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201333" y="1380104"/>
            <a:ext cx="1795998" cy="4730183"/>
            <a:chOff x="2082800" y="1380104"/>
            <a:chExt cx="2270145" cy="4730183"/>
          </a:xfrm>
        </p:grpSpPr>
        <p:sp>
          <p:nvSpPr>
            <p:cNvPr id="60" name="Gleichschenkliges Dreieck 59">
              <a:extLst>
                <a:ext uri="{FF2B5EF4-FFF2-40B4-BE49-F238E27FC236}">
                  <a16:creationId xmlns:a16="http://schemas.microsoft.com/office/drawing/2014/main" xmlns="" id="{57D2B8BF-3F5E-44E8-9A94-98D690E9C94E}"/>
                </a:ext>
              </a:extLst>
            </p:cNvPr>
            <p:cNvSpPr/>
            <p:nvPr/>
          </p:nvSpPr>
          <p:spPr>
            <a:xfrm rot="10800000">
              <a:off x="2680583" y="1678639"/>
              <a:ext cx="1058396" cy="22707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xmlns="" id="{9E633F14-67D7-4475-8054-8E579874A956}"/>
                </a:ext>
              </a:extLst>
            </p:cNvPr>
            <p:cNvSpPr/>
            <p:nvPr/>
          </p:nvSpPr>
          <p:spPr>
            <a:xfrm>
              <a:off x="2082800" y="1380106"/>
              <a:ext cx="2270145" cy="37497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91440" rtlCol="0" anchor="ctr"/>
            <a:lstStyle/>
            <a:p>
              <a:pPr algn="ctr" defTabSz="1084263">
                <a:spcBef>
                  <a:spcPts val="600"/>
                </a:spcBef>
                <a:spcAft>
                  <a:spcPts val="1200"/>
                </a:spcAft>
                <a:buClr>
                  <a:schemeClr val="bg1">
                    <a:lumMod val="50000"/>
                  </a:schemeClr>
                </a:buClr>
              </a:pPr>
              <a:r>
                <a:rPr lang="en-US" sz="1200" dirty="0" smtClean="0">
                  <a:solidFill>
                    <a:srgbClr val="000000"/>
                  </a:solidFill>
                </a:rPr>
                <a:t>Possible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 changes </a:t>
              </a:r>
              <a:r>
                <a:rPr lang="en-US" sz="1200" dirty="0" smtClean="0">
                  <a:solidFill>
                    <a:srgbClr val="000000"/>
                  </a:solidFill>
                </a:rPr>
                <a:t>in the E/E Architecture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xmlns="" id="{A6B0FBFC-C5F8-4CEF-A7E5-4B1DB46BD204}"/>
                </a:ext>
              </a:extLst>
            </p:cNvPr>
            <p:cNvSpPr/>
            <p:nvPr/>
          </p:nvSpPr>
          <p:spPr>
            <a:xfrm>
              <a:off x="2082800" y="1380104"/>
              <a:ext cx="2270145" cy="4730183"/>
            </a:xfrm>
            <a:prstGeom prst="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2000" rtlCol="0" anchor="ctr"/>
            <a:lstStyle/>
            <a:p>
              <a:pPr>
                <a:spcBef>
                  <a:spcPts val="600"/>
                </a:spcBef>
                <a:spcAft>
                  <a:spcPts val="1200"/>
                </a:spcAft>
                <a:buClr>
                  <a:schemeClr val="bg1">
                    <a:lumMod val="50000"/>
                  </a:schemeClr>
                </a:buClr>
              </a:pPr>
              <a:endParaRPr lang="en-US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64" name="Rechteck 63">
            <a:extLst>
              <a:ext uri="{FF2B5EF4-FFF2-40B4-BE49-F238E27FC236}">
                <a16:creationId xmlns:a16="http://schemas.microsoft.com/office/drawing/2014/main" xmlns="" id="{3BE676D4-FF83-445D-89F3-A9849CC65C6B}"/>
              </a:ext>
            </a:extLst>
          </p:cNvPr>
          <p:cNvSpPr/>
          <p:nvPr/>
        </p:nvSpPr>
        <p:spPr>
          <a:xfrm>
            <a:off x="492165" y="4432105"/>
            <a:ext cx="8550051" cy="7664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65" name="Gerader Verbinder 64"/>
          <p:cNvCxnSpPr/>
          <p:nvPr/>
        </p:nvCxnSpPr>
        <p:spPr>
          <a:xfrm flipV="1">
            <a:off x="2517277" y="5179428"/>
            <a:ext cx="747713" cy="2382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/>
          <p:cNvCxnSpPr/>
          <p:nvPr/>
        </p:nvCxnSpPr>
        <p:spPr>
          <a:xfrm>
            <a:off x="2911243" y="5179428"/>
            <a:ext cx="67759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Legende mit Linie 1 66"/>
          <p:cNvSpPr/>
          <p:nvPr/>
        </p:nvSpPr>
        <p:spPr>
          <a:xfrm>
            <a:off x="3457343" y="4686925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8" name="Legende mit Linie 1 67"/>
          <p:cNvSpPr/>
          <p:nvPr/>
        </p:nvSpPr>
        <p:spPr>
          <a:xfrm>
            <a:off x="2384193" y="4693275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9" name="Legende mit Linie 1 68"/>
          <p:cNvSpPr/>
          <p:nvPr/>
        </p:nvSpPr>
        <p:spPr>
          <a:xfrm>
            <a:off x="2758843" y="4693275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0" name="Legende mit Linie 1 69"/>
          <p:cNvSpPr/>
          <p:nvPr/>
        </p:nvSpPr>
        <p:spPr>
          <a:xfrm>
            <a:off x="3114443" y="4686925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>
              <a:alpha val="21000"/>
            </a:schemeClr>
          </a:solidFill>
          <a:ln>
            <a:solidFill>
              <a:srgbClr val="00000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2" name="Freeform 5">
            <a:extLst>
              <a:ext uri="{FF2B5EF4-FFF2-40B4-BE49-F238E27FC236}">
                <a16:creationId xmlns:a16="http://schemas.microsoft.com/office/drawing/2014/main" xmlns="" id="{3315768A-D73F-4834-87BB-DD2339C2C550}"/>
              </a:ext>
            </a:extLst>
          </p:cNvPr>
          <p:cNvSpPr>
            <a:spLocks noChangeAspect="1"/>
          </p:cNvSpPr>
          <p:nvPr/>
        </p:nvSpPr>
        <p:spPr bwMode="auto">
          <a:xfrm>
            <a:off x="3210588" y="4755554"/>
            <a:ext cx="92552" cy="92363"/>
          </a:xfrm>
          <a:custGeom>
            <a:avLst/>
            <a:gdLst>
              <a:gd name="T0" fmla="*/ 1757 w 1773"/>
              <a:gd name="T1" fmla="*/ 175 h 1774"/>
              <a:gd name="T2" fmla="*/ 1709 w 1773"/>
              <a:gd name="T3" fmla="*/ 62 h 1774"/>
              <a:gd name="T4" fmla="*/ 1483 w 1773"/>
              <a:gd name="T5" fmla="*/ 62 h 1774"/>
              <a:gd name="T6" fmla="*/ 886 w 1773"/>
              <a:gd name="T7" fmla="*/ 659 h 1774"/>
              <a:gd name="T8" fmla="*/ 288 w 1773"/>
              <a:gd name="T9" fmla="*/ 62 h 1774"/>
              <a:gd name="T10" fmla="*/ 61 w 1773"/>
              <a:gd name="T11" fmla="*/ 68 h 1774"/>
              <a:gd name="T12" fmla="*/ 61 w 1773"/>
              <a:gd name="T13" fmla="*/ 289 h 1774"/>
              <a:gd name="T14" fmla="*/ 659 w 1773"/>
              <a:gd name="T15" fmla="*/ 887 h 1774"/>
              <a:gd name="T16" fmla="*/ 61 w 1773"/>
              <a:gd name="T17" fmla="*/ 1485 h 1774"/>
              <a:gd name="T18" fmla="*/ 66 w 1773"/>
              <a:gd name="T19" fmla="*/ 1712 h 1774"/>
              <a:gd name="T20" fmla="*/ 288 w 1773"/>
              <a:gd name="T21" fmla="*/ 1712 h 1774"/>
              <a:gd name="T22" fmla="*/ 886 w 1773"/>
              <a:gd name="T23" fmla="*/ 1114 h 1774"/>
              <a:gd name="T24" fmla="*/ 1484 w 1773"/>
              <a:gd name="T25" fmla="*/ 1712 h 1774"/>
              <a:gd name="T26" fmla="*/ 1710 w 1773"/>
              <a:gd name="T27" fmla="*/ 1712 h 1774"/>
              <a:gd name="T28" fmla="*/ 1710 w 1773"/>
              <a:gd name="T29" fmla="*/ 1485 h 1774"/>
              <a:gd name="T30" fmla="*/ 1112 w 1773"/>
              <a:gd name="T31" fmla="*/ 887 h 1774"/>
              <a:gd name="T32" fmla="*/ 1710 w 1773"/>
              <a:gd name="T33" fmla="*/ 289 h 1774"/>
              <a:gd name="T34" fmla="*/ 1757 w 1773"/>
              <a:gd name="T35" fmla="*/ 175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3" h="1774">
                <a:moveTo>
                  <a:pt x="1757" y="175"/>
                </a:moveTo>
                <a:cubicBezTo>
                  <a:pt x="1757" y="133"/>
                  <a:pt x="1740" y="92"/>
                  <a:pt x="1709" y="62"/>
                </a:cubicBezTo>
                <a:cubicBezTo>
                  <a:pt x="1647" y="0"/>
                  <a:pt x="1546" y="0"/>
                  <a:pt x="1483" y="62"/>
                </a:cubicBezTo>
                <a:cubicBezTo>
                  <a:pt x="886" y="659"/>
                  <a:pt x="886" y="659"/>
                  <a:pt x="886" y="659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24" y="1"/>
                  <a:pt x="122" y="3"/>
                  <a:pt x="61" y="68"/>
                </a:cubicBezTo>
                <a:cubicBezTo>
                  <a:pt x="2" y="130"/>
                  <a:pt x="2" y="227"/>
                  <a:pt x="61" y="289"/>
                </a:cubicBezTo>
                <a:cubicBezTo>
                  <a:pt x="659" y="887"/>
                  <a:pt x="659" y="887"/>
                  <a:pt x="659" y="887"/>
                </a:cubicBezTo>
                <a:cubicBezTo>
                  <a:pt x="61" y="1485"/>
                  <a:pt x="61" y="1485"/>
                  <a:pt x="61" y="1485"/>
                </a:cubicBezTo>
                <a:cubicBezTo>
                  <a:pt x="0" y="1549"/>
                  <a:pt x="2" y="1651"/>
                  <a:pt x="66" y="1712"/>
                </a:cubicBezTo>
                <a:cubicBezTo>
                  <a:pt x="128" y="1771"/>
                  <a:pt x="226" y="1771"/>
                  <a:pt x="288" y="1712"/>
                </a:cubicBezTo>
                <a:cubicBezTo>
                  <a:pt x="886" y="1114"/>
                  <a:pt x="886" y="1114"/>
                  <a:pt x="886" y="1114"/>
                </a:cubicBezTo>
                <a:cubicBezTo>
                  <a:pt x="1484" y="1712"/>
                  <a:pt x="1484" y="1712"/>
                  <a:pt x="1484" y="1712"/>
                </a:cubicBezTo>
                <a:cubicBezTo>
                  <a:pt x="1546" y="1774"/>
                  <a:pt x="1648" y="1774"/>
                  <a:pt x="1710" y="1712"/>
                </a:cubicBezTo>
                <a:cubicBezTo>
                  <a:pt x="1773" y="1649"/>
                  <a:pt x="1773" y="1547"/>
                  <a:pt x="1710" y="1485"/>
                </a:cubicBezTo>
                <a:cubicBezTo>
                  <a:pt x="1112" y="887"/>
                  <a:pt x="1112" y="887"/>
                  <a:pt x="1112" y="887"/>
                </a:cubicBezTo>
                <a:cubicBezTo>
                  <a:pt x="1710" y="289"/>
                  <a:pt x="1710" y="289"/>
                  <a:pt x="1710" y="289"/>
                </a:cubicBezTo>
                <a:cubicBezTo>
                  <a:pt x="1740" y="259"/>
                  <a:pt x="1757" y="218"/>
                  <a:pt x="1757" y="175"/>
                </a:cubicBezTo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74" name="Freeform 5">
            <a:extLst>
              <a:ext uri="{FF2B5EF4-FFF2-40B4-BE49-F238E27FC236}">
                <a16:creationId xmlns:a16="http://schemas.microsoft.com/office/drawing/2014/main" xmlns="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458219" y="4764647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75" name="Freeform 5">
            <a:extLst>
              <a:ext uri="{FF2B5EF4-FFF2-40B4-BE49-F238E27FC236}">
                <a16:creationId xmlns:a16="http://schemas.microsoft.com/office/drawing/2014/main" xmlns="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850882" y="4761383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4114728" y="3608424"/>
            <a:ext cx="1913494" cy="157100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Replacing an existing </a:t>
            </a:r>
            <a:r>
              <a:rPr lang="en-US" sz="1000" dirty="0" smtClean="0">
                <a:solidFill>
                  <a:schemeClr val="tx1"/>
                </a:solidFill>
              </a:rPr>
              <a:t>subsystem or adding a new subsystem, </a:t>
            </a:r>
            <a:r>
              <a:rPr lang="en-US" sz="1000" dirty="0">
                <a:solidFill>
                  <a:schemeClr val="tx1"/>
                </a:solidFill>
              </a:rPr>
              <a:t>and this introduces some minor changes to the cybersecurity of the resulting E/E architecture, and </a:t>
            </a:r>
            <a:r>
              <a:rPr lang="en-US" sz="1000" b="1" dirty="0">
                <a:solidFill>
                  <a:schemeClr val="tx1"/>
                </a:solidFill>
              </a:rPr>
              <a:t>thus requires an type </a:t>
            </a:r>
            <a:r>
              <a:rPr lang="en-US" sz="1000" b="1" dirty="0" smtClean="0">
                <a:solidFill>
                  <a:schemeClr val="tx1"/>
                </a:solidFill>
              </a:rPr>
              <a:t>extension</a:t>
            </a:r>
            <a:r>
              <a:rPr lang="en-US" sz="1000" dirty="0" smtClean="0">
                <a:solidFill>
                  <a:schemeClr val="tx1"/>
                </a:solidFill>
              </a:rPr>
              <a:t>.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 rot="16200000">
            <a:off x="-265569" y="2563332"/>
            <a:ext cx="970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/>
            </a:lvl1pPr>
          </a:lstStyle>
          <a:p>
            <a:r>
              <a:rPr lang="fr-FR" dirty="0"/>
              <a:t>New type</a:t>
            </a:r>
          </a:p>
        </p:txBody>
      </p:sp>
      <p:sp>
        <p:nvSpPr>
          <p:cNvPr id="80" name="ZoneTexte 79"/>
          <p:cNvSpPr txBox="1"/>
          <p:nvPr/>
        </p:nvSpPr>
        <p:spPr>
          <a:xfrm rot="16200000">
            <a:off x="-539200" y="4122185"/>
            <a:ext cx="1502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Extension of </a:t>
            </a:r>
            <a:r>
              <a:rPr lang="fr-FR" sz="1400" b="1" dirty="0" err="1" smtClean="0"/>
              <a:t>existing</a:t>
            </a:r>
            <a:r>
              <a:rPr lang="fr-FR" sz="1400" b="1" dirty="0" smtClean="0"/>
              <a:t> type</a:t>
            </a:r>
            <a:endParaRPr lang="fr-FR" sz="1400" b="1" dirty="0"/>
          </a:p>
        </p:txBody>
      </p:sp>
      <p:sp>
        <p:nvSpPr>
          <p:cNvPr id="81" name="ZoneTexte 80"/>
          <p:cNvSpPr txBox="1"/>
          <p:nvPr/>
        </p:nvSpPr>
        <p:spPr>
          <a:xfrm rot="16200000">
            <a:off x="-455429" y="5421170"/>
            <a:ext cx="1280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No</a:t>
            </a:r>
            <a:r>
              <a:rPr lang="fr-FR" dirty="0" smtClean="0"/>
              <a:t> </a:t>
            </a:r>
            <a:r>
              <a:rPr lang="fr-FR" sz="1400" b="1" dirty="0"/>
              <a:t>impact</a:t>
            </a:r>
          </a:p>
        </p:txBody>
      </p:sp>
      <p:sp>
        <p:nvSpPr>
          <p:cNvPr id="25" name="Arc 24"/>
          <p:cNvSpPr/>
          <p:nvPr/>
        </p:nvSpPr>
        <p:spPr>
          <a:xfrm>
            <a:off x="3221032" y="2856989"/>
            <a:ext cx="404845" cy="371582"/>
          </a:xfrm>
          <a:prstGeom prst="arc">
            <a:avLst>
              <a:gd name="adj1" fmla="val 12026730"/>
              <a:gd name="adj2" fmla="val 19891473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Arc 72"/>
          <p:cNvSpPr/>
          <p:nvPr/>
        </p:nvSpPr>
        <p:spPr>
          <a:xfrm>
            <a:off x="2848382" y="2767580"/>
            <a:ext cx="777495" cy="647259"/>
          </a:xfrm>
          <a:prstGeom prst="arc">
            <a:avLst>
              <a:gd name="adj1" fmla="val 12026730"/>
              <a:gd name="adj2" fmla="val 19891473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xmlns="" id="{3BE676D4-FF83-445D-89F3-A9849CC65C6B}"/>
              </a:ext>
            </a:extLst>
          </p:cNvPr>
          <p:cNvSpPr/>
          <p:nvPr/>
        </p:nvSpPr>
        <p:spPr>
          <a:xfrm>
            <a:off x="492166" y="1930880"/>
            <a:ext cx="8525325" cy="730239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114726" y="1380105"/>
            <a:ext cx="2387659" cy="534721"/>
            <a:chOff x="4436472" y="1380105"/>
            <a:chExt cx="2257752" cy="534721"/>
          </a:xfrm>
        </p:grpSpPr>
        <p:sp>
          <p:nvSpPr>
            <p:cNvPr id="61" name="Gleichschenkliges Dreieck 60">
              <a:extLst>
                <a:ext uri="{FF2B5EF4-FFF2-40B4-BE49-F238E27FC236}">
                  <a16:creationId xmlns:a16="http://schemas.microsoft.com/office/drawing/2014/main" xmlns="" id="{B76635EE-8448-4B73-8BE1-7C5747D7A698}"/>
                </a:ext>
              </a:extLst>
            </p:cNvPr>
            <p:cNvSpPr/>
            <p:nvPr/>
          </p:nvSpPr>
          <p:spPr>
            <a:xfrm rot="10800000">
              <a:off x="5165076" y="1687752"/>
              <a:ext cx="760285" cy="22707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xmlns="" id="{29FA846E-EE25-4F11-BFD2-19A9285453F1}"/>
                </a:ext>
              </a:extLst>
            </p:cNvPr>
            <p:cNvSpPr/>
            <p:nvPr/>
          </p:nvSpPr>
          <p:spPr>
            <a:xfrm>
              <a:off x="4436472" y="1380105"/>
              <a:ext cx="2257752" cy="3903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91440" rtlCol="0" anchor="ctr"/>
            <a:lstStyle/>
            <a:p>
              <a:pPr algn="ctr" defTabSz="1084263">
                <a:spcBef>
                  <a:spcPts val="600"/>
                </a:spcBef>
                <a:spcAft>
                  <a:spcPts val="1200"/>
                </a:spcAft>
                <a:buClr>
                  <a:schemeClr val="bg1">
                    <a:lumMod val="50000"/>
                  </a:schemeClr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New Type or Type Extension </a:t>
              </a:r>
            </a:p>
          </p:txBody>
        </p:sp>
      </p:grpSp>
      <p:sp>
        <p:nvSpPr>
          <p:cNvPr id="11" name="Rechteck 10">
            <a:extLst>
              <a:ext uri="{FF2B5EF4-FFF2-40B4-BE49-F238E27FC236}">
                <a16:creationId xmlns:a16="http://schemas.microsoft.com/office/drawing/2014/main" xmlns="" id="{DD00DFE0-FB5F-4C3A-AE9C-5FD4B4C3D0D7}"/>
              </a:ext>
            </a:extLst>
          </p:cNvPr>
          <p:cNvSpPr/>
          <p:nvPr/>
        </p:nvSpPr>
        <p:spPr>
          <a:xfrm>
            <a:off x="4114727" y="1380105"/>
            <a:ext cx="2387659" cy="4730181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xmlns="" id="{9294EDC8-AFF2-4621-9664-17B1753FDC96}"/>
              </a:ext>
            </a:extLst>
          </p:cNvPr>
          <p:cNvSpPr/>
          <p:nvPr/>
        </p:nvSpPr>
        <p:spPr>
          <a:xfrm>
            <a:off x="486199" y="3597805"/>
            <a:ext cx="1573915" cy="15816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b="1" dirty="0">
                <a:solidFill>
                  <a:srgbClr val="000000"/>
                </a:solidFill>
              </a:rPr>
              <a:t>Changes of outcome of risk assessment by </a:t>
            </a:r>
            <a:r>
              <a:rPr lang="en-US" sz="1000" b="1" dirty="0" smtClean="0">
                <a:solidFill>
                  <a:srgbClr val="000000"/>
                </a:solidFill>
              </a:rPr>
              <a:t>adding or replacing subsystems 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78" name="Arc 77"/>
          <p:cNvSpPr/>
          <p:nvPr/>
        </p:nvSpPr>
        <p:spPr>
          <a:xfrm>
            <a:off x="3240459" y="4595790"/>
            <a:ext cx="404845" cy="371582"/>
          </a:xfrm>
          <a:prstGeom prst="arc">
            <a:avLst>
              <a:gd name="adj1" fmla="val 12026730"/>
              <a:gd name="adj2" fmla="val 19891473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Arc 78"/>
          <p:cNvSpPr/>
          <p:nvPr/>
        </p:nvSpPr>
        <p:spPr>
          <a:xfrm>
            <a:off x="3205835" y="5423308"/>
            <a:ext cx="404845" cy="371582"/>
          </a:xfrm>
          <a:prstGeom prst="arc">
            <a:avLst>
              <a:gd name="adj1" fmla="val 12026730"/>
              <a:gd name="adj2" fmla="val 19891473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hteck 8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6629833" y="1870948"/>
            <a:ext cx="1913495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dirty="0" smtClean="0">
                <a:solidFill>
                  <a:srgbClr val="000000"/>
                </a:solidFill>
              </a:rPr>
              <a:t>Development of an E/E Architecture requires a </a:t>
            </a:r>
            <a:r>
              <a:rPr lang="en-US" sz="1000" b="1" dirty="0" smtClean="0">
                <a:solidFill>
                  <a:srgbClr val="000000"/>
                </a:solidFill>
              </a:rPr>
              <a:t>new type</a:t>
            </a:r>
            <a:r>
              <a:rPr lang="en-US" sz="1000" dirty="0" smtClean="0">
                <a:solidFill>
                  <a:srgbClr val="000000"/>
                </a:solidFill>
              </a:rPr>
              <a:t>.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77" name="Rechteck 49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6571045" y="2778054"/>
            <a:ext cx="2515957" cy="66549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 marL="112713" indent="-112713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</a:rPr>
              <a:t>Adding new external interfaces (NFC Near Field Communication) for new services such as personalization</a:t>
            </a:r>
          </a:p>
          <a:p>
            <a:pPr marL="112713" indent="-112713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</a:rPr>
              <a:t>Change of network topology by adding a </a:t>
            </a:r>
            <a:r>
              <a:rPr lang="en-US" sz="1000" dirty="0" smtClean="0">
                <a:solidFill>
                  <a:srgbClr val="000000"/>
                </a:solidFill>
              </a:rPr>
              <a:t>gateway with new com. protocol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82" name="Rechteck 51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6623142" y="5317587"/>
            <a:ext cx="2463861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Replacing an ECU:</a:t>
            </a:r>
            <a:r>
              <a:rPr lang="en-US" sz="1000" dirty="0">
                <a:solidFill>
                  <a:schemeClr val="tx1"/>
                </a:solidFill>
              </a:rPr>
              <a:t>	 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/>
                </a:solidFill>
              </a:rPr>
              <a:t>new </a:t>
            </a:r>
            <a:r>
              <a:rPr lang="en-US" sz="1000" dirty="0">
                <a:solidFill>
                  <a:schemeClr val="tx1"/>
                </a:solidFill>
              </a:rPr>
              <a:t>state of the art processor, </a:t>
            </a:r>
            <a:r>
              <a:rPr lang="en-US" sz="1000" dirty="0" smtClean="0">
                <a:solidFill>
                  <a:schemeClr val="tx1"/>
                </a:solidFill>
              </a:rPr>
              <a:t>more memory, no new functionality,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/>
                </a:solidFill>
              </a:rPr>
              <a:t>different </a:t>
            </a:r>
            <a:r>
              <a:rPr lang="en-US" sz="1000" dirty="0">
                <a:solidFill>
                  <a:schemeClr val="tx1"/>
                </a:solidFill>
              </a:rPr>
              <a:t>supplier </a:t>
            </a:r>
          </a:p>
        </p:txBody>
      </p:sp>
      <p:sp>
        <p:nvSpPr>
          <p:cNvPr id="83" name="Rechteck 75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6629833" y="3624052"/>
            <a:ext cx="1913494" cy="157100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endParaRPr lang="en-US" sz="1000" dirty="0">
              <a:solidFill>
                <a:schemeClr val="tx1"/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6629831" y="1395733"/>
            <a:ext cx="2387659" cy="534721"/>
            <a:chOff x="4436472" y="1380105"/>
            <a:chExt cx="2257752" cy="534721"/>
          </a:xfrm>
        </p:grpSpPr>
        <p:sp>
          <p:nvSpPr>
            <p:cNvPr id="85" name="Gleichschenkliges Dreieck 60">
              <a:extLst>
                <a:ext uri="{FF2B5EF4-FFF2-40B4-BE49-F238E27FC236}">
                  <a16:creationId xmlns:a16="http://schemas.microsoft.com/office/drawing/2014/main" xmlns="" id="{B76635EE-8448-4B73-8BE1-7C5747D7A698}"/>
                </a:ext>
              </a:extLst>
            </p:cNvPr>
            <p:cNvSpPr/>
            <p:nvPr/>
          </p:nvSpPr>
          <p:spPr>
            <a:xfrm rot="10800000">
              <a:off x="5165076" y="1687752"/>
              <a:ext cx="760285" cy="22707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86" name="Rechteck 5">
              <a:extLst>
                <a:ext uri="{FF2B5EF4-FFF2-40B4-BE49-F238E27FC236}">
                  <a16:creationId xmlns:a16="http://schemas.microsoft.com/office/drawing/2014/main" xmlns="" id="{29FA846E-EE25-4F11-BFD2-19A9285453F1}"/>
                </a:ext>
              </a:extLst>
            </p:cNvPr>
            <p:cNvSpPr/>
            <p:nvPr/>
          </p:nvSpPr>
          <p:spPr>
            <a:xfrm>
              <a:off x="4436472" y="1380105"/>
              <a:ext cx="2257752" cy="3903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91440" rtlCol="0" anchor="ctr"/>
            <a:lstStyle/>
            <a:p>
              <a:pPr algn="ctr" defTabSz="1084263">
                <a:spcBef>
                  <a:spcPts val="600"/>
                </a:spcBef>
                <a:spcAft>
                  <a:spcPts val="1200"/>
                </a:spcAft>
                <a:buClr>
                  <a:schemeClr val="bg1">
                    <a:lumMod val="50000"/>
                  </a:schemeClr>
                </a:buClr>
              </a:pPr>
              <a:r>
                <a:rPr lang="en-US" sz="1200" dirty="0" smtClean="0">
                  <a:solidFill>
                    <a:srgbClr val="000000"/>
                  </a:solidFill>
                </a:rPr>
                <a:t>Examples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87" name="Rechteck 10">
            <a:extLst>
              <a:ext uri="{FF2B5EF4-FFF2-40B4-BE49-F238E27FC236}">
                <a16:creationId xmlns:a16="http://schemas.microsoft.com/office/drawing/2014/main" xmlns="" id="{DD00DFE0-FB5F-4C3A-AE9C-5FD4B4C3D0D7}"/>
              </a:ext>
            </a:extLst>
          </p:cNvPr>
          <p:cNvSpPr/>
          <p:nvPr/>
        </p:nvSpPr>
        <p:spPr>
          <a:xfrm>
            <a:off x="6629832" y="1395733"/>
            <a:ext cx="2387659" cy="4730181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78925" y="3799019"/>
            <a:ext cx="22740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000" dirty="0"/>
              <a:t>Replacing a UMTS communication unit by a 5G </a:t>
            </a:r>
            <a:r>
              <a:rPr lang="en-US" sz="1000" dirty="0" smtClean="0"/>
              <a:t>communication </a:t>
            </a:r>
            <a:r>
              <a:rPr lang="en-US" sz="1000" dirty="0"/>
              <a:t>unit -&gt; additional communication possible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000" dirty="0"/>
              <a:t>Replacing </a:t>
            </a:r>
            <a:r>
              <a:rPr lang="en-US" sz="1000" dirty="0" smtClean="0"/>
              <a:t>an </a:t>
            </a:r>
            <a:r>
              <a:rPr lang="en-US" sz="1000" dirty="0"/>
              <a:t>ECU by a new one with a HSM (hardware security module)  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486199" y="1380104"/>
            <a:ext cx="1577383" cy="521676"/>
            <a:chOff x="4436472" y="1393150"/>
            <a:chExt cx="2257752" cy="521676"/>
          </a:xfrm>
        </p:grpSpPr>
        <p:sp>
          <p:nvSpPr>
            <p:cNvPr id="89" name="Gleichschenkliges Dreieck 60">
              <a:extLst>
                <a:ext uri="{FF2B5EF4-FFF2-40B4-BE49-F238E27FC236}">
                  <a16:creationId xmlns:a16="http://schemas.microsoft.com/office/drawing/2014/main" xmlns="" id="{B76635EE-8448-4B73-8BE1-7C5747D7A698}"/>
                </a:ext>
              </a:extLst>
            </p:cNvPr>
            <p:cNvSpPr/>
            <p:nvPr/>
          </p:nvSpPr>
          <p:spPr>
            <a:xfrm rot="10800000">
              <a:off x="5165076" y="1687752"/>
              <a:ext cx="760285" cy="22707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90" name="Rechteck 5">
              <a:extLst>
                <a:ext uri="{FF2B5EF4-FFF2-40B4-BE49-F238E27FC236}">
                  <a16:creationId xmlns:a16="http://schemas.microsoft.com/office/drawing/2014/main" xmlns="" id="{29FA846E-EE25-4F11-BFD2-19A9285453F1}"/>
                </a:ext>
              </a:extLst>
            </p:cNvPr>
            <p:cNvSpPr/>
            <p:nvPr/>
          </p:nvSpPr>
          <p:spPr>
            <a:xfrm>
              <a:off x="4436472" y="1393150"/>
              <a:ext cx="2257752" cy="37733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91440" rtlCol="0" anchor="ctr"/>
            <a:lstStyle/>
            <a:p>
              <a:pPr algn="ctr" defTabSz="1084263">
                <a:spcBef>
                  <a:spcPts val="600"/>
                </a:spcBef>
                <a:spcAft>
                  <a:spcPts val="1200"/>
                </a:spcAft>
                <a:buClr>
                  <a:schemeClr val="bg1">
                    <a:lumMod val="50000"/>
                  </a:schemeClr>
                </a:buClr>
              </a:pPr>
              <a:r>
                <a:rPr lang="en-US" sz="1200" dirty="0" smtClean="0">
                  <a:solidFill>
                    <a:srgbClr val="000000"/>
                  </a:solidFill>
                </a:rPr>
                <a:t>Example criteria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58779" y="274638"/>
            <a:ext cx="7022173" cy="114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Suggested addition to the interpretation document</a:t>
            </a:r>
            <a:br>
              <a:rPr lang="en-US" sz="2400" dirty="0" smtClean="0">
                <a:solidFill>
                  <a:srgbClr val="000000"/>
                </a:solidFill>
                <a:latin typeface="+mn-lt"/>
              </a:rPr>
            </a:b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Cyber Security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xmlns="" id="{9E633F14-67D7-4475-8054-8E579874A956}"/>
              </a:ext>
            </a:extLst>
          </p:cNvPr>
          <p:cNvSpPr/>
          <p:nvPr/>
        </p:nvSpPr>
        <p:spPr>
          <a:xfrm>
            <a:off x="1165413" y="1954866"/>
            <a:ext cx="3528000" cy="414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540000"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b="1" dirty="0" smtClean="0">
                <a:solidFill>
                  <a:srgbClr val="000000"/>
                </a:solidFill>
              </a:rPr>
              <a:t>       New Types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xmlns="" id="{29FA846E-EE25-4F11-BFD2-19A9285453F1}"/>
              </a:ext>
            </a:extLst>
          </p:cNvPr>
          <p:cNvSpPr/>
          <p:nvPr/>
        </p:nvSpPr>
        <p:spPr>
          <a:xfrm>
            <a:off x="4829075" y="1954866"/>
            <a:ext cx="3528000" cy="414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540000"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b="1" dirty="0" smtClean="0">
                <a:solidFill>
                  <a:srgbClr val="000000"/>
                </a:solidFill>
              </a:rPr>
              <a:t>      Type Extension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xmlns="" id="{A6B0FBFC-C5F8-4CEF-A7E5-4B1DB46BD204}"/>
              </a:ext>
            </a:extLst>
          </p:cNvPr>
          <p:cNvSpPr/>
          <p:nvPr/>
        </p:nvSpPr>
        <p:spPr>
          <a:xfrm>
            <a:off x="1165413" y="1954867"/>
            <a:ext cx="3528000" cy="3864220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1165413" y="2758759"/>
            <a:ext cx="3194920" cy="3060327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  <a:tabLst>
                <a:tab pos="2573338" algn="l"/>
              </a:tabLst>
            </a:pPr>
            <a:r>
              <a:rPr lang="en-US" b="1" dirty="0" smtClean="0">
                <a:solidFill>
                  <a:srgbClr val="000000"/>
                </a:solidFill>
              </a:rPr>
              <a:t>Development </a:t>
            </a:r>
            <a:r>
              <a:rPr lang="en-US" dirty="0" smtClean="0">
                <a:solidFill>
                  <a:srgbClr val="000000"/>
                </a:solidFill>
              </a:rPr>
              <a:t>of a new E/E architecture or </a:t>
            </a:r>
            <a:r>
              <a:rPr lang="en-US" b="1" dirty="0" smtClean="0">
                <a:solidFill>
                  <a:srgbClr val="000000"/>
                </a:solidFill>
              </a:rPr>
              <a:t>fundamental</a:t>
            </a:r>
            <a:r>
              <a:rPr lang="en-US" dirty="0" smtClean="0">
                <a:solidFill>
                  <a:srgbClr val="000000"/>
                </a:solidFill>
              </a:rPr>
              <a:t> change(s), that influences cyber security of the existing E/E architecture.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4" name="Gleichschenkliges Dreieck 73">
            <a:extLst>
              <a:ext uri="{FF2B5EF4-FFF2-40B4-BE49-F238E27FC236}">
                <a16:creationId xmlns:a16="http://schemas.microsoft.com/office/drawing/2014/main" xmlns="" id="{57D2B8BF-3F5E-44E8-9A94-98D690E9C94E}"/>
              </a:ext>
            </a:extLst>
          </p:cNvPr>
          <p:cNvSpPr/>
          <p:nvPr/>
        </p:nvSpPr>
        <p:spPr>
          <a:xfrm rot="10800000">
            <a:off x="2367313" y="2367078"/>
            <a:ext cx="1058396" cy="22707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5" name="Gleichschenkliges Dreieck 74">
            <a:extLst>
              <a:ext uri="{FF2B5EF4-FFF2-40B4-BE49-F238E27FC236}">
                <a16:creationId xmlns:a16="http://schemas.microsoft.com/office/drawing/2014/main" xmlns="" id="{B76635EE-8448-4B73-8BE1-7C5747D7A698}"/>
              </a:ext>
            </a:extLst>
          </p:cNvPr>
          <p:cNvSpPr/>
          <p:nvPr/>
        </p:nvSpPr>
        <p:spPr>
          <a:xfrm rot="10800000">
            <a:off x="6104022" y="2360728"/>
            <a:ext cx="1058396" cy="22707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xmlns="" id="{DD00DFE0-FB5F-4C3A-AE9C-5FD4B4C3D0D7}"/>
              </a:ext>
            </a:extLst>
          </p:cNvPr>
          <p:cNvSpPr/>
          <p:nvPr/>
        </p:nvSpPr>
        <p:spPr>
          <a:xfrm>
            <a:off x="4829075" y="1954867"/>
            <a:ext cx="3528000" cy="3864219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xmlns="" id="{1885F3BD-5BA8-42CE-8597-2388881B076C}"/>
              </a:ext>
            </a:extLst>
          </p:cNvPr>
          <p:cNvSpPr/>
          <p:nvPr/>
        </p:nvSpPr>
        <p:spPr>
          <a:xfrm>
            <a:off x="4835425" y="2758759"/>
            <a:ext cx="3275642" cy="3060327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dirty="0" smtClean="0">
                <a:solidFill>
                  <a:srgbClr val="000000"/>
                </a:solidFill>
              </a:rPr>
              <a:t>Changes </a:t>
            </a:r>
            <a:r>
              <a:rPr lang="en-US" dirty="0">
                <a:solidFill>
                  <a:srgbClr val="000000"/>
                </a:solidFill>
              </a:rPr>
              <a:t>that have minor impact to the cyber security of the existing E/E </a:t>
            </a:r>
            <a:r>
              <a:rPr lang="en-US" dirty="0" smtClean="0">
                <a:solidFill>
                  <a:srgbClr val="000000"/>
                </a:solidFill>
              </a:rPr>
              <a:t>architecture and can occur with the introduction of </a:t>
            </a:r>
            <a:r>
              <a:rPr lang="en-US" b="1" dirty="0" smtClean="0">
                <a:solidFill>
                  <a:srgbClr val="000000"/>
                </a:solidFill>
              </a:rPr>
              <a:t>an additional subsystem </a:t>
            </a:r>
            <a:r>
              <a:rPr lang="en-US" dirty="0" smtClean="0">
                <a:solidFill>
                  <a:srgbClr val="000000"/>
                </a:solidFill>
              </a:rPr>
              <a:t>or </a:t>
            </a:r>
            <a:r>
              <a:rPr lang="en-US" b="1" dirty="0" smtClean="0">
                <a:solidFill>
                  <a:srgbClr val="000000"/>
                </a:solidFill>
              </a:rPr>
              <a:t>the replacement of an existing subsystem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0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ICA PP template (standard)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que Présentation avec nouveau logo" id="{41F3EA33-912A-4903-8CCA-99FF488B0193}" vid="{C303C125-C101-4B8B-B005-6DF588CFC6F5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(standard)</Template>
  <TotalTime>47</TotalTime>
  <Words>299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OICA PP template (standard)</vt:lpstr>
      <vt:lpstr>PowerPoint Presentation</vt:lpstr>
      <vt:lpstr>Example of changes in the E/E Architecture</vt:lpstr>
      <vt:lpstr>Suggested addition to the interpretation document Cyber Security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UN Regulations on  Cyber Security and Software updates</dc:title>
  <dc:creator>Schenkenberger, Jens</dc:creator>
  <cp:lastModifiedBy>Schenkenberger, Jens</cp:lastModifiedBy>
  <cp:revision>69</cp:revision>
  <dcterms:created xsi:type="dcterms:W3CDTF">2019-08-06T15:19:10Z</dcterms:created>
  <dcterms:modified xsi:type="dcterms:W3CDTF">2019-11-15T01:27:45Z</dcterms:modified>
</cp:coreProperties>
</file>