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432" r:id="rId2"/>
    <p:sldId id="410" r:id="rId3"/>
    <p:sldId id="429" r:id="rId4"/>
    <p:sldId id="417" r:id="rId5"/>
    <p:sldId id="418" r:id="rId6"/>
    <p:sldId id="424" r:id="rId7"/>
    <p:sldId id="422" r:id="rId8"/>
    <p:sldId id="430" r:id="rId9"/>
    <p:sldId id="420" r:id="rId10"/>
    <p:sldId id="427" r:id="rId11"/>
    <p:sldId id="419" r:id="rId12"/>
    <p:sldId id="428" r:id="rId13"/>
    <p:sldId id="421" r:id="rId14"/>
    <p:sldId id="431" r:id="rId15"/>
    <p:sldId id="423" r:id="rId16"/>
    <p:sldId id="416" r:id="rId17"/>
    <p:sldId id="433" r:id="rId18"/>
  </p:sldIdLst>
  <p:sldSz cx="9144000" cy="5143500" type="screen16x9"/>
  <p:notesSz cx="6797675" cy="9928225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u Tianchu" initials="xt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F81BD"/>
    <a:srgbClr val="55214C"/>
    <a:srgbClr val="99FFCC"/>
    <a:srgbClr val="FFFF00"/>
    <a:srgbClr val="FF0000"/>
    <a:srgbClr val="CC99FF"/>
    <a:srgbClr val="9D9999"/>
    <a:srgbClr val="8A8286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2" autoAdjust="0"/>
    <p:restoredTop sz="94207" autoAdjust="0"/>
  </p:normalViewPr>
  <p:slideViewPr>
    <p:cSldViewPr>
      <p:cViewPr varScale="1">
        <p:scale>
          <a:sx n="83" d="100"/>
          <a:sy n="83" d="100"/>
        </p:scale>
        <p:origin x="824" y="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02%20&#20250;&#35758;&#24037;&#20316;\03%20&#22269;&#38469;&#20250;&#35758;\WGWT%20IWG\2019.09.09-%20WT%20session%203\&#25171;&#30952;&#26041;&#26696;&#30340;&#25552;&#26696;\&#26032;&#24314;%20Microsoft%20Excel%20&#24037;&#20316;&#3492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02%20&#20250;&#35758;&#24037;&#20316;\03%20&#22269;&#38469;&#20250;&#35758;\WGWT%20IWG\2019.09.09-%20WT%20session%203\&#25171;&#30952;&#26041;&#26696;&#30340;&#25552;&#26696;\&#26032;&#24314;%20Microsoft%20Excel%20&#24037;&#20316;&#3492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043664996421"/>
          <c:y val="8.3686813444177902E-2"/>
          <c:w val="0.599210637144309"/>
          <c:h val="0.82596256394359302"/>
        </c:manualLayout>
      </c:layout>
      <c:lineChart>
        <c:grouping val="standard"/>
        <c:varyColors val="0"/>
        <c:ser>
          <c:idx val="4"/>
          <c:order val="4"/>
          <c:tx>
            <c:v>tolerance 0.4</c:v>
          </c:tx>
          <c:spPr>
            <a:ln w="22225" cap="rnd">
              <a:solidFill>
                <a:srgbClr val="FF0000"/>
              </a:solidFill>
              <a:prstDash val="dash"/>
              <a:round/>
            </a:ln>
            <a:effectLst>
              <a:outerShdw blurRad="50800" dist="50800" dir="5400000" algn="ctr" rotWithShape="0">
                <a:schemeClr val="bg1"/>
              </a:outerShdw>
            </a:effectLst>
          </c:spPr>
          <c:marker>
            <c:symbol val="none"/>
          </c:marker>
          <c:val>
            <c:numRef>
              <c:f>Sheet1!$B$12:$E$12</c:f>
              <c:numCache>
                <c:formatCode>General</c:formatCode>
                <c:ptCount val="4"/>
                <c:pt idx="0">
                  <c:v>0.4</c:v>
                </c:pt>
                <c:pt idx="1">
                  <c:v>0.4</c:v>
                </c:pt>
                <c:pt idx="2">
                  <c:v>0.4</c:v>
                </c:pt>
                <c:pt idx="3">
                  <c:v>0.4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AA0-4233-ABB9-F38B3891038B}"/>
            </c:ext>
          </c:extLst>
        </c:ser>
        <c:ser>
          <c:idx val="5"/>
          <c:order val="5"/>
          <c:tx>
            <c:v>tolerance -0.4</c:v>
          </c:tx>
          <c:spPr>
            <a:ln w="22225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cat>
            <c:strLit>
              <c:ptCount val="4"/>
              <c:pt idx="0">
                <c:v>B</c:v>
              </c:pt>
              <c:pt idx="1">
                <c:v>C</c:v>
              </c:pt>
              <c:pt idx="2">
                <c:v>D</c:v>
              </c:pt>
              <c:pt idx="3">
                <c:v>E</c:v>
              </c:pt>
            </c:strLit>
          </c:cat>
          <c:val>
            <c:numRef>
              <c:f>Sheet1!$B$23:$E$23</c:f>
              <c:numCache>
                <c:formatCode>General</c:formatCode>
                <c:ptCount val="4"/>
                <c:pt idx="0">
                  <c:v>-0.4</c:v>
                </c:pt>
                <c:pt idx="1">
                  <c:v>-0.4</c:v>
                </c:pt>
                <c:pt idx="2">
                  <c:v>-0.4</c:v>
                </c:pt>
                <c:pt idx="3">
                  <c:v>-0.4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AA0-4233-ABB9-F38B389103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0919288"/>
        <c:axId val="350924384"/>
      </c:lineChart>
      <c:scatterChart>
        <c:scatterStyle val="lineMarker"/>
        <c:varyColors val="0"/>
        <c:ser>
          <c:idx val="0"/>
          <c:order val="0"/>
          <c:tx>
            <c:v>Devi of ave indiv tread-depth for Tire 1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strRef>
              <c:f>Sheet1!$B$15:$E$15</c:f>
              <c:strCache>
                <c:ptCount val="4"/>
                <c:pt idx="0">
                  <c:v>B</c:v>
                </c:pt>
                <c:pt idx="1">
                  <c:v>C</c:v>
                </c:pt>
                <c:pt idx="2">
                  <c:v>D</c:v>
                </c:pt>
                <c:pt idx="3">
                  <c:v>E</c:v>
                </c:pt>
              </c:strCache>
            </c:strRef>
          </c:xVal>
          <c:yVal>
            <c:numRef>
              <c:f>Sheet1!$B$10:$E$10</c:f>
              <c:numCache>
                <c:formatCode>General</c:formatCode>
                <c:ptCount val="4"/>
                <c:pt idx="0">
                  <c:v>0.22</c:v>
                </c:pt>
                <c:pt idx="1">
                  <c:v>0.18</c:v>
                </c:pt>
                <c:pt idx="2">
                  <c:v>0.13</c:v>
                </c:pt>
                <c:pt idx="3">
                  <c:v>0.09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AA0-4233-ABB9-F38B3891038B}"/>
            </c:ext>
          </c:extLst>
        </c:ser>
        <c:ser>
          <c:idx val="2"/>
          <c:order val="1"/>
          <c:tx>
            <c:v>Devi of ave indiv tread-depth for Tire 2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yVal>
            <c:numRef>
              <c:f>Sheet1!$F$10:$I$10</c:f>
              <c:numCache>
                <c:formatCode>General</c:formatCode>
                <c:ptCount val="4"/>
                <c:pt idx="0">
                  <c:v>-0.03</c:v>
                </c:pt>
                <c:pt idx="1">
                  <c:v>-7.0000000000000007E-2</c:v>
                </c:pt>
                <c:pt idx="2">
                  <c:v>-0.11</c:v>
                </c:pt>
                <c:pt idx="3">
                  <c:v>-0.12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AA0-4233-ABB9-F38B3891038B}"/>
            </c:ext>
          </c:extLst>
        </c:ser>
        <c:ser>
          <c:idx val="1"/>
          <c:order val="2"/>
          <c:tx>
            <c:v>Devi of ave indiv tread-depth for Tire 3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strRef>
              <c:f>Sheet1!$B$15:$E$15</c:f>
              <c:strCache>
                <c:ptCount val="4"/>
                <c:pt idx="0">
                  <c:v>B</c:v>
                </c:pt>
                <c:pt idx="1">
                  <c:v>C</c:v>
                </c:pt>
                <c:pt idx="2">
                  <c:v>D</c:v>
                </c:pt>
                <c:pt idx="3">
                  <c:v>E</c:v>
                </c:pt>
              </c:strCache>
            </c:strRef>
          </c:xVal>
          <c:yVal>
            <c:numRef>
              <c:f>Sheet1!$B$21:$E$21</c:f>
              <c:numCache>
                <c:formatCode>General</c:formatCode>
                <c:ptCount val="4"/>
                <c:pt idx="0">
                  <c:v>0.17</c:v>
                </c:pt>
                <c:pt idx="1">
                  <c:v>0.17</c:v>
                </c:pt>
                <c:pt idx="2">
                  <c:v>0.12</c:v>
                </c:pt>
                <c:pt idx="3">
                  <c:v>-0.01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AA0-4233-ABB9-F38B3891038B}"/>
            </c:ext>
          </c:extLst>
        </c:ser>
        <c:ser>
          <c:idx val="3"/>
          <c:order val="3"/>
          <c:tx>
            <c:v>Devi of ave indiv tread-depth for Tire 4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yVal>
            <c:numRef>
              <c:f>Sheet1!$F$21:$I$21</c:f>
              <c:numCache>
                <c:formatCode>General</c:formatCode>
                <c:ptCount val="4"/>
                <c:pt idx="0">
                  <c:v>0.17</c:v>
                </c:pt>
                <c:pt idx="1">
                  <c:v>0.14000000000000001</c:v>
                </c:pt>
                <c:pt idx="2">
                  <c:v>0.1</c:v>
                </c:pt>
                <c:pt idx="3">
                  <c:v>0.1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8AA0-4233-ABB9-F38B389103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0919288"/>
        <c:axId val="350924384"/>
      </c:scatterChart>
      <c:catAx>
        <c:axId val="3509192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>
              <a:solidFill>
                <a:schemeClr val="tx1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none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pPr>
                <a:r>
                  <a:rPr lang="en-US" altLang="zh-CN" cap="none" baseline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Measurement position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none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0924384"/>
        <c:crosses val="autoZero"/>
        <c:auto val="0"/>
        <c:lblAlgn val="ctr"/>
        <c:lblOffset val="100"/>
        <c:noMultiLvlLbl val="0"/>
      </c:catAx>
      <c:valAx>
        <c:axId val="350924384"/>
        <c:scaling>
          <c:orientation val="minMax"/>
          <c:max val="0.5"/>
          <c:min val="-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15875">
              <a:solidFill>
                <a:schemeClr val="tx1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none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cap="none" baseline="0"/>
                  <a:t>Deviation of tread-depth</a:t>
                </a:r>
                <a:endParaRPr lang="zh-CN" altLang="en-US" cap="none" baseline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none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0919288"/>
        <c:crossesAt val="0"/>
        <c:crossBetween val="between"/>
        <c:minorUnit val="0.1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2056811631763495"/>
          <c:y val="0.25354800112153703"/>
          <c:w val="0.27821599349145398"/>
          <c:h val="0.574507208481948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043664996421"/>
          <c:y val="0.131255427478083"/>
          <c:w val="0.57925649702949"/>
          <c:h val="0.764592003785872"/>
        </c:manualLayout>
      </c:layout>
      <c:lineChart>
        <c:grouping val="standard"/>
        <c:varyColors val="0"/>
        <c:ser>
          <c:idx val="4"/>
          <c:order val="4"/>
          <c:tx>
            <c:v>tolerance 0.4</c:v>
          </c:tx>
          <c:spPr>
            <a:ln>
              <a:solidFill>
                <a:srgbClr val="FF0000"/>
              </a:solidFill>
              <a:prstDash val="dash"/>
            </a:ln>
            <a:effectLst>
              <a:outerShdw blurRad="50800" dist="50800" dir="5400000" algn="ctr" rotWithShape="0">
                <a:schemeClr val="bg1"/>
              </a:outerShdw>
            </a:effectLst>
          </c:spPr>
          <c:marker>
            <c:symbol val="none"/>
          </c:marker>
          <c:val>
            <c:numRef>
              <c:f>Sheet1!$B$12:$E$12</c:f>
              <c:numCache>
                <c:formatCode>General</c:formatCode>
                <c:ptCount val="4"/>
                <c:pt idx="0">
                  <c:v>0.4</c:v>
                </c:pt>
                <c:pt idx="1">
                  <c:v>0.4</c:v>
                </c:pt>
                <c:pt idx="2">
                  <c:v>0.4</c:v>
                </c:pt>
                <c:pt idx="3">
                  <c:v>0.4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FC1-4874-895F-D1E14CF95668}"/>
            </c:ext>
          </c:extLst>
        </c:ser>
        <c:ser>
          <c:idx val="5"/>
          <c:order val="5"/>
          <c:tx>
            <c:v>tolerance -0.4</c:v>
          </c:tx>
          <c:spPr>
            <a:ln>
              <a:solidFill>
                <a:srgbClr val="FF0000"/>
              </a:solidFill>
              <a:prstDash val="dash"/>
            </a:ln>
          </c:spPr>
          <c:marker>
            <c:symbol val="none"/>
          </c:marker>
          <c:cat>
            <c:strLit>
              <c:ptCount val="4"/>
              <c:pt idx="0">
                <c:v>B</c:v>
              </c:pt>
              <c:pt idx="1">
                <c:v>C</c:v>
              </c:pt>
              <c:pt idx="2">
                <c:v>D</c:v>
              </c:pt>
              <c:pt idx="3">
                <c:v>E</c:v>
              </c:pt>
            </c:strLit>
          </c:cat>
          <c:val>
            <c:numRef>
              <c:f>Sheet1!$B$23:$E$23</c:f>
              <c:numCache>
                <c:formatCode>General</c:formatCode>
                <c:ptCount val="4"/>
                <c:pt idx="0">
                  <c:v>-0.4</c:v>
                </c:pt>
                <c:pt idx="1">
                  <c:v>-0.4</c:v>
                </c:pt>
                <c:pt idx="2">
                  <c:v>-0.4</c:v>
                </c:pt>
                <c:pt idx="3">
                  <c:v>-0.4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FC1-4874-895F-D1E14CF956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0924776"/>
        <c:axId val="350925560"/>
      </c:lineChart>
      <c:scatterChart>
        <c:scatterStyle val="lineMarker"/>
        <c:varyColors val="0"/>
        <c:ser>
          <c:idx val="0"/>
          <c:order val="0"/>
          <c:tx>
            <c:v>Devi of ave indiv tread-depth for Tire 1</c:v>
          </c:tx>
          <c:spPr>
            <a:ln w="19050">
              <a:noFill/>
            </a:ln>
          </c:spPr>
          <c:xVal>
            <c:strLit>
              <c:ptCount val="4"/>
              <c:pt idx="0">
                <c:v>B</c:v>
              </c:pt>
              <c:pt idx="1">
                <c:v>C</c:v>
              </c:pt>
              <c:pt idx="2">
                <c:v>D</c:v>
              </c:pt>
              <c:pt idx="3">
                <c:v>E</c:v>
              </c:pt>
            </c:strLit>
          </c:xVal>
          <c:yVal>
            <c:numRef>
              <c:f>Sheet1!$B$37:$E$37</c:f>
              <c:numCache>
                <c:formatCode>General</c:formatCode>
                <c:ptCount val="4"/>
                <c:pt idx="0">
                  <c:v>0.3</c:v>
                </c:pt>
                <c:pt idx="1">
                  <c:v>0.13</c:v>
                </c:pt>
                <c:pt idx="2">
                  <c:v>0.08</c:v>
                </c:pt>
                <c:pt idx="3">
                  <c:v>0.27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FC1-4874-895F-D1E14CF95668}"/>
            </c:ext>
          </c:extLst>
        </c:ser>
        <c:ser>
          <c:idx val="2"/>
          <c:order val="1"/>
          <c:tx>
            <c:v>Devi of ave indiv tread-depth for Tire 2</c:v>
          </c:tx>
          <c:spPr>
            <a:ln w="19050">
              <a:noFill/>
            </a:ln>
          </c:spPr>
          <c:xVal>
            <c:strLit>
              <c:ptCount val="4"/>
              <c:pt idx="0">
                <c:v>B</c:v>
              </c:pt>
              <c:pt idx="1">
                <c:v>C</c:v>
              </c:pt>
              <c:pt idx="2">
                <c:v>D</c:v>
              </c:pt>
              <c:pt idx="3">
                <c:v>E</c:v>
              </c:pt>
            </c:strLit>
          </c:xVal>
          <c:yVal>
            <c:numRef>
              <c:f>Sheet1!$F$37:$I$37</c:f>
              <c:numCache>
                <c:formatCode>General</c:formatCode>
                <c:ptCount val="4"/>
                <c:pt idx="0">
                  <c:v>0.16</c:v>
                </c:pt>
                <c:pt idx="1">
                  <c:v>-0.06</c:v>
                </c:pt>
                <c:pt idx="2">
                  <c:v>-0.22</c:v>
                </c:pt>
                <c:pt idx="3">
                  <c:v>-0.04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FC1-4874-895F-D1E14CF95668}"/>
            </c:ext>
          </c:extLst>
        </c:ser>
        <c:ser>
          <c:idx val="1"/>
          <c:order val="2"/>
          <c:tx>
            <c:v>Devi of ave indiv tread-depth for Tire 3</c:v>
          </c:tx>
          <c:spPr>
            <a:ln w="19050">
              <a:noFill/>
            </a:ln>
          </c:spPr>
          <c:xVal>
            <c:strLit>
              <c:ptCount val="4"/>
              <c:pt idx="0">
                <c:v>B</c:v>
              </c:pt>
              <c:pt idx="1">
                <c:v>C</c:v>
              </c:pt>
              <c:pt idx="2">
                <c:v>D</c:v>
              </c:pt>
              <c:pt idx="3">
                <c:v>E</c:v>
              </c:pt>
            </c:strLit>
          </c:xVal>
          <c:yVal>
            <c:numRef>
              <c:f>Sheet1!$B$48:$E$48</c:f>
              <c:numCache>
                <c:formatCode>General</c:formatCode>
                <c:ptCount val="4"/>
                <c:pt idx="0">
                  <c:v>0.45</c:v>
                </c:pt>
                <c:pt idx="1">
                  <c:v>0.09</c:v>
                </c:pt>
                <c:pt idx="2">
                  <c:v>0.02</c:v>
                </c:pt>
                <c:pt idx="3">
                  <c:v>0.36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1FC1-4874-895F-D1E14CF95668}"/>
            </c:ext>
          </c:extLst>
        </c:ser>
        <c:ser>
          <c:idx val="3"/>
          <c:order val="3"/>
          <c:tx>
            <c:v>Devi of ave indiv tread-depth for Tire 4</c:v>
          </c:tx>
          <c:spPr>
            <a:ln w="19050">
              <a:noFill/>
            </a:ln>
          </c:spPr>
          <c:xVal>
            <c:strLit>
              <c:ptCount val="4"/>
              <c:pt idx="0">
                <c:v>B</c:v>
              </c:pt>
              <c:pt idx="1">
                <c:v>C</c:v>
              </c:pt>
              <c:pt idx="2">
                <c:v>D</c:v>
              </c:pt>
              <c:pt idx="3">
                <c:v>E</c:v>
              </c:pt>
            </c:strLit>
          </c:xVal>
          <c:yVal>
            <c:numRef>
              <c:f>Sheet1!$F$48:$I$48</c:f>
              <c:numCache>
                <c:formatCode>General</c:formatCode>
                <c:ptCount val="4"/>
                <c:pt idx="0">
                  <c:v>0.45</c:v>
                </c:pt>
                <c:pt idx="1">
                  <c:v>0.24</c:v>
                </c:pt>
                <c:pt idx="2">
                  <c:v>0.03</c:v>
                </c:pt>
                <c:pt idx="3">
                  <c:v>0.22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1FC1-4874-895F-D1E14CF956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0924776"/>
        <c:axId val="350925560"/>
      </c:scatterChart>
      <c:catAx>
        <c:axId val="350924776"/>
        <c:scaling>
          <c:orientation val="minMax"/>
        </c:scaling>
        <c:delete val="0"/>
        <c:axPos val="b"/>
        <c:majorGridlines/>
        <c:minorGridlines>
          <c:spPr>
            <a:ln>
              <a:solidFill>
                <a:schemeClr val="bg1">
                  <a:lumMod val="95000"/>
                </a:schemeClr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Mesurement position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ln w="15875">
            <a:solidFill>
              <a:schemeClr val="tx1"/>
            </a:solidFill>
          </a:ln>
        </c:spPr>
        <c:crossAx val="350925560"/>
        <c:crosses val="autoZero"/>
        <c:auto val="0"/>
        <c:lblAlgn val="ctr"/>
        <c:lblOffset val="100"/>
        <c:noMultiLvlLbl val="0"/>
      </c:catAx>
      <c:valAx>
        <c:axId val="350925560"/>
        <c:scaling>
          <c:orientation val="minMax"/>
          <c:max val="0.5"/>
          <c:min val="-0.5"/>
        </c:scaling>
        <c:delete val="0"/>
        <c:axPos val="l"/>
        <c:majorGridlines/>
        <c:minorGridlines>
          <c:spPr>
            <a:ln w="9525">
              <a:solidFill>
                <a:srgbClr val="FF0000"/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Deviation of tread-depth</a:t>
                </a:r>
                <a:endParaRPr lang="zh-CN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crossAx val="350924776"/>
        <c:crossesAt val="0"/>
        <c:crossBetween val="between"/>
        <c:minorUnit val="0.1"/>
      </c:valAx>
    </c:plotArea>
    <c:legend>
      <c:legendPos val="r"/>
      <c:layout>
        <c:manualLayout>
          <c:xMode val="edge"/>
          <c:yMode val="edge"/>
          <c:x val="0.70995486517269002"/>
          <c:y val="0.25354800112153703"/>
          <c:w val="0.29004513482730998"/>
          <c:h val="0.57450720848194803"/>
        </c:manualLayout>
      </c:layout>
      <c:overlay val="0"/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txPr>
    <a:bodyPr/>
    <a:lstStyle/>
    <a:p>
      <a:pPr>
        <a:defRPr lang="zh-CN" altLang="en-US" sz="900" b="0" i="0" u="none" strike="noStrike" kern="1200" cap="none" baseline="0">
          <a:solidFill>
            <a:prstClr val="black">
              <a:lumMod val="65000"/>
              <a:lumOff val="35000"/>
            </a:prstClr>
          </a:solidFill>
          <a:latin typeface="Cambria" panose="02040503050406030204" pitchFamily="18" charset="0"/>
          <a:ea typeface="Cambria" panose="02040503050406030204" pitchFamily="18" charset="0"/>
          <a:cs typeface="+mn-cs"/>
        </a:defRPr>
      </a:pPr>
      <a:endParaRPr lang="fr-F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5496C8-A7FC-46D7-8177-91ACBC8396BA}" type="doc">
      <dgm:prSet loTypeId="urn:microsoft.com/office/officeart/2005/8/layout/pList1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6232821-A230-400C-B047-81559CCFA047}">
      <dgm:prSet phldrT="[文本]" custT="1"/>
      <dgm:spPr/>
      <dgm:t>
        <a:bodyPr/>
        <a:lstStyle/>
        <a:p>
          <a:r>
            <a:rPr lang="en-US" altLang="zh-CN" sz="1600" dirty="0"/>
            <a:t>Before buffing</a:t>
          </a:r>
          <a:endParaRPr lang="zh-CN" altLang="en-US" sz="1600" dirty="0"/>
        </a:p>
      </dgm:t>
    </dgm:pt>
    <dgm:pt modelId="{D56F44DB-320C-4DB0-8861-924A55B5995C}" type="parTrans" cxnId="{106B2743-5274-44EA-94D8-D31C638E86C7}">
      <dgm:prSet/>
      <dgm:spPr/>
      <dgm:t>
        <a:bodyPr/>
        <a:lstStyle/>
        <a:p>
          <a:endParaRPr lang="zh-CN" altLang="en-US" sz="1600"/>
        </a:p>
      </dgm:t>
    </dgm:pt>
    <dgm:pt modelId="{AACA8E5F-7749-4D8A-A0CD-B385A13B5A5A}" type="sibTrans" cxnId="{106B2743-5274-44EA-94D8-D31C638E86C7}">
      <dgm:prSet/>
      <dgm:spPr/>
      <dgm:t>
        <a:bodyPr/>
        <a:lstStyle/>
        <a:p>
          <a:endParaRPr lang="zh-CN" altLang="en-US" sz="1600"/>
        </a:p>
      </dgm:t>
    </dgm:pt>
    <dgm:pt modelId="{17CCC11E-8EC6-4E6A-BA6E-87B0A3E02C8C}">
      <dgm:prSet phldrT="[文本]" custT="1"/>
      <dgm:spPr/>
      <dgm:t>
        <a:bodyPr/>
        <a:lstStyle/>
        <a:p>
          <a:r>
            <a:rPr lang="en-US" altLang="zh-CN" sz="1600" dirty="0"/>
            <a:t>Before buffing </a:t>
          </a:r>
          <a:endParaRPr lang="zh-CN" altLang="en-US" sz="1600" dirty="0"/>
        </a:p>
      </dgm:t>
    </dgm:pt>
    <dgm:pt modelId="{C7C370BA-EDB0-405C-BEA4-9550863CEF92}" type="parTrans" cxnId="{84372E76-B02C-412A-8C77-B69B9021E0CB}">
      <dgm:prSet/>
      <dgm:spPr/>
      <dgm:t>
        <a:bodyPr/>
        <a:lstStyle/>
        <a:p>
          <a:endParaRPr lang="zh-CN" altLang="en-US" sz="1600"/>
        </a:p>
      </dgm:t>
    </dgm:pt>
    <dgm:pt modelId="{B6AF5BBA-696B-446E-AB6D-9B1EEC18F2B0}" type="sibTrans" cxnId="{84372E76-B02C-412A-8C77-B69B9021E0CB}">
      <dgm:prSet/>
      <dgm:spPr/>
      <dgm:t>
        <a:bodyPr/>
        <a:lstStyle/>
        <a:p>
          <a:endParaRPr lang="zh-CN" altLang="en-US" sz="1600"/>
        </a:p>
      </dgm:t>
    </dgm:pt>
    <dgm:pt modelId="{B9765D9B-A857-433F-934A-E65F73BAA229}">
      <dgm:prSet phldrT="[文本]" custT="1"/>
      <dgm:spPr/>
      <dgm:t>
        <a:bodyPr/>
        <a:lstStyle/>
        <a:p>
          <a:r>
            <a:rPr lang="en-US" altLang="zh-CN" sz="1600" dirty="0"/>
            <a:t>After 2.45mm offset buffing</a:t>
          </a:r>
          <a:endParaRPr lang="zh-CN" altLang="en-US" sz="1600" dirty="0"/>
        </a:p>
      </dgm:t>
    </dgm:pt>
    <dgm:pt modelId="{A6C23850-6557-49A9-882F-D24911D1F27F}" type="parTrans" cxnId="{ACDEF0F7-CC70-457C-BECA-CDBF29BEF834}">
      <dgm:prSet/>
      <dgm:spPr/>
      <dgm:t>
        <a:bodyPr/>
        <a:lstStyle/>
        <a:p>
          <a:endParaRPr lang="zh-CN" altLang="en-US" sz="1600"/>
        </a:p>
      </dgm:t>
    </dgm:pt>
    <dgm:pt modelId="{C9D67776-9B81-4479-958F-5F1B3E78DEB2}" type="sibTrans" cxnId="{ACDEF0F7-CC70-457C-BECA-CDBF29BEF834}">
      <dgm:prSet/>
      <dgm:spPr/>
      <dgm:t>
        <a:bodyPr/>
        <a:lstStyle/>
        <a:p>
          <a:endParaRPr lang="zh-CN" altLang="en-US" sz="1600"/>
        </a:p>
      </dgm:t>
    </dgm:pt>
    <dgm:pt modelId="{CEA40C97-A2C6-4484-977B-E9EB800005A8}">
      <dgm:prSet phldrT="[文本]" custT="1"/>
      <dgm:spPr/>
      <dgm:t>
        <a:bodyPr/>
        <a:lstStyle/>
        <a:p>
          <a:r>
            <a:rPr lang="en-US" altLang="zh-CN" sz="1600" dirty="0"/>
            <a:t>After 50% offset buffing</a:t>
          </a:r>
          <a:endParaRPr lang="zh-CN" altLang="en-US" sz="1600" dirty="0"/>
        </a:p>
      </dgm:t>
    </dgm:pt>
    <dgm:pt modelId="{A466210E-79C1-48D8-AA46-D6DA3DD56C6F}" type="parTrans" cxnId="{94A40369-50E5-4FE1-BD2D-7EB24B94ECEE}">
      <dgm:prSet/>
      <dgm:spPr/>
      <dgm:t>
        <a:bodyPr/>
        <a:lstStyle/>
        <a:p>
          <a:endParaRPr lang="zh-CN" altLang="en-US" sz="1600"/>
        </a:p>
      </dgm:t>
    </dgm:pt>
    <dgm:pt modelId="{CDDD281F-F3B4-42E4-9C4F-31357CC9BB5A}" type="sibTrans" cxnId="{94A40369-50E5-4FE1-BD2D-7EB24B94ECEE}">
      <dgm:prSet/>
      <dgm:spPr/>
      <dgm:t>
        <a:bodyPr/>
        <a:lstStyle/>
        <a:p>
          <a:endParaRPr lang="zh-CN" altLang="en-US" sz="1600"/>
        </a:p>
      </dgm:t>
    </dgm:pt>
    <dgm:pt modelId="{8DC5799C-5634-420A-B692-ACE1E7B4F0EA}" type="pres">
      <dgm:prSet presAssocID="{FA5496C8-A7FC-46D7-8177-91ACBC8396BA}" presName="Name0" presStyleCnt="0">
        <dgm:presLayoutVars>
          <dgm:dir/>
          <dgm:resizeHandles val="exact"/>
        </dgm:presLayoutVars>
      </dgm:prSet>
      <dgm:spPr/>
    </dgm:pt>
    <dgm:pt modelId="{E94FBB44-1AC7-495E-8082-97E1B27CF98D}" type="pres">
      <dgm:prSet presAssocID="{36232821-A230-400C-B047-81559CCFA047}" presName="compNode" presStyleCnt="0"/>
      <dgm:spPr/>
    </dgm:pt>
    <dgm:pt modelId="{B5C9E5D6-0169-473A-B97A-00285E7AA56D}" type="pres">
      <dgm:prSet presAssocID="{36232821-A230-400C-B047-81559CCFA047}" presName="pictRect" presStyleLbl="node1" presStyleIdx="0" presStyleCnt="4" custLinFactX="32856" custLinFactNeighborX="100000" custLinFactNeighborY="1702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D7B0572F-F6DF-4577-9D70-2B1934FA631C}" type="pres">
      <dgm:prSet presAssocID="{36232821-A230-400C-B047-81559CCFA047}" presName="textRect" presStyleLbl="revTx" presStyleIdx="0" presStyleCnt="4" custLinFactNeighborX="-29578" custLinFactNeighborY="31615">
        <dgm:presLayoutVars>
          <dgm:bulletEnabled val="1"/>
        </dgm:presLayoutVars>
      </dgm:prSet>
      <dgm:spPr/>
    </dgm:pt>
    <dgm:pt modelId="{EA2C0BA4-F4D3-47FD-8433-F2672AC888C1}" type="pres">
      <dgm:prSet presAssocID="{AACA8E5F-7749-4D8A-A0CD-B385A13B5A5A}" presName="sibTrans" presStyleLbl="sibTrans2D1" presStyleIdx="0" presStyleCnt="0"/>
      <dgm:spPr/>
    </dgm:pt>
    <dgm:pt modelId="{5274D364-0636-4B1A-B269-A40990E8F8E7}" type="pres">
      <dgm:prSet presAssocID="{17CCC11E-8EC6-4E6A-BA6E-87B0A3E02C8C}" presName="compNode" presStyleCnt="0"/>
      <dgm:spPr/>
    </dgm:pt>
    <dgm:pt modelId="{0B35CBE3-C048-449C-9522-F14A47F25370}" type="pres">
      <dgm:prSet presAssocID="{17CCC11E-8EC6-4E6A-BA6E-87B0A3E02C8C}" presName="pictRect" presStyleLbl="node1" presStyleIdx="1" presStyleCnt="4" custLinFactY="41847" custLinFactNeighborX="22849" custLinFactNeighborY="100000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7000" b="-47000"/>
          </a:stretch>
        </a:blipFill>
      </dgm:spPr>
    </dgm:pt>
    <dgm:pt modelId="{9C07451B-E113-404D-8BF2-5C3D113D5E4B}" type="pres">
      <dgm:prSet presAssocID="{17CCC11E-8EC6-4E6A-BA6E-87B0A3E02C8C}" presName="textRect" presStyleLbl="revTx" presStyleIdx="1" presStyleCnt="4" custLinFactNeighborX="26217" custLinFactNeighborY="31615">
        <dgm:presLayoutVars>
          <dgm:bulletEnabled val="1"/>
        </dgm:presLayoutVars>
      </dgm:prSet>
      <dgm:spPr/>
    </dgm:pt>
    <dgm:pt modelId="{30387351-147D-4CA3-B04A-18964E90EE2C}" type="pres">
      <dgm:prSet presAssocID="{B6AF5BBA-696B-446E-AB6D-9B1EEC18F2B0}" presName="sibTrans" presStyleLbl="sibTrans2D1" presStyleIdx="0" presStyleCnt="0"/>
      <dgm:spPr/>
    </dgm:pt>
    <dgm:pt modelId="{132AB67D-4D6A-485C-AFDF-C4A1E1727722}" type="pres">
      <dgm:prSet presAssocID="{B9765D9B-A857-433F-934A-E65F73BAA229}" presName="compNode" presStyleCnt="0"/>
      <dgm:spPr/>
    </dgm:pt>
    <dgm:pt modelId="{629E1E4B-EB4E-40C6-A5BD-E9A4B571DBAE}" type="pres">
      <dgm:prSet presAssocID="{B9765D9B-A857-433F-934A-E65F73BAA229}" presName="pictRect" presStyleLbl="node1" presStyleIdx="2" presStyleCnt="4" custLinFactY="-51382" custLinFactNeighborX="-16070" custLinFactNeighborY="-100000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7000" b="-47000"/>
          </a:stretch>
        </a:blipFill>
      </dgm:spPr>
    </dgm:pt>
    <dgm:pt modelId="{D7C1AB28-11AA-4DE0-97BA-DA8E9E2908FD}" type="pres">
      <dgm:prSet presAssocID="{B9765D9B-A857-433F-934A-E65F73BAA229}" presName="textRect" presStyleLbl="revTx" presStyleIdx="2" presStyleCnt="4" custScaleX="122164" custLinFactNeighborX="-15133" custLinFactNeighborY="-54330">
        <dgm:presLayoutVars>
          <dgm:bulletEnabled val="1"/>
        </dgm:presLayoutVars>
      </dgm:prSet>
      <dgm:spPr/>
    </dgm:pt>
    <dgm:pt modelId="{E16A8FD6-BD55-491A-8844-08EF5398E80F}" type="pres">
      <dgm:prSet presAssocID="{C9D67776-9B81-4479-958F-5F1B3E78DEB2}" presName="sibTrans" presStyleLbl="sibTrans2D1" presStyleIdx="0" presStyleCnt="0"/>
      <dgm:spPr/>
    </dgm:pt>
    <dgm:pt modelId="{0D7BED38-2952-44E8-AFA6-408F786F56F6}" type="pres">
      <dgm:prSet presAssocID="{CEA40C97-A2C6-4484-977B-E9EB800005A8}" presName="compNode" presStyleCnt="0"/>
      <dgm:spPr/>
    </dgm:pt>
    <dgm:pt modelId="{FE877B50-2627-422F-92E8-26C758EA0F3E}" type="pres">
      <dgm:prSet presAssocID="{CEA40C97-A2C6-4484-977B-E9EB800005A8}" presName="pictRect" presStyleLbl="node1" presStyleIdx="3" presStyleCnt="4" custLinFactX="-49125" custLinFactNeighborX="-100000" custLinFactNeighborY="-29256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7000" b="-47000"/>
          </a:stretch>
        </a:blipFill>
      </dgm:spPr>
    </dgm:pt>
    <dgm:pt modelId="{025A58BC-0B21-45A2-910B-B95B8F1BCD7C}" type="pres">
      <dgm:prSet presAssocID="{CEA40C97-A2C6-4484-977B-E9EB800005A8}" presName="textRect" presStyleLbl="revTx" presStyleIdx="3" presStyleCnt="4" custScaleX="127022" custLinFactNeighborX="14250" custLinFactNeighborY="-54330">
        <dgm:presLayoutVars>
          <dgm:bulletEnabled val="1"/>
        </dgm:presLayoutVars>
      </dgm:prSet>
      <dgm:spPr/>
    </dgm:pt>
  </dgm:ptLst>
  <dgm:cxnLst>
    <dgm:cxn modelId="{36030622-CFBA-4D08-B5C3-71ECA123785E}" type="presOf" srcId="{C9D67776-9B81-4479-958F-5F1B3E78DEB2}" destId="{E16A8FD6-BD55-491A-8844-08EF5398E80F}" srcOrd="0" destOrd="0" presId="urn:microsoft.com/office/officeart/2005/8/layout/pList1"/>
    <dgm:cxn modelId="{29E97424-B034-4C69-8B50-ECD8640E2192}" type="presOf" srcId="{17CCC11E-8EC6-4E6A-BA6E-87B0A3E02C8C}" destId="{9C07451B-E113-404D-8BF2-5C3D113D5E4B}" srcOrd="0" destOrd="0" presId="urn:microsoft.com/office/officeart/2005/8/layout/pList1"/>
    <dgm:cxn modelId="{020C8836-3BE8-4782-94EA-DB6637A2017D}" type="presOf" srcId="{36232821-A230-400C-B047-81559CCFA047}" destId="{D7B0572F-F6DF-4577-9D70-2B1934FA631C}" srcOrd="0" destOrd="0" presId="urn:microsoft.com/office/officeart/2005/8/layout/pList1"/>
    <dgm:cxn modelId="{E9F11A37-50C8-4D3A-982C-97EB870F7395}" type="presOf" srcId="{AACA8E5F-7749-4D8A-A0CD-B385A13B5A5A}" destId="{EA2C0BA4-F4D3-47FD-8433-F2672AC888C1}" srcOrd="0" destOrd="0" presId="urn:microsoft.com/office/officeart/2005/8/layout/pList1"/>
    <dgm:cxn modelId="{106B2743-5274-44EA-94D8-D31C638E86C7}" srcId="{FA5496C8-A7FC-46D7-8177-91ACBC8396BA}" destId="{36232821-A230-400C-B047-81559CCFA047}" srcOrd="0" destOrd="0" parTransId="{D56F44DB-320C-4DB0-8861-924A55B5995C}" sibTransId="{AACA8E5F-7749-4D8A-A0CD-B385A13B5A5A}"/>
    <dgm:cxn modelId="{94A40369-50E5-4FE1-BD2D-7EB24B94ECEE}" srcId="{FA5496C8-A7FC-46D7-8177-91ACBC8396BA}" destId="{CEA40C97-A2C6-4484-977B-E9EB800005A8}" srcOrd="3" destOrd="0" parTransId="{A466210E-79C1-48D8-AA46-D6DA3DD56C6F}" sibTransId="{CDDD281F-F3B4-42E4-9C4F-31357CC9BB5A}"/>
    <dgm:cxn modelId="{6AB1F952-9B12-4F84-84D7-5F9DAAA1F97C}" type="presOf" srcId="{FA5496C8-A7FC-46D7-8177-91ACBC8396BA}" destId="{8DC5799C-5634-420A-B692-ACE1E7B4F0EA}" srcOrd="0" destOrd="0" presId="urn:microsoft.com/office/officeart/2005/8/layout/pList1"/>
    <dgm:cxn modelId="{84372E76-B02C-412A-8C77-B69B9021E0CB}" srcId="{FA5496C8-A7FC-46D7-8177-91ACBC8396BA}" destId="{17CCC11E-8EC6-4E6A-BA6E-87B0A3E02C8C}" srcOrd="1" destOrd="0" parTransId="{C7C370BA-EDB0-405C-BEA4-9550863CEF92}" sibTransId="{B6AF5BBA-696B-446E-AB6D-9B1EEC18F2B0}"/>
    <dgm:cxn modelId="{C058738B-F5D1-46F4-883A-EB8AF333385E}" type="presOf" srcId="{B6AF5BBA-696B-446E-AB6D-9B1EEC18F2B0}" destId="{30387351-147D-4CA3-B04A-18964E90EE2C}" srcOrd="0" destOrd="0" presId="urn:microsoft.com/office/officeart/2005/8/layout/pList1"/>
    <dgm:cxn modelId="{0066D5AE-2399-4945-B144-49164EADA348}" type="presOf" srcId="{B9765D9B-A857-433F-934A-E65F73BAA229}" destId="{D7C1AB28-11AA-4DE0-97BA-DA8E9E2908FD}" srcOrd="0" destOrd="0" presId="urn:microsoft.com/office/officeart/2005/8/layout/pList1"/>
    <dgm:cxn modelId="{7E2A9CCD-E43F-4F8D-8BFD-DFC4E4260608}" type="presOf" srcId="{CEA40C97-A2C6-4484-977B-E9EB800005A8}" destId="{025A58BC-0B21-45A2-910B-B95B8F1BCD7C}" srcOrd="0" destOrd="0" presId="urn:microsoft.com/office/officeart/2005/8/layout/pList1"/>
    <dgm:cxn modelId="{ACDEF0F7-CC70-457C-BECA-CDBF29BEF834}" srcId="{FA5496C8-A7FC-46D7-8177-91ACBC8396BA}" destId="{B9765D9B-A857-433F-934A-E65F73BAA229}" srcOrd="2" destOrd="0" parTransId="{A6C23850-6557-49A9-882F-D24911D1F27F}" sibTransId="{C9D67776-9B81-4479-958F-5F1B3E78DEB2}"/>
    <dgm:cxn modelId="{C8867E30-68ED-4B0D-9726-70E2B26881A7}" type="presParOf" srcId="{8DC5799C-5634-420A-B692-ACE1E7B4F0EA}" destId="{E94FBB44-1AC7-495E-8082-97E1B27CF98D}" srcOrd="0" destOrd="0" presId="urn:microsoft.com/office/officeart/2005/8/layout/pList1"/>
    <dgm:cxn modelId="{773AB413-85DE-432C-B1AD-7694A7CFC0C9}" type="presParOf" srcId="{E94FBB44-1AC7-495E-8082-97E1B27CF98D}" destId="{B5C9E5D6-0169-473A-B97A-00285E7AA56D}" srcOrd="0" destOrd="0" presId="urn:microsoft.com/office/officeart/2005/8/layout/pList1"/>
    <dgm:cxn modelId="{6DB0FA14-1797-4BA1-BA90-B2BDAC6F12FB}" type="presParOf" srcId="{E94FBB44-1AC7-495E-8082-97E1B27CF98D}" destId="{D7B0572F-F6DF-4577-9D70-2B1934FA631C}" srcOrd="1" destOrd="0" presId="urn:microsoft.com/office/officeart/2005/8/layout/pList1"/>
    <dgm:cxn modelId="{B3BBC9EF-79FF-45E3-BC44-B3F9F927EB72}" type="presParOf" srcId="{8DC5799C-5634-420A-B692-ACE1E7B4F0EA}" destId="{EA2C0BA4-F4D3-47FD-8433-F2672AC888C1}" srcOrd="1" destOrd="0" presId="urn:microsoft.com/office/officeart/2005/8/layout/pList1"/>
    <dgm:cxn modelId="{F32F584C-AA23-4AA9-977D-585703EC7BED}" type="presParOf" srcId="{8DC5799C-5634-420A-B692-ACE1E7B4F0EA}" destId="{5274D364-0636-4B1A-B269-A40990E8F8E7}" srcOrd="2" destOrd="0" presId="urn:microsoft.com/office/officeart/2005/8/layout/pList1"/>
    <dgm:cxn modelId="{DDC83A93-6073-4778-8A90-2189CEB3F6C5}" type="presParOf" srcId="{5274D364-0636-4B1A-B269-A40990E8F8E7}" destId="{0B35CBE3-C048-449C-9522-F14A47F25370}" srcOrd="0" destOrd="0" presId="urn:microsoft.com/office/officeart/2005/8/layout/pList1"/>
    <dgm:cxn modelId="{B61D2DD5-DF44-4C3C-8F86-C382A1862DE4}" type="presParOf" srcId="{5274D364-0636-4B1A-B269-A40990E8F8E7}" destId="{9C07451B-E113-404D-8BF2-5C3D113D5E4B}" srcOrd="1" destOrd="0" presId="urn:microsoft.com/office/officeart/2005/8/layout/pList1"/>
    <dgm:cxn modelId="{A31206CE-4803-4A2E-AD3D-E300D7B2A6F1}" type="presParOf" srcId="{8DC5799C-5634-420A-B692-ACE1E7B4F0EA}" destId="{30387351-147D-4CA3-B04A-18964E90EE2C}" srcOrd="3" destOrd="0" presId="urn:microsoft.com/office/officeart/2005/8/layout/pList1"/>
    <dgm:cxn modelId="{BA7E45F8-B71C-4679-88A3-F588E6F37CAE}" type="presParOf" srcId="{8DC5799C-5634-420A-B692-ACE1E7B4F0EA}" destId="{132AB67D-4D6A-485C-AFDF-C4A1E1727722}" srcOrd="4" destOrd="0" presId="urn:microsoft.com/office/officeart/2005/8/layout/pList1"/>
    <dgm:cxn modelId="{C3F5D882-B32B-4F44-ADA7-5E3DE9ED6D42}" type="presParOf" srcId="{132AB67D-4D6A-485C-AFDF-C4A1E1727722}" destId="{629E1E4B-EB4E-40C6-A5BD-E9A4B571DBAE}" srcOrd="0" destOrd="0" presId="urn:microsoft.com/office/officeart/2005/8/layout/pList1"/>
    <dgm:cxn modelId="{872A5649-71A4-41B2-A8CA-6BFEF6742B0E}" type="presParOf" srcId="{132AB67D-4D6A-485C-AFDF-C4A1E1727722}" destId="{D7C1AB28-11AA-4DE0-97BA-DA8E9E2908FD}" srcOrd="1" destOrd="0" presId="urn:microsoft.com/office/officeart/2005/8/layout/pList1"/>
    <dgm:cxn modelId="{0DF85245-5479-4F5E-AD12-792DC352BC64}" type="presParOf" srcId="{8DC5799C-5634-420A-B692-ACE1E7B4F0EA}" destId="{E16A8FD6-BD55-491A-8844-08EF5398E80F}" srcOrd="5" destOrd="0" presId="urn:microsoft.com/office/officeart/2005/8/layout/pList1"/>
    <dgm:cxn modelId="{2AD03B84-FAB1-49D5-BA67-667D353C333E}" type="presParOf" srcId="{8DC5799C-5634-420A-B692-ACE1E7B4F0EA}" destId="{0D7BED38-2952-44E8-AFA6-408F786F56F6}" srcOrd="6" destOrd="0" presId="urn:microsoft.com/office/officeart/2005/8/layout/pList1"/>
    <dgm:cxn modelId="{E7FC5CAB-17FE-459D-A945-AEB18023E6D1}" type="presParOf" srcId="{0D7BED38-2952-44E8-AFA6-408F786F56F6}" destId="{FE877B50-2627-422F-92E8-26C758EA0F3E}" srcOrd="0" destOrd="0" presId="urn:microsoft.com/office/officeart/2005/8/layout/pList1"/>
    <dgm:cxn modelId="{BFF4CC15-4824-4F22-8632-C17D3141A538}" type="presParOf" srcId="{0D7BED38-2952-44E8-AFA6-408F786F56F6}" destId="{025A58BC-0B21-45A2-910B-B95B8F1BCD7C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C9E5D6-0169-473A-B97A-00285E7AA56D}">
      <dsp:nvSpPr>
        <dsp:cNvPr id="0" name=""/>
        <dsp:cNvSpPr/>
      </dsp:nvSpPr>
      <dsp:spPr>
        <a:xfrm>
          <a:off x="4016503" y="251684"/>
          <a:ext cx="2140178" cy="1474582"/>
        </a:xfrm>
        <a:prstGeom prst="round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B0572F-F6DF-4577-9D70-2B1934FA631C}">
      <dsp:nvSpPr>
        <dsp:cNvPr id="0" name=""/>
        <dsp:cNvSpPr/>
      </dsp:nvSpPr>
      <dsp:spPr>
        <a:xfrm>
          <a:off x="540125" y="1726273"/>
          <a:ext cx="2140178" cy="794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/>
            <a:t>Before buffing</a:t>
          </a:r>
          <a:endParaRPr lang="zh-CN" altLang="en-US" sz="1600" kern="1200" dirty="0"/>
        </a:p>
      </dsp:txBody>
      <dsp:txXfrm>
        <a:off x="540125" y="1726273"/>
        <a:ext cx="2140178" cy="794006"/>
      </dsp:txXfrm>
    </dsp:sp>
    <dsp:sp modelId="{0B35CBE3-C048-449C-9522-F14A47F25370}">
      <dsp:nvSpPr>
        <dsp:cNvPr id="0" name=""/>
        <dsp:cNvSpPr/>
      </dsp:nvSpPr>
      <dsp:spPr>
        <a:xfrm>
          <a:off x="4016443" y="2092317"/>
          <a:ext cx="2140178" cy="1474582"/>
        </a:xfrm>
        <a:prstGeom prst="round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7000" b="-4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07451B-E113-404D-8BF2-5C3D113D5E4B}">
      <dsp:nvSpPr>
        <dsp:cNvPr id="0" name=""/>
        <dsp:cNvSpPr/>
      </dsp:nvSpPr>
      <dsp:spPr>
        <a:xfrm>
          <a:off x="4088524" y="1726273"/>
          <a:ext cx="2140178" cy="794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/>
            <a:t>Before buffing </a:t>
          </a:r>
          <a:endParaRPr lang="zh-CN" altLang="en-US" sz="1600" kern="1200" dirty="0"/>
        </a:p>
      </dsp:txBody>
      <dsp:txXfrm>
        <a:off x="4088524" y="1726273"/>
        <a:ext cx="2140178" cy="794006"/>
      </dsp:txXfrm>
    </dsp:sp>
    <dsp:sp modelId="{629E1E4B-EB4E-40C6-A5BD-E9A4B571DBAE}">
      <dsp:nvSpPr>
        <dsp:cNvPr id="0" name=""/>
        <dsp:cNvSpPr/>
      </dsp:nvSpPr>
      <dsp:spPr>
        <a:xfrm>
          <a:off x="540061" y="251019"/>
          <a:ext cx="2140178" cy="1474582"/>
        </a:xfrm>
        <a:prstGeom prst="round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7000" b="-4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C1AB28-11AA-4DE0-97BA-DA8E9E2908FD}">
      <dsp:nvSpPr>
        <dsp:cNvPr id="0" name=""/>
        <dsp:cNvSpPr/>
      </dsp:nvSpPr>
      <dsp:spPr>
        <a:xfrm>
          <a:off x="322940" y="3526472"/>
          <a:ext cx="2614527" cy="794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/>
            <a:t>After 2.45mm offset buffing</a:t>
          </a:r>
          <a:endParaRPr lang="zh-CN" altLang="en-US" sz="1600" kern="1200" dirty="0"/>
        </a:p>
      </dsp:txBody>
      <dsp:txXfrm>
        <a:off x="322940" y="3526472"/>
        <a:ext cx="2614527" cy="794006"/>
      </dsp:txXfrm>
    </dsp:sp>
    <dsp:sp modelId="{FE877B50-2627-422F-92E8-26C758EA0F3E}">
      <dsp:nvSpPr>
        <dsp:cNvPr id="0" name=""/>
        <dsp:cNvSpPr/>
      </dsp:nvSpPr>
      <dsp:spPr>
        <a:xfrm>
          <a:off x="573067" y="2051868"/>
          <a:ext cx="2140178" cy="1474582"/>
        </a:xfrm>
        <a:prstGeom prst="round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7000" b="-4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5A58BC-0B21-45A2-910B-B95B8F1BCD7C}">
      <dsp:nvSpPr>
        <dsp:cNvPr id="0" name=""/>
        <dsp:cNvSpPr/>
      </dsp:nvSpPr>
      <dsp:spPr>
        <a:xfrm>
          <a:off x="3780424" y="3526472"/>
          <a:ext cx="2718497" cy="794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/>
            <a:t>After 50% offset buffing</a:t>
          </a:r>
          <a:endParaRPr lang="zh-CN" altLang="en-US" sz="1600" kern="1200" dirty="0"/>
        </a:p>
      </dsp:txBody>
      <dsp:txXfrm>
        <a:off x="3780424" y="3526472"/>
        <a:ext cx="2718497" cy="7940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272433AE-B5D4-4271-82E7-F0C2F5B5039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3200C770-E7F4-4A5D-9382-0439D33A19F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D30EDBF4-2040-4BBE-973E-EC9189D1D6D4}" type="datetime1">
              <a:rPr lang="zh-CN" altLang="en-US"/>
              <a:pPr>
                <a:defRPr/>
              </a:pPr>
              <a:t>2019/9/4</a:t>
            </a:fld>
            <a:endParaRPr lang="en-US" altLang="zh-CN"/>
          </a:p>
        </p:txBody>
      </p:sp>
      <p:sp>
        <p:nvSpPr>
          <p:cNvPr id="51204" name="Rectangle 4">
            <a:extLst>
              <a:ext uri="{FF2B5EF4-FFF2-40B4-BE49-F238E27FC236}">
                <a16:creationId xmlns:a16="http://schemas.microsoft.com/office/drawing/2014/main" id="{E2FF07F9-F36B-4CCD-B62E-654436B0B57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05" name="Rectangle 5">
            <a:extLst>
              <a:ext uri="{FF2B5EF4-FFF2-40B4-BE49-F238E27FC236}">
                <a16:creationId xmlns:a16="http://schemas.microsoft.com/office/drawing/2014/main" id="{FB6A9A82-D45F-4AF9-8836-677D3011F0E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C654A9B-4D35-45E9-A56B-07B2B26D9B61}" type="slidenum">
              <a:rPr lang="zh-CN" altLang="en-US"/>
              <a:pPr/>
              <a:t>‹N°›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337840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2B7DA604-2607-4816-BFE4-B54EBD99B657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01A477F-F72C-477E-A046-FEF3671836D8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defRPr/>
            </a:pPr>
            <a:fld id="{51C6AEA8-A014-4B3E-B5A1-ED8F5A10474F}" type="datetime1">
              <a:rPr lang="en-US" altLang="zh-CN"/>
              <a:pPr>
                <a:defRPr/>
              </a:pPr>
              <a:t>9/4/2019</a:t>
            </a:fld>
            <a:endParaRPr lang="en-US" altLang="zh-CN"/>
          </a:p>
        </p:txBody>
      </p:sp>
      <p:sp>
        <p:nvSpPr>
          <p:cNvPr id="13316" name="幻灯片图像占位符 3">
            <a:extLst>
              <a:ext uri="{FF2B5EF4-FFF2-40B4-BE49-F238E27FC236}">
                <a16:creationId xmlns:a16="http://schemas.microsoft.com/office/drawing/2014/main" id="{13E8B832-2989-45EF-9AD4-987BEDF01F1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12701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>
            <a:extLst>
              <a:ext uri="{FF2B5EF4-FFF2-40B4-BE49-F238E27FC236}">
                <a16:creationId xmlns:a16="http://schemas.microsoft.com/office/drawing/2014/main" id="{13FFEC51-2734-4738-BB18-90D77C2CB421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A5C41E8-6448-4396-8295-9F64779ADAE7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109D0E6-90E9-452C-AEC3-77E6E58523D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fld id="{08BBD6A6-B68A-4AA9-B3AC-61105DBAF635}" type="slidenum">
              <a:rPr lang="en-US" altLang="zh-CN"/>
              <a:pPr/>
              <a:t>‹N°›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50606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/>
        <a:ea typeface="宋体" pitchFamily="2"/>
      </a:defRPr>
    </a:lvl1pPr>
    <a:lvl2pPr marL="457200" lvl="1"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/>
        <a:ea typeface="宋体" pitchFamily="2"/>
      </a:defRPr>
    </a:lvl2pPr>
    <a:lvl3pPr marL="914400" lvl="2"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/>
        <a:ea typeface="宋体" pitchFamily="2"/>
      </a:defRPr>
    </a:lvl3pPr>
    <a:lvl4pPr marL="1371600" lvl="3"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/>
        <a:ea typeface="宋体" pitchFamily="2"/>
      </a:defRPr>
    </a:lvl4pPr>
    <a:lvl5pPr marL="1828800" lvl="4"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/>
        <a:ea typeface="宋体" pitchFamily="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スライド イメージ プレースホルダー 1">
            <a:extLst>
              <a:ext uri="{FF2B5EF4-FFF2-40B4-BE49-F238E27FC236}">
                <a16:creationId xmlns:a16="http://schemas.microsoft.com/office/drawing/2014/main" id="{DBB32CD2-8CAB-4843-88DD-8526F2FA0B3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ノート プレースホルダー 2">
            <a:extLst>
              <a:ext uri="{FF2B5EF4-FFF2-40B4-BE49-F238E27FC236}">
                <a16:creationId xmlns:a16="http://schemas.microsoft.com/office/drawing/2014/main" id="{0D28DA6E-2898-4613-8885-FB8B17111FD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/>
            <a:endParaRPr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4340" name="スライド番号プレースホルダー 3">
            <a:extLst>
              <a:ext uri="{FF2B5EF4-FFF2-40B4-BE49-F238E27FC236}">
                <a16:creationId xmlns:a16="http://schemas.microsoft.com/office/drawing/2014/main" id="{B0C65561-0DC0-4C8A-8A9F-8C5E2FE05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9556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556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556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556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556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/>
            <a:fld id="{39C3BC55-0F57-4C7A-A9AD-76324B25AA95}" type="slidenum">
              <a:rPr lang="en-US" altLang="zh-CN" sz="1200">
                <a:solidFill>
                  <a:srgbClr val="000000"/>
                </a:solidFill>
                <a:ea typeface="MS PGothic" panose="020B0600070205080204" pitchFamily="34" charset="-128"/>
              </a:rPr>
              <a:pPr algn="r" eaLnBrk="1"/>
              <a:t>1</a:t>
            </a:fld>
            <a:endParaRPr lang="en-US" altLang="zh-CN" sz="120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5183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BBD6A6-B68A-4AA9-B3AC-61105DBAF635}" type="slidenum">
              <a:rPr lang="en-US" altLang="zh-CN" smtClean="0"/>
              <a:pPr/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0738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BBD6A6-B68A-4AA9-B3AC-61105DBAF635}" type="slidenum">
              <a:rPr lang="en-US" altLang="zh-CN" smtClean="0"/>
              <a:pPr/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59215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副标题 2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49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zh-CN"/>
              <a:t>单击此处编辑母版副标题样式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950A188-09F7-4233-9855-3319D23B7E87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64C4B-4906-4682-AA5E-CA3D0C63F3D7}" type="datetime1">
              <a:rPr lang="en-US" altLang="zh-CN"/>
              <a:pPr>
                <a:defRPr/>
              </a:pPr>
              <a:t>9/4/2019</a:t>
            </a:fld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9ACFA54-7091-4AE6-81F1-5AFE88684F7E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EB8FBEA-EB89-46DF-8429-EEED1DB26C07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AADB16-56A8-4F6D-806E-09F01596326D}" type="slidenum">
              <a:rPr lang="en-US" altLang="zh-CN"/>
              <a:pPr/>
              <a:t>‹N°›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28099729"/>
      </p:ext>
    </p:extLst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09E4DD-15CD-41A5-B06F-4F2238AA41A5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9E5093-F4B7-42B7-A4D3-C164DAF04034}" type="datetime1">
              <a:rPr lang="en-US" altLang="zh-CN"/>
              <a:pPr>
                <a:defRPr/>
              </a:pPr>
              <a:t>9/4/2019</a:t>
            </a:fld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0AF06D4-5A8E-4243-B883-AE478E5262E2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C949D3D-D204-4461-90B9-92DD92B86717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4DD295-DB73-4DDA-A931-A6BF509BDBFC}" type="slidenum">
              <a:rPr lang="en-US" altLang="zh-CN"/>
              <a:pPr/>
              <a:t>‹N°›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0487598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 txBox="1">
            <a:spLocks noGrp="1"/>
          </p:cNvSpPr>
          <p:nvPr>
            <p:ph type="title" orient="vert"/>
          </p:nvPr>
        </p:nvSpPr>
        <p:spPr>
          <a:xfrm>
            <a:off x="6629400" y="154780"/>
            <a:ext cx="2057400" cy="329088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 txBox="1">
            <a:spLocks noGrp="1"/>
          </p:cNvSpPr>
          <p:nvPr>
            <p:ph type="body" orient="vert" idx="1"/>
          </p:nvPr>
        </p:nvSpPr>
        <p:spPr>
          <a:xfrm>
            <a:off x="457200" y="154780"/>
            <a:ext cx="6019796" cy="329088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00904BF-30A4-4527-834A-87F23AE0D600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866D7-7AE2-48CF-9C26-24900684A4ED}" type="datetime1">
              <a:rPr lang="en-US" altLang="zh-CN"/>
              <a:pPr>
                <a:defRPr/>
              </a:pPr>
              <a:t>9/4/2019</a:t>
            </a:fld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1927A46-3F6F-41FF-B2D5-B691E9D9F4A5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BB642E2-B698-4D99-B000-6A549927AB69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DFC3C1-A28D-4238-95BA-D4CD9796999E}" type="slidenum">
              <a:rPr lang="en-US" altLang="zh-CN"/>
              <a:pPr/>
              <a:t>‹N°›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5462139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00150"/>
            <a:ext cx="8229600" cy="339407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80B9DF3-76B5-453C-9DC7-DF51741639C8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F39DB-A76F-4A8E-8442-DF605E301F49}" type="datetime1">
              <a:rPr lang="en-US" altLang="zh-CN"/>
              <a:pPr>
                <a:defRPr/>
              </a:pPr>
              <a:t>9/4/2019</a:t>
            </a:fld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3AD836-2C16-45DD-861C-4FACBC530082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A57E793-1119-4CBD-8DC9-30B880877B00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D106C2-5473-4C28-85D4-C756B7D1FE95}" type="slidenum">
              <a:rPr lang="en-US" altLang="zh-CN"/>
              <a:pPr/>
              <a:t>‹N°›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042525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B901A5-0165-4F3E-884D-CC03F5001C40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126DE-BFA9-4D93-B73D-E1F7DDF78B6B}" type="datetime1">
              <a:rPr lang="en-US" altLang="zh-CN"/>
              <a:pPr>
                <a:defRPr/>
              </a:pPr>
              <a:t>9/4/2019</a:t>
            </a:fld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F23C6BE-8F4B-4F6E-90AF-32E9845492F0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98AB9B2-1BF2-4385-B055-A712FD51AA55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980E8E-1181-46DD-889F-84A7A79F6638}" type="slidenum">
              <a:rPr lang="en-US" altLang="zh-CN"/>
              <a:pPr/>
              <a:t>‹N°›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71283595"/>
      </p:ext>
    </p:extLst>
  </p:cSld>
  <p:clrMapOvr>
    <a:masterClrMapping/>
  </p:clrMapOvr>
  <p:transition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>
          <a:xfrm>
            <a:off x="722311" y="3305171"/>
            <a:ext cx="7772400" cy="1021558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 txBox="1">
            <a:spLocks noGrp="1"/>
          </p:cNvSpPr>
          <p:nvPr>
            <p:ph type="body" idx="1"/>
          </p:nvPr>
        </p:nvSpPr>
        <p:spPr>
          <a:xfrm>
            <a:off x="722311" y="2180039"/>
            <a:ext cx="7772400" cy="1125141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zh-CN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FBA95ED-F97B-4275-92C4-18FD3A0A295C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94C9E-366B-4255-8CC4-A4DA1ED25FA9}" type="datetime1">
              <a:rPr lang="en-US" altLang="zh-CN"/>
              <a:pPr>
                <a:defRPr/>
              </a:pPr>
              <a:t>9/4/2019</a:t>
            </a:fld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6864E1-AF55-49D5-B7F7-BD43E6853CD2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4BA9D6-D29F-4055-81D7-3762FB1751D7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FC2D9F-4E95-4AE8-A868-45ED1BE95E78}" type="slidenum">
              <a:rPr lang="en-US" altLang="zh-CN"/>
              <a:pPr/>
              <a:t>‹N°›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1798132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 txBox="1">
            <a:spLocks noGrp="1"/>
          </p:cNvSpPr>
          <p:nvPr>
            <p:ph idx="1"/>
          </p:nvPr>
        </p:nvSpPr>
        <p:spPr>
          <a:xfrm>
            <a:off x="457200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4" name="内容占位符 3"/>
          <p:cNvSpPr txBox="1">
            <a:spLocks noGrp="1"/>
          </p:cNvSpPr>
          <p:nvPr>
            <p:ph idx="2"/>
          </p:nvPr>
        </p:nvSpPr>
        <p:spPr>
          <a:xfrm>
            <a:off x="4648196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3D767871-0049-4C72-9623-7ADE5EF9BA84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0A701-C42B-4E46-9B28-F8963B37B230}" type="datetime1">
              <a:rPr lang="en-US" altLang="zh-CN"/>
              <a:pPr>
                <a:defRPr/>
              </a:pPr>
              <a:t>9/4/2019</a:t>
            </a:fld>
            <a:endParaRPr lang="en-US" altLang="zh-CN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74D174FB-2D10-48B5-9AEC-F56C5CF811D0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B13AC07F-B5E5-400B-A826-B02B0ED227D9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BE91E4-4DD3-4BA4-980F-1A1F3064FD31}" type="slidenum">
              <a:rPr lang="en-US" altLang="zh-CN"/>
              <a:pPr/>
              <a:t>‹N°›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585362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 txBox="1">
            <a:spLocks noGrp="1"/>
          </p:cNvSpPr>
          <p:nvPr>
            <p:ph type="body" idx="1"/>
          </p:nvPr>
        </p:nvSpPr>
        <p:spPr>
          <a:xfrm>
            <a:off x="457200" y="1151339"/>
            <a:ext cx="4040184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zh-CN"/>
              <a:t>单击此处编辑母版文本样式</a:t>
            </a:r>
          </a:p>
        </p:txBody>
      </p:sp>
      <p:sp>
        <p:nvSpPr>
          <p:cNvPr id="4" name="内容占位符 3"/>
          <p:cNvSpPr txBox="1">
            <a:spLocks noGrp="1"/>
          </p:cNvSpPr>
          <p:nvPr>
            <p:ph idx="2"/>
          </p:nvPr>
        </p:nvSpPr>
        <p:spPr>
          <a:xfrm>
            <a:off x="457200" y="1631152"/>
            <a:ext cx="4040184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5" name="文本占位符 4"/>
          <p:cNvSpPr txBox="1">
            <a:spLocks noGrp="1"/>
          </p:cNvSpPr>
          <p:nvPr>
            <p:ph type="body" idx="3"/>
          </p:nvPr>
        </p:nvSpPr>
        <p:spPr>
          <a:xfrm>
            <a:off x="4645023" y="1151339"/>
            <a:ext cx="4041776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zh-CN"/>
              <a:t>单击此处编辑母版文本样式</a:t>
            </a:r>
          </a:p>
        </p:txBody>
      </p:sp>
      <p:sp>
        <p:nvSpPr>
          <p:cNvPr id="6" name="内容占位符 5"/>
          <p:cNvSpPr txBox="1">
            <a:spLocks noGrp="1"/>
          </p:cNvSpPr>
          <p:nvPr>
            <p:ph idx="4"/>
          </p:nvPr>
        </p:nvSpPr>
        <p:spPr>
          <a:xfrm>
            <a:off x="4645023" y="1631152"/>
            <a:ext cx="4041776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id="{8268DE4C-26DA-451E-B203-BA50CCAA9E86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1BD87-46D3-49F3-ADBE-EFA10B1502DC}" type="datetime1">
              <a:rPr lang="en-US" altLang="zh-CN"/>
              <a:pPr>
                <a:defRPr/>
              </a:pPr>
              <a:t>9/4/2019</a:t>
            </a:fld>
            <a:endParaRPr lang="en-US" altLang="zh-CN"/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id="{494B7170-C77A-486D-A61B-B709F873A6D4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id="{D6022139-EE0D-4A0D-A7DA-601BADFF6D64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83CCBA-6B2E-4F06-AF66-C0B21E8AC1D7}" type="slidenum">
              <a:rPr lang="en-US" altLang="zh-CN"/>
              <a:pPr/>
              <a:t>‹N°›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8689736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id="{4DC28714-3EE2-47CD-B01C-F30731BBEBF2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29628-18BA-476E-AE43-D38892BD57DE}" type="datetime1">
              <a:rPr lang="en-US" altLang="zh-CN"/>
              <a:pPr>
                <a:defRPr/>
              </a:pPr>
              <a:t>9/4/2019</a:t>
            </a:fld>
            <a:endParaRPr lang="en-US" altLang="zh-CN"/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id="{4FD0FD3D-74AA-4629-BAE7-C746C8E2F561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id="{6EE562C0-6406-4431-83C0-A936A604E3E4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107079-512B-452A-84D1-4FB4638482B2}" type="slidenum">
              <a:rPr lang="en-US" altLang="zh-CN"/>
              <a:pPr/>
              <a:t>‹N°›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596139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15F8EDA4-9C24-4C87-9903-F20B9B71C750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E8D39-3C59-49AF-83BB-CB8474D948D1}" type="datetime1">
              <a:rPr lang="en-US" altLang="zh-CN"/>
              <a:pPr>
                <a:defRPr/>
              </a:pPr>
              <a:t>9/4/2019</a:t>
            </a:fld>
            <a:endParaRPr lang="en-US" altLang="zh-CN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310A1DD9-AD99-479A-B3E4-75B4620EABEC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id="{6DEEB1D1-0023-4D17-8765-5BA3EC76F1F1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8A6D91-C5A4-4E4B-8A34-7F54A2BBDE52}" type="slidenum">
              <a:rPr lang="en-US" altLang="zh-CN"/>
              <a:pPr/>
              <a:t>‹N°›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7346126"/>
      </p:ext>
    </p:extLst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>
          <a:xfrm>
            <a:off x="457200" y="204789"/>
            <a:ext cx="3008311" cy="871542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 txBox="1">
            <a:spLocks noGrp="1"/>
          </p:cNvSpPr>
          <p:nvPr>
            <p:ph idx="1"/>
          </p:nvPr>
        </p:nvSpPr>
        <p:spPr>
          <a:xfrm>
            <a:off x="3575047" y="204789"/>
            <a:ext cx="5111752" cy="438983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4" name="文本占位符 3"/>
          <p:cNvSpPr txBox="1">
            <a:spLocks noGrp="1"/>
          </p:cNvSpPr>
          <p:nvPr>
            <p:ph type="body" idx="2"/>
          </p:nvPr>
        </p:nvSpPr>
        <p:spPr>
          <a:xfrm>
            <a:off x="457200" y="1076331"/>
            <a:ext cx="3008311" cy="351830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zh-CN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F3D3EA5C-7FD2-4CB2-8230-837B973EEC0E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E587E-1338-4325-895C-A59F590B330C}" type="datetime1">
              <a:rPr lang="en-US" altLang="zh-CN"/>
              <a:pPr>
                <a:defRPr/>
              </a:pPr>
              <a:t>9/4/2019</a:t>
            </a:fld>
            <a:endParaRPr lang="en-US" altLang="zh-CN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08E6365A-9DC8-48CE-A0B6-A6F0C5EC57E3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D09B57C0-7608-4E64-8E64-A472B3787885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43DB36-2625-4527-91EA-E079092D54B0}" type="slidenum">
              <a:rPr lang="en-US" altLang="zh-CN"/>
              <a:pPr/>
              <a:t>‹N°›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0648612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4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 txBox="1">
            <a:spLocks noGrp="1"/>
          </p:cNvSpPr>
          <p:nvPr>
            <p:ph type="pic" idx="1"/>
          </p:nvPr>
        </p:nvSpPr>
        <p:spPr>
          <a:xfrm>
            <a:off x="1792288" y="459577"/>
            <a:ext cx="5486400" cy="3086099"/>
          </a:xfrm>
        </p:spPr>
        <p:txBody>
          <a:bodyPr/>
          <a:lstStyle>
            <a:lvl1pPr marL="0" indent="0">
              <a:buNone/>
              <a:defRPr lang="en-US"/>
            </a:lvl1pPr>
          </a:lstStyle>
          <a:p>
            <a:pPr lvl="0"/>
            <a:endParaRPr lang="en-US" noProof="0"/>
          </a:p>
        </p:txBody>
      </p:sp>
      <p:sp>
        <p:nvSpPr>
          <p:cNvPr id="4" name="文本占位符 3"/>
          <p:cNvSpPr txBox="1">
            <a:spLocks noGrp="1"/>
          </p:cNvSpPr>
          <p:nvPr>
            <p:ph type="body" idx="2"/>
          </p:nvPr>
        </p:nvSpPr>
        <p:spPr>
          <a:xfrm>
            <a:off x="1792288" y="4025499"/>
            <a:ext cx="5486400" cy="60365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zh-CN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A5AA0184-C363-45F9-B23F-DAD80B6323DB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DF7E4-AF31-43E2-AF63-9C197E2B085C}" type="datetime1">
              <a:rPr lang="en-US" altLang="zh-CN"/>
              <a:pPr>
                <a:defRPr/>
              </a:pPr>
              <a:t>9/4/2019</a:t>
            </a:fld>
            <a:endParaRPr lang="en-US" altLang="zh-CN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5BBD8738-F7E5-496C-B34B-CDBE294DC4E8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290F0692-D784-4ABC-9BD4-846ABE6617D6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96E924-C6E1-47EA-9A07-4B8ABEC4A712}" type="slidenum">
              <a:rPr lang="en-US" altLang="zh-CN"/>
              <a:pPr/>
              <a:t>‹N°›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864483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id="{F1054062-258D-4E16-929A-E7AB97AD63F1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id="{6A89092B-2AE7-4617-BE8C-F380402A4A17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19C7A4-1CB2-49EF-A487-50BADF1CE9B0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2312E3B2-B476-463A-B445-4EE2FE75444F}" type="datetime1">
              <a:rPr lang="en-US" altLang="zh-CN"/>
              <a:pPr>
                <a:defRPr/>
              </a:pPr>
              <a:t>9/4/2019</a:t>
            </a:fld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87F1AA4-232A-4389-81C5-96751A3236C7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A1196E9-0D51-44D5-B6BE-D005D250295F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C53BCC6-736C-4107-8F5A-7B883CD8CEA9}" type="slidenum">
              <a:rPr lang="en-US" altLang="zh-CN"/>
              <a:pPr/>
              <a:t>‹N°›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sz="4400" kern="1200">
          <a:solidFill>
            <a:srgbClr val="000000"/>
          </a:solidFill>
          <a:latin typeface="Calibri"/>
          <a:ea typeface="宋体" pitchFamily="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SzPct val="100000"/>
        <a:buFont typeface="Arial" panose="020B0604020202020204" pitchFamily="34" charset="0"/>
        <a:buChar char="•"/>
        <a:defRPr lang="zh-CN" sz="3200" kern="1200">
          <a:solidFill>
            <a:srgbClr val="000000"/>
          </a:solidFill>
          <a:latin typeface="Calibri"/>
          <a:ea typeface="宋体" pitchFamily="2"/>
        </a:defRPr>
      </a:lvl1pPr>
      <a:lvl2pPr marL="742950" lvl="1" indent="-28575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lang="zh-CN" sz="2800" kern="1200">
          <a:solidFill>
            <a:srgbClr val="000000"/>
          </a:solidFill>
          <a:latin typeface="Calibri"/>
          <a:ea typeface="宋体" pitchFamily="2"/>
        </a:defRPr>
      </a:lvl2pPr>
      <a:lvl3pPr marL="1143000" lvl="2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panose="020B0604020202020204" pitchFamily="34" charset="0"/>
        <a:buChar char="•"/>
        <a:defRPr lang="zh-CN" sz="2400" kern="1200">
          <a:solidFill>
            <a:srgbClr val="000000"/>
          </a:solidFill>
          <a:latin typeface="Calibri"/>
          <a:ea typeface="宋体" pitchFamily="2"/>
        </a:defRPr>
      </a:lvl3pPr>
      <a:lvl4pPr marL="1600200" lvl="3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–"/>
        <a:defRPr lang="zh-CN" sz="2000" kern="1200">
          <a:solidFill>
            <a:srgbClr val="000000"/>
          </a:solidFill>
          <a:latin typeface="Calibri"/>
          <a:ea typeface="宋体" pitchFamily="2"/>
        </a:defRPr>
      </a:lvl4pPr>
      <a:lvl5pPr marL="2057400" lvl="4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zh-CN" sz="2000" kern="1200">
          <a:solidFill>
            <a:srgbClr val="000000"/>
          </a:solidFill>
          <a:latin typeface="Calibri"/>
          <a:ea typeface="宋体" pitchFamily="2"/>
        </a:defRPr>
      </a:lvl5pPr>
      <a:lvl6pPr marL="25146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zh-CN" sz="2000" kern="1200">
          <a:solidFill>
            <a:srgbClr val="000000"/>
          </a:solidFill>
          <a:latin typeface="Calibri"/>
          <a:ea typeface="宋体" pitchFamily="2"/>
        </a:defRPr>
      </a:lvl6pPr>
      <a:lvl7pPr marL="29718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zh-CN" sz="2000" kern="1200">
          <a:solidFill>
            <a:srgbClr val="000000"/>
          </a:solidFill>
          <a:latin typeface="Calibri"/>
          <a:ea typeface="宋体" pitchFamily="2"/>
        </a:defRPr>
      </a:lvl7pPr>
      <a:lvl8pPr marL="34290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zh-CN" sz="2000" kern="1200">
          <a:solidFill>
            <a:srgbClr val="000000"/>
          </a:solidFill>
          <a:latin typeface="Calibri"/>
          <a:ea typeface="宋体" pitchFamily="2"/>
        </a:defRPr>
      </a:lvl8pPr>
      <a:lvl9pPr marL="38862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zh-CN" sz="2000" kern="1200">
          <a:solidFill>
            <a:srgbClr val="000000"/>
          </a:solidFill>
          <a:latin typeface="Calibri"/>
          <a:ea typeface="宋体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sv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>
            <a:extLst>
              <a:ext uri="{FF2B5EF4-FFF2-40B4-BE49-F238E27FC236}">
                <a16:creationId xmlns:a16="http://schemas.microsoft.com/office/drawing/2014/main" id="{4269E94F-3934-41EE-9C3E-809425CEEC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602EB6BF-D55E-46CD-B68B-DE816C3B8D68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2051" name="Text Box 3">
            <a:extLst>
              <a:ext uri="{FF2B5EF4-FFF2-40B4-BE49-F238E27FC236}">
                <a16:creationId xmlns:a16="http://schemas.microsoft.com/office/drawing/2014/main" id="{01328453-E55C-484C-85FA-357E65808C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708150"/>
            <a:ext cx="83566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dirty="0"/>
              <a:t>Comments </a:t>
            </a:r>
            <a:r>
              <a:rPr lang="en-US" altLang="zh-CN" sz="2800" b="1"/>
              <a:t>on Document </a:t>
            </a:r>
            <a:r>
              <a:rPr lang="en-US" altLang="zh-CN" sz="2800" b="1" dirty="0"/>
              <a:t>WT-02-02 </a:t>
            </a:r>
          </a:p>
          <a:p>
            <a:pPr algn="ctr" eaLnBrk="1" hangingPunct="1"/>
            <a:r>
              <a:rPr lang="en-US" altLang="zh-CN" sz="2800" b="1" dirty="0"/>
              <a:t>for tyre buffing</a:t>
            </a:r>
          </a:p>
        </p:txBody>
      </p:sp>
      <p:sp>
        <p:nvSpPr>
          <p:cNvPr id="2052" name="Rectangle 13">
            <a:extLst>
              <a:ext uri="{FF2B5EF4-FFF2-40B4-BE49-F238E27FC236}">
                <a16:creationId xmlns:a16="http://schemas.microsoft.com/office/drawing/2014/main" id="{07426901-238C-4ECC-8EFF-91A40F4241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0500" y="6350"/>
            <a:ext cx="25923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TT" altLang="zh-CN" sz="1200" dirty="0"/>
              <a:t>Informal document WT-0</a:t>
            </a:r>
            <a:r>
              <a:rPr lang="en-US" altLang="zh-CN" sz="1200" dirty="0"/>
              <a:t>3</a:t>
            </a:r>
            <a:r>
              <a:rPr lang="en-TT" altLang="zh-CN" sz="1200" dirty="0"/>
              <a:t>-</a:t>
            </a:r>
            <a:r>
              <a:rPr lang="en-US" altLang="zh-CN" sz="1200" dirty="0"/>
              <a:t>03</a:t>
            </a:r>
          </a:p>
          <a:p>
            <a:pPr eaLnBrk="1" hangingPunct="1"/>
            <a:r>
              <a:rPr lang="en-TT" altLang="zh-CN" sz="1200" dirty="0"/>
              <a:t>(</a:t>
            </a:r>
            <a:r>
              <a:rPr lang="en-US" altLang="zh-CN" sz="1200" dirty="0"/>
              <a:t>3</a:t>
            </a:r>
            <a:r>
              <a:rPr lang="en-TT" altLang="zh-CN" sz="1200" baseline="30000" dirty="0" err="1"/>
              <a:t>th</a:t>
            </a:r>
            <a:r>
              <a:rPr lang="en-TT" altLang="zh-CN" sz="1200" dirty="0"/>
              <a:t> GRB</a:t>
            </a:r>
            <a:r>
              <a:rPr lang="en-US" altLang="zh-CN" sz="1200" dirty="0"/>
              <a:t>P</a:t>
            </a:r>
            <a:r>
              <a:rPr lang="en-TT" altLang="zh-CN" sz="1200" dirty="0"/>
              <a:t> </a:t>
            </a:r>
            <a:r>
              <a:rPr lang="en-US" altLang="zh-CN" sz="1200" dirty="0"/>
              <a:t>WGWT</a:t>
            </a:r>
            <a:r>
              <a:rPr lang="en-TT" altLang="zh-CN" sz="1200" dirty="0"/>
              <a:t> IWG, </a:t>
            </a:r>
          </a:p>
          <a:p>
            <a:pPr eaLnBrk="1" hangingPunct="1"/>
            <a:r>
              <a:rPr lang="en-US" altLang="zh-CN" sz="1200" dirty="0"/>
              <a:t>Geneva,</a:t>
            </a:r>
            <a:endParaRPr lang="en-TT" altLang="zh-CN" sz="1200" dirty="0"/>
          </a:p>
          <a:p>
            <a:pPr eaLnBrk="1" hangingPunct="1"/>
            <a:r>
              <a:rPr lang="en-US" altLang="zh-CN" sz="1200" dirty="0"/>
              <a:t>10th-11th</a:t>
            </a:r>
            <a:r>
              <a:rPr lang="en-TT" altLang="zh-CN" sz="1200" dirty="0"/>
              <a:t> , </a:t>
            </a:r>
            <a:r>
              <a:rPr lang="en-US" altLang="zh-CN" sz="1200" dirty="0"/>
              <a:t>September </a:t>
            </a:r>
            <a:r>
              <a:rPr lang="en-TT" altLang="zh-CN" sz="1200" dirty="0"/>
              <a:t>201</a:t>
            </a:r>
            <a:r>
              <a:rPr lang="en-US" altLang="zh-CN" sz="1200" dirty="0"/>
              <a:t>9</a:t>
            </a:r>
            <a:r>
              <a:rPr lang="en-TT" altLang="zh-CN" sz="1200" dirty="0"/>
              <a:t>.)</a:t>
            </a:r>
            <a:r>
              <a:rPr lang="en-US" altLang="zh-CN" sz="1200" dirty="0"/>
              <a:t> </a:t>
            </a:r>
          </a:p>
        </p:txBody>
      </p:sp>
      <p:pic>
        <p:nvPicPr>
          <p:cNvPr id="2053" name="Picture 13" descr="D@M6Y%~`Q60_P~4%[HK$P6W">
            <a:extLst>
              <a:ext uri="{FF2B5EF4-FFF2-40B4-BE49-F238E27FC236}">
                <a16:creationId xmlns:a16="http://schemas.microsoft.com/office/drawing/2014/main" id="{414EC8E3-FC96-46F0-9020-6A86443EB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9313"/>
            <a:ext cx="895350" cy="360362"/>
          </a:xfrm>
          <a:prstGeom prst="rect">
            <a:avLst/>
          </a:prstGeom>
          <a:noFill/>
          <a:ln w="9525">
            <a:solidFill>
              <a:srgbClr val="101BA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7A82D872-14AF-434F-8F6F-406E327F2FC7}"/>
              </a:ext>
            </a:extLst>
          </p:cNvPr>
          <p:cNvSpPr/>
          <p:nvPr/>
        </p:nvSpPr>
        <p:spPr>
          <a:xfrm>
            <a:off x="1291978" y="4659312"/>
            <a:ext cx="7318573" cy="360363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9525">
            <a:solidFill>
              <a:srgbClr val="0C19A7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dirty="0">
                <a:solidFill>
                  <a:srgbClr val="272693"/>
                </a:solidFill>
              </a:rPr>
              <a:t>China Automotive Technology and Research Center Co., Ltd.</a:t>
            </a:r>
            <a:endParaRPr lang="zh-CN" altLang="en-US" dirty="0">
              <a:solidFill>
                <a:srgbClr val="272693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6">
            <a:extLst>
              <a:ext uri="{FF2B5EF4-FFF2-40B4-BE49-F238E27FC236}">
                <a16:creationId xmlns:a16="http://schemas.microsoft.com/office/drawing/2014/main" id="{4E74E0A9-CE83-4B7B-B72C-5BEF4CB557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C015061B-28C1-4C44-868D-676E7B46594A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10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6592485" y="1131590"/>
            <a:ext cx="2459328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ctr"/>
            <a:r>
              <a:rPr lang="en-US" altLang="zh-CN" sz="16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245/40 R18</a:t>
            </a:r>
          </a:p>
          <a:p>
            <a:pPr algn="ctr" fontAlgn="ctr"/>
            <a:r>
              <a:rPr lang="en-US" altLang="zh-CN" sz="16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(2.45mm offset buffing )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E185431A-CDC4-4F14-A32F-455E10F75130}"/>
              </a:ext>
            </a:extLst>
          </p:cNvPr>
          <p:cNvGrpSpPr/>
          <p:nvPr/>
        </p:nvGrpSpPr>
        <p:grpSpPr>
          <a:xfrm>
            <a:off x="323528" y="627534"/>
            <a:ext cx="8180015" cy="4392487"/>
            <a:chOff x="611559" y="627534"/>
            <a:chExt cx="8180015" cy="4392487"/>
          </a:xfrm>
        </p:grpSpPr>
        <p:graphicFrame>
          <p:nvGraphicFramePr>
            <p:cNvPr id="9" name="图表 8">
              <a:extLst>
                <a:ext uri="{FF2B5EF4-FFF2-40B4-BE49-F238E27FC236}">
                  <a16:creationId xmlns:a16="http://schemas.microsoft.com/office/drawing/2014/main" id="{9B6A7C90-7CE9-47CF-B292-EDF41802AEBC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86639023"/>
                </p:ext>
              </p:extLst>
            </p:nvPr>
          </p:nvGraphicFramePr>
          <p:xfrm>
            <a:off x="611559" y="627534"/>
            <a:ext cx="8180015" cy="43924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D16C4141-7C3E-4A3F-90E5-6D6424F15782}"/>
                </a:ext>
              </a:extLst>
            </p:cNvPr>
            <p:cNvSpPr txBox="1"/>
            <p:nvPr/>
          </p:nvSpPr>
          <p:spPr>
            <a:xfrm>
              <a:off x="4716016" y="1059582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Upper limit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2B54C986-F6B3-4933-973F-A9C45977430D}"/>
                </a:ext>
              </a:extLst>
            </p:cNvPr>
            <p:cNvSpPr txBox="1"/>
            <p:nvPr/>
          </p:nvSpPr>
          <p:spPr>
            <a:xfrm>
              <a:off x="4716016" y="4180433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Lower limit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标题 1">
            <a:extLst>
              <a:ext uri="{FF2B5EF4-FFF2-40B4-BE49-F238E27FC236}">
                <a16:creationId xmlns:a16="http://schemas.microsoft.com/office/drawing/2014/main" id="{E4EC6AFF-1692-45C8-BB60-5173873FF77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-20638"/>
            <a:ext cx="8229600" cy="8572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Buffing Tolerance of Example 1</a:t>
            </a:r>
            <a:endParaRPr lang="en-US" altLang="zh-CN" sz="3200" dirty="0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1575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6">
            <a:extLst>
              <a:ext uri="{FF2B5EF4-FFF2-40B4-BE49-F238E27FC236}">
                <a16:creationId xmlns:a16="http://schemas.microsoft.com/office/drawing/2014/main" id="{4831BA91-953D-4720-B40D-F36190A6BE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95C3D46C-A9FD-4DAA-A948-4D63F15F0EF2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11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63AEDCDC-A0D7-477D-8ECB-8BB20B5572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541387"/>
              </p:ext>
            </p:extLst>
          </p:nvPr>
        </p:nvGraphicFramePr>
        <p:xfrm>
          <a:off x="738187" y="1482944"/>
          <a:ext cx="7667626" cy="3565540"/>
        </p:xfrm>
        <a:graphic>
          <a:graphicData uri="http://schemas.openxmlformats.org/drawingml/2006/table">
            <a:tbl>
              <a:tblPr/>
              <a:tblGrid>
                <a:gridCol w="26884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2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2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2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2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7729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Tyre 1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Tyre 2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Groove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C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E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C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E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7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Average tread-depth before buffing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7.19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7.46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7.36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6.95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6.92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7.34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7.33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6.85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7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Buffing target</a:t>
                      </a:r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3.60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3.73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3.68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3.48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3.46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3.67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3.66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3.42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7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Average Buffing target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3.62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3.55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7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Average Individual tread-depth  after buffing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3.90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3.86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3.76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3.74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3.62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3.62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3.45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3.39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7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Average tread-depth  after buffing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3.82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3.52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7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Deviation of Average Individual tread-depth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0.30</a:t>
                      </a:r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0.13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0.08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0.27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0.16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(0.06)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(0.22)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(0.04)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69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Deviation of Average tread-depth total measurements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0.20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(0.03)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7295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729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Tyre 3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Tyre 4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7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Groove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C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E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C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E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7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Average tread-depth before buffing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6.34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6.86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6.76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6.26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6.84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7.28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7.28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6.76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7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Buffing target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3.17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3.43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3.38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3.13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3.42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3.64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3.64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3.38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7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Average Buffing target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3.28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3.52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7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Average Individual tread-depth  after buffing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3.62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3.52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3.40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3.49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3.87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3.87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3.66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3.60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7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Average tread-depth  after buffing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3.51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3.75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7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Deviation of Average Individual tread-depth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0.45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0.09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0.02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0.36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0.45</a:t>
                      </a:r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0.24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0.03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0.22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545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Deviation of Average tread-depth total measurements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0.23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0.23 </a:t>
                      </a:r>
                    </a:p>
                  </a:txBody>
                  <a:tcPr marL="8119" marR="8119" marT="8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6" name="标题 1">
            <a:extLst>
              <a:ext uri="{FF2B5EF4-FFF2-40B4-BE49-F238E27FC236}">
                <a16:creationId xmlns:a16="http://schemas.microsoft.com/office/drawing/2014/main" id="{2096916E-FA85-40E2-A5F8-0BC2DB50D60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-20638"/>
            <a:ext cx="8229600" cy="8572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Example 2</a:t>
            </a:r>
            <a:endParaRPr lang="en-US" altLang="zh-CN" sz="3200" dirty="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88F4234-C442-4DBA-9ADB-82BAF49DCB95}"/>
              </a:ext>
            </a:extLst>
          </p:cNvPr>
          <p:cNvSpPr txBox="1"/>
          <p:nvPr/>
        </p:nvSpPr>
        <p:spPr>
          <a:xfrm>
            <a:off x="683567" y="836613"/>
            <a:ext cx="6408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n-US" altLang="zh-CN" sz="12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Model : </a:t>
            </a:r>
            <a:r>
              <a:rPr lang="en-US" altLang="zh-CN" sz="12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225/45 R19 </a:t>
            </a:r>
          </a:p>
          <a:p>
            <a:pPr fontAlgn="ctr"/>
            <a:r>
              <a:rPr lang="en-US" altLang="zh-CN" sz="12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Scenario : </a:t>
            </a:r>
            <a:r>
              <a:rPr lang="en-US" altLang="zh-CN" sz="1200" b="1" dirty="0">
                <a:latin typeface="等线" panose="02010600030101010101" pitchFamily="2" charset="-122"/>
                <a:ea typeface="等线" panose="02010600030101010101" pitchFamily="2" charset="-122"/>
              </a:rPr>
              <a:t>50% offset buffing</a:t>
            </a:r>
          </a:p>
          <a:p>
            <a:pPr fontAlgn="ctr"/>
            <a:r>
              <a:rPr lang="en-US" altLang="zh-CN" sz="12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Remark : </a:t>
            </a:r>
            <a:r>
              <a:rPr lang="en-US" altLang="zh-CN" sz="12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The tolerance is only allowed to accumulate on one side.</a:t>
            </a:r>
            <a:endParaRPr lang="en-US" altLang="zh-CN" sz="1200" b="1" dirty="0">
              <a:solidFill>
                <a:srgbClr val="FF0000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6">
            <a:extLst>
              <a:ext uri="{FF2B5EF4-FFF2-40B4-BE49-F238E27FC236}">
                <a16:creationId xmlns:a16="http://schemas.microsoft.com/office/drawing/2014/main" id="{4E74E0A9-CE83-4B7B-B72C-5BEF4CB557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C015061B-28C1-4C44-868D-676E7B46594A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12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D6BC9D38-E306-4E61-95DF-B793C276C6BD}"/>
              </a:ext>
            </a:extLst>
          </p:cNvPr>
          <p:cNvGrpSpPr/>
          <p:nvPr/>
        </p:nvGrpSpPr>
        <p:grpSpPr>
          <a:xfrm>
            <a:off x="251520" y="555527"/>
            <a:ext cx="8604448" cy="4338736"/>
            <a:chOff x="539552" y="555527"/>
            <a:chExt cx="8604448" cy="4338736"/>
          </a:xfrm>
        </p:grpSpPr>
        <p:graphicFrame>
          <p:nvGraphicFramePr>
            <p:cNvPr id="11" name="图表 10">
              <a:extLst>
                <a:ext uri="{FF2B5EF4-FFF2-40B4-BE49-F238E27FC236}">
                  <a16:creationId xmlns:a16="http://schemas.microsoft.com/office/drawing/2014/main" id="{3C6F7345-19DE-4A06-A847-88661D1829B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15828894"/>
                </p:ext>
              </p:extLst>
            </p:nvPr>
          </p:nvGraphicFramePr>
          <p:xfrm>
            <a:off x="539552" y="555527"/>
            <a:ext cx="8604448" cy="433873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66C51D75-74DD-4268-85F1-188A304F7348}"/>
                </a:ext>
              </a:extLst>
            </p:cNvPr>
            <p:cNvSpPr txBox="1"/>
            <p:nvPr/>
          </p:nvSpPr>
          <p:spPr>
            <a:xfrm>
              <a:off x="4788024" y="1131590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Upper limit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8FEEC0E4-2B93-4332-9431-5AE6085EB7C3}"/>
                </a:ext>
              </a:extLst>
            </p:cNvPr>
            <p:cNvSpPr txBox="1"/>
            <p:nvPr/>
          </p:nvSpPr>
          <p:spPr>
            <a:xfrm>
              <a:off x="4860032" y="4083918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Lower limit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6854323" y="1059582"/>
            <a:ext cx="2036134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ctr"/>
            <a:r>
              <a:rPr lang="en-US" altLang="zh-CN" sz="1600" b="1" dirty="0">
                <a:latin typeface="等线" panose="02010600030101010101" pitchFamily="2" charset="-122"/>
                <a:ea typeface="等线" panose="02010600030101010101" pitchFamily="2" charset="-122"/>
              </a:rPr>
              <a:t>225/45 R19 </a:t>
            </a:r>
          </a:p>
          <a:p>
            <a:pPr algn="ctr" fontAlgn="ctr"/>
            <a:r>
              <a:rPr lang="en-US" altLang="zh-CN" sz="1600" b="1" dirty="0">
                <a:latin typeface="等线" panose="02010600030101010101" pitchFamily="2" charset="-122"/>
                <a:ea typeface="等线" panose="02010600030101010101" pitchFamily="2" charset="-122"/>
              </a:rPr>
              <a:t>(50% offset buffing </a:t>
            </a:r>
            <a:r>
              <a:rPr lang="en-US" altLang="zh-CN" sz="16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)</a:t>
            </a: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CA63548B-E55D-45C0-947F-FFDCB4A83469}"/>
              </a:ext>
            </a:extLst>
          </p:cNvPr>
          <p:cNvSpPr txBox="1">
            <a:spLocks/>
          </p:cNvSpPr>
          <p:nvPr/>
        </p:nvSpPr>
        <p:spPr bwMode="auto">
          <a:xfrm>
            <a:off x="457200" y="-20638"/>
            <a:ext cx="8229600" cy="85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zh-CN" sz="4400" kern="1200">
                <a:solidFill>
                  <a:srgbClr val="000000"/>
                </a:solidFill>
                <a:latin typeface="Calibri"/>
                <a:ea typeface="宋体" pitchFamily="2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Buffing Tolerance of Example 2</a:t>
            </a:r>
            <a:endParaRPr lang="en-US" altLang="zh-CN" sz="3200" dirty="0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4BCB3EAD-3301-4490-BB8E-54983DDB18E4}"/>
              </a:ext>
            </a:extLst>
          </p:cNvPr>
          <p:cNvSpPr/>
          <p:nvPr/>
        </p:nvSpPr>
        <p:spPr>
          <a:xfrm>
            <a:off x="1691680" y="1131590"/>
            <a:ext cx="360040" cy="281188"/>
          </a:xfrm>
          <a:prstGeom prst="ellipse">
            <a:avLst/>
          </a:prstGeom>
          <a:noFill/>
          <a:ln w="38100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9763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>
            <a:extLst>
              <a:ext uri="{FF2B5EF4-FFF2-40B4-BE49-F238E27FC236}">
                <a16:creationId xmlns:a16="http://schemas.microsoft.com/office/drawing/2014/main" id="{B5F256F4-5AD0-4190-BA1C-11763A4EB57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-20638"/>
            <a:ext cx="8229600" cy="8572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Buffing Tolerance Comments</a:t>
            </a:r>
            <a:endParaRPr lang="en-US" altLang="zh-CN" sz="3200" dirty="0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195" name="Rectangle 6">
            <a:extLst>
              <a:ext uri="{FF2B5EF4-FFF2-40B4-BE49-F238E27FC236}">
                <a16:creationId xmlns:a16="http://schemas.microsoft.com/office/drawing/2014/main" id="{52EC68B6-29D2-4554-9C7B-858F92A40B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38473432-12D1-43EF-AF8B-84A692AA2170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13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8196" name="矩形 1">
            <a:extLst>
              <a:ext uri="{FF2B5EF4-FFF2-40B4-BE49-F238E27FC236}">
                <a16:creationId xmlns:a16="http://schemas.microsoft.com/office/drawing/2014/main" id="{6C856708-1FE2-404F-BA88-C571B59AE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68" y="1563638"/>
            <a:ext cx="6264696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Char char="-"/>
            </a:pPr>
            <a:r>
              <a:rPr lang="en-GB" altLang="zh-CN" sz="1600" b="1" dirty="0">
                <a:solidFill>
                  <a:srgbClr val="0070C0"/>
                </a:solidFill>
                <a:latin typeface="Arial" panose="020B0604020202020204" pitchFamily="34" charset="0"/>
              </a:rPr>
              <a:t>Individual tread-depth: 2,0 +/- 0,4mm</a:t>
            </a:r>
            <a:endParaRPr lang="zh-CN" altLang="zh-CN" sz="2000" dirty="0"/>
          </a:p>
          <a:p>
            <a:pPr>
              <a:buFont typeface="Arial" panose="020B0604020202020204" pitchFamily="34" charset="0"/>
              <a:buChar char="-"/>
            </a:pPr>
            <a:r>
              <a:rPr lang="en-GB" altLang="zh-CN" sz="1600" b="1" dirty="0">
                <a:solidFill>
                  <a:srgbClr val="0070C0"/>
                </a:solidFill>
                <a:latin typeface="Arial" panose="020B0604020202020204" pitchFamily="34" charset="0"/>
              </a:rPr>
              <a:t>Average tread-depth in principal groove: 2,0 +/- 0,3mm</a:t>
            </a:r>
            <a:endParaRPr lang="zh-CN" altLang="zh-CN" sz="2000" dirty="0"/>
          </a:p>
          <a:p>
            <a:pPr>
              <a:buFont typeface="Arial" panose="020B0604020202020204" pitchFamily="34" charset="0"/>
              <a:buChar char="-"/>
            </a:pPr>
            <a:r>
              <a:rPr lang="en-GB" altLang="zh-CN" sz="1600" b="1" dirty="0">
                <a:solidFill>
                  <a:srgbClr val="0070C0"/>
                </a:solidFill>
                <a:latin typeface="Arial" panose="020B0604020202020204" pitchFamily="34" charset="0"/>
              </a:rPr>
              <a:t>Average tread-depth total measurements: 2,0 +/- 0,2 mm</a:t>
            </a:r>
            <a:endParaRPr lang="zh-CN" altLang="zh-CN" sz="2000" dirty="0"/>
          </a:p>
        </p:txBody>
      </p:sp>
      <p:sp>
        <p:nvSpPr>
          <p:cNvPr id="8197" name="矩形 3">
            <a:extLst>
              <a:ext uri="{FF2B5EF4-FFF2-40B4-BE49-F238E27FC236}">
                <a16:creationId xmlns:a16="http://schemas.microsoft.com/office/drawing/2014/main" id="{C4D0D29A-5631-4AE6-B7C0-F8D05041D5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293" y="982214"/>
            <a:ext cx="86487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/>
              <a:t>Following the document WT-02-02 , ETRTO considers buffing tolerance limits as follows</a:t>
            </a:r>
            <a:r>
              <a:rPr lang="zh-CN" altLang="en-US" dirty="0"/>
              <a:t>：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A02D01DE-BD71-41BB-8EAE-AD484E7BDB57}"/>
              </a:ext>
            </a:extLst>
          </p:cNvPr>
          <p:cNvSpPr/>
          <p:nvPr/>
        </p:nvSpPr>
        <p:spPr>
          <a:xfrm>
            <a:off x="693862" y="2643758"/>
            <a:ext cx="7694562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b="1" dirty="0"/>
              <a:t>Comments</a:t>
            </a:r>
            <a:r>
              <a:rPr lang="en-US" altLang="zh-CN" dirty="0"/>
              <a:t>:  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zh-CN" dirty="0"/>
              <a:t>According to the current tests’ results, we consider that the buffing tolerance is acceptable through a current buffing machine.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zh-CN" dirty="0"/>
              <a:t>BUT it shows also a negative result when choosing a different buffing scenario (e.g. 50% offset buffing).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236F818-41E2-4C47-8B96-ABF6CFA4C631}"/>
              </a:ext>
            </a:extLst>
          </p:cNvPr>
          <p:cNvSpPr txBox="1"/>
          <p:nvPr/>
        </p:nvSpPr>
        <p:spPr>
          <a:xfrm>
            <a:off x="1182638" y="4368174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More work is in progress right now…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4" name="图形 3" descr="旗帜">
            <a:extLst>
              <a:ext uri="{FF2B5EF4-FFF2-40B4-BE49-F238E27FC236}">
                <a16:creationId xmlns:a16="http://schemas.microsoft.com/office/drawing/2014/main" id="{8237AB60-87DF-4265-B0FA-C8884539EA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7200" y="4229675"/>
            <a:ext cx="646331" cy="64633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/>
      <p:bldP spid="8" grpId="0" animBg="1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6">
            <a:extLst>
              <a:ext uri="{FF2B5EF4-FFF2-40B4-BE49-F238E27FC236}">
                <a16:creationId xmlns:a16="http://schemas.microsoft.com/office/drawing/2014/main" id="{AD7B6171-0382-4DFF-A394-FC12BE51B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216DC32F-E057-43C3-9950-660E2A27C7F5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14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3076" name="矩形 26">
            <a:extLst>
              <a:ext uri="{FF2B5EF4-FFF2-40B4-BE49-F238E27FC236}">
                <a16:creationId xmlns:a16="http://schemas.microsoft.com/office/drawing/2014/main" id="{32FFD06C-3F69-45EE-8D8F-21A82E7DFD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3992" y="1632390"/>
            <a:ext cx="521601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3200" b="1" dirty="0">
                <a:cs typeface="Arial" panose="020B0604020202020204" pitchFamily="34" charset="0"/>
              </a:rPr>
              <a:t> III. Additional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3315206079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>
            <a:extLst>
              <a:ext uri="{FF2B5EF4-FFF2-40B4-BE49-F238E27FC236}">
                <a16:creationId xmlns:a16="http://schemas.microsoft.com/office/drawing/2014/main" id="{B58421D0-3274-4984-A89F-08F12EA4F37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-20638"/>
            <a:ext cx="8229600" cy="8572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Additional information on </a:t>
            </a:r>
            <a:r>
              <a:rPr lang="en-US" altLang="zh-CN" sz="3200" b="1" dirty="0" err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Tyre</a:t>
            </a:r>
            <a:r>
              <a:rPr lang="en-US" altLang="zh-CN" sz="3200" b="1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buffing</a:t>
            </a:r>
          </a:p>
        </p:txBody>
      </p:sp>
      <p:sp>
        <p:nvSpPr>
          <p:cNvPr id="10243" name="Rectangle 6">
            <a:extLst>
              <a:ext uri="{FF2B5EF4-FFF2-40B4-BE49-F238E27FC236}">
                <a16:creationId xmlns:a16="http://schemas.microsoft.com/office/drawing/2014/main" id="{63832801-9456-46FA-870C-AD83D08572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096F88E4-12B3-412A-BB4E-6F9DBF77358F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15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4D7BB3F-01AA-4E0B-9465-03767F52B513}"/>
              </a:ext>
            </a:extLst>
          </p:cNvPr>
          <p:cNvSpPr/>
          <p:nvPr/>
        </p:nvSpPr>
        <p:spPr>
          <a:xfrm>
            <a:off x="1140093" y="915566"/>
            <a:ext cx="765148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rgbClr val="00B050"/>
                </a:solidFill>
              </a:rPr>
              <a:t>Grinding wheel rotation direction: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zh-CN" dirty="0"/>
              <a:t>Easier to buff the </a:t>
            </a:r>
            <a:r>
              <a:rPr lang="en-US" altLang="zh-CN" dirty="0" err="1"/>
              <a:t>tyre</a:t>
            </a:r>
            <a:r>
              <a:rPr lang="en-US" altLang="zh-CN" dirty="0"/>
              <a:t> if opposite to the </a:t>
            </a:r>
            <a:r>
              <a:rPr lang="en-US" altLang="zh-CN" dirty="0" err="1"/>
              <a:t>tyre</a:t>
            </a:r>
            <a:r>
              <a:rPr lang="en-US" altLang="zh-CN" dirty="0"/>
              <a:t> rotation.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zh-CN" dirty="0"/>
              <a:t>Additional assessments are needed to measure any influence on buffing roughness. </a:t>
            </a:r>
          </a:p>
        </p:txBody>
      </p:sp>
      <p:pic>
        <p:nvPicPr>
          <p:cNvPr id="3" name="图形 2" descr="齿轮">
            <a:extLst>
              <a:ext uri="{FF2B5EF4-FFF2-40B4-BE49-F238E27FC236}">
                <a16:creationId xmlns:a16="http://schemas.microsoft.com/office/drawing/2014/main" id="{F2C7C88D-43C6-4BDD-BE59-BC4D906DE6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504" y="865262"/>
            <a:ext cx="914400" cy="9144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D8351EF9-AC9F-466F-B6A8-BBE2531DF612}"/>
              </a:ext>
            </a:extLst>
          </p:cNvPr>
          <p:cNvSpPr/>
          <p:nvPr/>
        </p:nvSpPr>
        <p:spPr>
          <a:xfrm>
            <a:off x="1140093" y="3850145"/>
            <a:ext cx="76961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chemeClr val="accent6">
                    <a:lumMod val="75000"/>
                  </a:schemeClr>
                </a:solidFill>
              </a:rPr>
              <a:t>Buffing temperature</a:t>
            </a:r>
            <a:r>
              <a:rPr lang="zh-CN" altLang="en-US" sz="2000" b="1" dirty="0">
                <a:solidFill>
                  <a:schemeClr val="accent6">
                    <a:lumMod val="75000"/>
                  </a:schemeClr>
                </a:solidFill>
              </a:rPr>
              <a:t>：</a:t>
            </a:r>
            <a:endParaRPr lang="en-US" altLang="zh-CN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zh-CN" dirty="0"/>
              <a:t>Stop buffing when tread temperature reach to </a:t>
            </a:r>
            <a:r>
              <a:rPr lang="en-US" altLang="zh-CN" b="1" dirty="0">
                <a:solidFill>
                  <a:srgbClr val="FF0000"/>
                </a:solidFill>
              </a:rPr>
              <a:t>45</a:t>
            </a:r>
            <a:r>
              <a:rPr lang="zh-CN" altLang="en-US" b="1" dirty="0">
                <a:solidFill>
                  <a:srgbClr val="FF0000"/>
                </a:solidFill>
              </a:rPr>
              <a:t>℃</a:t>
            </a:r>
            <a:r>
              <a:rPr lang="en-US" altLang="zh-CN" dirty="0"/>
              <a:t>, tread compound needs to be cooled down to avoid possible damages.</a:t>
            </a:r>
          </a:p>
        </p:txBody>
      </p:sp>
      <p:pic>
        <p:nvPicPr>
          <p:cNvPr id="6" name="图形 5" descr="温度计">
            <a:extLst>
              <a:ext uri="{FF2B5EF4-FFF2-40B4-BE49-F238E27FC236}">
                <a16:creationId xmlns:a16="http://schemas.microsoft.com/office/drawing/2014/main" id="{369C48B6-D9C3-408B-9446-2CEAF3DCF3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7504" y="3727833"/>
            <a:ext cx="914400" cy="9144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CD6777BD-B8C8-4D6C-A618-63D3DFD4C713}"/>
              </a:ext>
            </a:extLst>
          </p:cNvPr>
          <p:cNvSpPr/>
          <p:nvPr/>
        </p:nvSpPr>
        <p:spPr>
          <a:xfrm>
            <a:off x="1140093" y="2358664"/>
            <a:ext cx="78315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chemeClr val="tx2"/>
                </a:solidFill>
              </a:rPr>
              <a:t>Number of grinding cycles</a:t>
            </a:r>
            <a:r>
              <a:rPr lang="zh-CN" altLang="en-US" sz="2000" b="1" dirty="0">
                <a:solidFill>
                  <a:schemeClr val="tx2"/>
                </a:solidFill>
              </a:rPr>
              <a:t>：</a:t>
            </a:r>
            <a:endParaRPr lang="en-US" altLang="zh-CN" sz="2000" b="1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zh-CN" dirty="0"/>
              <a:t>Affect buffing uniformity and grinding amount.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zh-CN" dirty="0"/>
              <a:t>Additional assessments are needed to find the particulars.</a:t>
            </a:r>
            <a:endParaRPr lang="en-US" altLang="zh-CN" dirty="0">
              <a:solidFill>
                <a:srgbClr val="C00000"/>
              </a:solidFill>
            </a:endParaRPr>
          </a:p>
        </p:txBody>
      </p:sp>
      <p:pic>
        <p:nvPicPr>
          <p:cNvPr id="9" name="图形 8" descr="统计数据">
            <a:extLst>
              <a:ext uri="{FF2B5EF4-FFF2-40B4-BE49-F238E27FC236}">
                <a16:creationId xmlns:a16="http://schemas.microsoft.com/office/drawing/2014/main" id="{833146B7-595D-436E-8903-56BFDDDEFD0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7504" y="2308360"/>
            <a:ext cx="914400" cy="914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>
            <a:extLst>
              <a:ext uri="{FF2B5EF4-FFF2-40B4-BE49-F238E27FC236}">
                <a16:creationId xmlns:a16="http://schemas.microsoft.com/office/drawing/2014/main" id="{6F6D3D63-C692-4EE8-8AF9-AC2770AAAAD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-20638"/>
            <a:ext cx="8229600" cy="8572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IV. Conclusions</a:t>
            </a:r>
          </a:p>
        </p:txBody>
      </p:sp>
      <p:sp>
        <p:nvSpPr>
          <p:cNvPr id="11267" name="Rectangle 6">
            <a:extLst>
              <a:ext uri="{FF2B5EF4-FFF2-40B4-BE49-F238E27FC236}">
                <a16:creationId xmlns:a16="http://schemas.microsoft.com/office/drawing/2014/main" id="{1B60CABE-E0DC-4305-97D6-05B5E83128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B5B5ECD8-7D0F-4F98-B273-94E0B0BC2160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16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9220" name="矩形 26">
            <a:extLst>
              <a:ext uri="{FF2B5EF4-FFF2-40B4-BE49-F238E27FC236}">
                <a16:creationId xmlns:a16="http://schemas.microsoft.com/office/drawing/2014/main" id="{66CF25A9-BA53-4139-889E-980F832306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056" y="987574"/>
            <a:ext cx="8497888" cy="3584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55600" indent="-355600"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Tx/>
              <a:buFont typeface="Wingdings" panose="05000000000000000000" pitchFamily="2" charset="2"/>
              <a:buChar char="l"/>
              <a:defRPr/>
            </a:pPr>
            <a:r>
              <a:rPr lang="en-US" altLang="zh-CN" sz="2000" dirty="0"/>
              <a:t>The requirement about buffing tolerance is </a:t>
            </a:r>
            <a:r>
              <a:rPr lang="en-US" altLang="zh-CN" sz="2000" dirty="0">
                <a:solidFill>
                  <a:schemeClr val="tx1"/>
                </a:solidFill>
              </a:rPr>
              <a:t>acceptable according to the current practices</a:t>
            </a:r>
            <a:r>
              <a:rPr lang="en-US" altLang="zh-CN" sz="2000">
                <a:solidFill>
                  <a:schemeClr val="tx1"/>
                </a:solidFill>
              </a:rPr>
              <a:t>. </a:t>
            </a:r>
            <a:endParaRPr lang="en-US" altLang="zh-CN" sz="20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Tx/>
              <a:buFont typeface="Wingdings" panose="05000000000000000000" pitchFamily="2" charset="2"/>
              <a:buChar char="l"/>
              <a:defRPr/>
            </a:pPr>
            <a:r>
              <a:rPr lang="en-US" altLang="zh-CN" sz="2000" dirty="0">
                <a:solidFill>
                  <a:schemeClr val="tx1"/>
                </a:solidFill>
                <a:cs typeface="Arial" panose="020B0604020202020204" pitchFamily="34" charset="0"/>
              </a:rPr>
              <a:t>Both buffing scenarios can be achieved, additional assessments are needed to determine which scenario is better.</a:t>
            </a:r>
          </a:p>
          <a:p>
            <a:pPr marL="342900" indent="-342900"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Tx/>
              <a:buFont typeface="Wingdings" panose="05000000000000000000" pitchFamily="2" charset="2"/>
              <a:buChar char="l"/>
              <a:defRPr/>
            </a:pPr>
            <a:r>
              <a:rPr lang="en-US" altLang="zh-CN" sz="2000" dirty="0">
                <a:solidFill>
                  <a:schemeClr val="tx1"/>
                </a:solidFill>
                <a:cs typeface="Arial" panose="020B0604020202020204" pitchFamily="34" charset="0"/>
              </a:rPr>
              <a:t>Several factors are found to influence the buffing effect, such as </a:t>
            </a:r>
            <a:r>
              <a:rPr lang="en-US" altLang="zh-CN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grinding wheel rotation direction</a:t>
            </a:r>
            <a:r>
              <a:rPr lang="en-US" altLang="zh-CN" sz="2000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en-US" altLang="zh-CN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number of grinding cycles</a:t>
            </a:r>
            <a:r>
              <a:rPr lang="en-US" altLang="zh-CN" sz="2000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en-US" altLang="zh-CN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buffing temperature </a:t>
            </a:r>
            <a:r>
              <a:rPr lang="en-US" altLang="zh-CN" sz="2000" dirty="0">
                <a:solidFill>
                  <a:schemeClr val="tx1"/>
                </a:solidFill>
                <a:cs typeface="Arial" panose="020B0604020202020204" pitchFamily="34" charset="0"/>
              </a:rPr>
              <a:t>and so 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E56F5CFC-52FA-4422-B498-05A5E61AD0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366713"/>
            <a:ext cx="1011237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10" descr="logo-6">
            <a:extLst>
              <a:ext uri="{FF2B5EF4-FFF2-40B4-BE49-F238E27FC236}">
                <a16:creationId xmlns:a16="http://schemas.microsoft.com/office/drawing/2014/main" id="{04CA07B8-8435-45D9-A840-3D18580409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050" y="322263"/>
            <a:ext cx="1271588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F7AFFF9-48AF-4EB7-BF2D-863BEE9B6047}"/>
              </a:ext>
            </a:extLst>
          </p:cNvPr>
          <p:cNvSpPr txBox="1"/>
          <p:nvPr/>
        </p:nvSpPr>
        <p:spPr>
          <a:xfrm>
            <a:off x="1116013" y="4362450"/>
            <a:ext cx="29813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dirty="0">
                <a:latin typeface="+mn-lt"/>
                <a:ea typeface="黑体" pitchFamily="49" charset="-122"/>
              </a:rPr>
              <a:t>Web site</a:t>
            </a:r>
            <a:r>
              <a:rPr lang="zh-CN" altLang="en-US" dirty="0">
                <a:latin typeface="+mn-lt"/>
                <a:ea typeface="黑体" pitchFamily="49" charset="-122"/>
              </a:rPr>
              <a:t>：</a:t>
            </a:r>
            <a:r>
              <a:rPr lang="en-US" altLang="zh-CN" dirty="0">
                <a:latin typeface="+mn-lt"/>
                <a:ea typeface="黑体" pitchFamily="49" charset="-122"/>
              </a:rPr>
              <a:t>www.catarc.org.cn</a:t>
            </a:r>
          </a:p>
        </p:txBody>
      </p:sp>
      <p:pic>
        <p:nvPicPr>
          <p:cNvPr id="12293" name="Picture 2">
            <a:extLst>
              <a:ext uri="{FF2B5EF4-FFF2-40B4-BE49-F238E27FC236}">
                <a16:creationId xmlns:a16="http://schemas.microsoft.com/office/drawing/2014/main" id="{5CBB6D75-F3F6-4B69-90AC-E16AD508A3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475" y="3738563"/>
            <a:ext cx="1414463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Rectangle 6">
            <a:extLst>
              <a:ext uri="{FF2B5EF4-FFF2-40B4-BE49-F238E27FC236}">
                <a16:creationId xmlns:a16="http://schemas.microsoft.com/office/drawing/2014/main" id="{E22FDE31-1C34-4877-8B69-8CC5535E4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4575" y="4843463"/>
            <a:ext cx="344488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7F56EA90-F53C-4C6A-86E9-2D433C028EE1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17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pic>
        <p:nvPicPr>
          <p:cNvPr id="12295" name="Picture 2">
            <a:extLst>
              <a:ext uri="{FF2B5EF4-FFF2-40B4-BE49-F238E27FC236}">
                <a16:creationId xmlns:a16="http://schemas.microsoft.com/office/drawing/2014/main" id="{15ED5232-5E60-46C5-BFD8-2DB84FBFC3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93" b="16805"/>
          <a:stretch>
            <a:fillRect/>
          </a:stretch>
        </p:blipFill>
        <p:spPr bwMode="auto">
          <a:xfrm>
            <a:off x="0" y="1192213"/>
            <a:ext cx="9109075" cy="2316162"/>
          </a:xfrm>
          <a:prstGeom prst="rect">
            <a:avLst/>
          </a:prstGeom>
          <a:noFill/>
          <a:ln w="57150">
            <a:solidFill>
              <a:srgbClr val="99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2">
            <a:extLst>
              <a:ext uri="{FF2B5EF4-FFF2-40B4-BE49-F238E27FC236}">
                <a16:creationId xmlns:a16="http://schemas.microsoft.com/office/drawing/2014/main" id="{E7E9A260-9C3D-4E8E-A533-660418A72A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31888"/>
            <a:ext cx="813752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>
            <a:spAutoFit/>
          </a:bodyPr>
          <a:lstStyle/>
          <a:p>
            <a:pPr algn="ctr" eaLnBrk="1" hangingPunct="1">
              <a:defRPr/>
            </a:pPr>
            <a:r>
              <a:rPr lang="en-US" altLang="zh-CN" sz="4400" b="1" i="1" dirty="0">
                <a:latin typeface="+mn-lt"/>
                <a:cs typeface="Arial" pitchFamily="34" charset="0"/>
              </a:rPr>
              <a:t>Thanks for your attention</a:t>
            </a:r>
            <a:endParaRPr lang="en-US" altLang="zh-CN" sz="4400" i="1" dirty="0">
              <a:solidFill>
                <a:srgbClr val="000000"/>
              </a:solidFill>
              <a:latin typeface="+mn-lt"/>
              <a:ea typeface="MS PGothic" pitchFamily="34" charset="-12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73ED0A-04F4-4885-B627-5FBB05A4379D}"/>
              </a:ext>
            </a:extLst>
          </p:cNvPr>
          <p:cNvSpPr txBox="1"/>
          <p:nvPr/>
        </p:nvSpPr>
        <p:spPr>
          <a:xfrm>
            <a:off x="1619250" y="401638"/>
            <a:ext cx="59055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dirty="0">
                <a:latin typeface="+mn-lt"/>
                <a:ea typeface="黑体" pitchFamily="49" charset="-122"/>
              </a:rPr>
              <a:t>National Automotive Standardization Technical Committee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>
            <a:extLst>
              <a:ext uri="{FF2B5EF4-FFF2-40B4-BE49-F238E27FC236}">
                <a16:creationId xmlns:a16="http://schemas.microsoft.com/office/drawing/2014/main" id="{A847CA79-88B4-4CC6-84D5-2619DF292F5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7544" y="123478"/>
            <a:ext cx="3456384" cy="857251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Table</a:t>
            </a:r>
            <a:r>
              <a:rPr lang="en-US" altLang="zh-CN" sz="3200" i="1" dirty="0">
                <a:solidFill>
                  <a:schemeClr val="tx1"/>
                </a:solidFill>
                <a:latin typeface="Britannic Bold" charset="0"/>
                <a:ea typeface="Britannic Bold" charset="0"/>
                <a:cs typeface="Britannic Bold" charset="0"/>
                <a:rtl val="0"/>
              </a:rPr>
              <a:t> </a:t>
            </a:r>
            <a:r>
              <a:rPr lang="en-US" altLang="zh-CN" sz="3200" b="1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of</a:t>
            </a:r>
            <a:r>
              <a:rPr lang="en-US" altLang="zh-CN" sz="3200" i="1" dirty="0">
                <a:solidFill>
                  <a:schemeClr val="tx1"/>
                </a:solidFill>
                <a:latin typeface="Britannic Bold" charset="0"/>
                <a:ea typeface="Britannic Bold" charset="0"/>
                <a:cs typeface="Britannic Bold" charset="0"/>
                <a:rtl val="0"/>
              </a:rPr>
              <a:t> </a:t>
            </a:r>
            <a:r>
              <a:rPr lang="en-US" altLang="zh-CN" sz="3200" b="1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Contents </a:t>
            </a:r>
          </a:p>
        </p:txBody>
      </p:sp>
      <p:sp>
        <p:nvSpPr>
          <p:cNvPr id="3075" name="Rectangle 6">
            <a:extLst>
              <a:ext uri="{FF2B5EF4-FFF2-40B4-BE49-F238E27FC236}">
                <a16:creationId xmlns:a16="http://schemas.microsoft.com/office/drawing/2014/main" id="{AD7B6171-0382-4DFF-A394-FC12BE51B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216DC32F-E057-43C3-9950-660E2A27C7F5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2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27784" y="1212363"/>
            <a:ext cx="4572000" cy="29435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0" indent="-514350">
              <a:lnSpc>
                <a:spcPct val="200000"/>
              </a:lnSpc>
              <a:buClr>
                <a:srgbClr val="000000"/>
              </a:buClr>
              <a:buSzPct val="100000"/>
              <a:buFont typeface="+mj-lt"/>
              <a:buAutoNum type="romanUcPeriod"/>
            </a:pPr>
            <a:r>
              <a:rPr lang="en-US" sz="2400" b="1" dirty="0">
                <a:cs typeface="Arial" panose="020B0604020202020204" pitchFamily="34" charset="0"/>
                <a:sym typeface="Arial"/>
              </a:rPr>
              <a:t>Wear Profile Scenario </a:t>
            </a:r>
            <a:endParaRPr lang="en" sz="2400" b="1" dirty="0">
              <a:cs typeface="Arial" panose="020B0604020202020204" pitchFamily="34" charset="0"/>
              <a:sym typeface="Arial"/>
            </a:endParaRPr>
          </a:p>
          <a:p>
            <a:pPr marL="742950" lvl="0" indent="-514350">
              <a:lnSpc>
                <a:spcPct val="200000"/>
              </a:lnSpc>
              <a:buClr>
                <a:srgbClr val="000000"/>
              </a:buClr>
              <a:buSzPct val="100000"/>
              <a:buFont typeface="+mj-lt"/>
              <a:buAutoNum type="romanUcPeriod"/>
            </a:pPr>
            <a:r>
              <a:rPr lang="en-US" sz="2400" b="1" dirty="0">
                <a:cs typeface="Arial" panose="020B0604020202020204" pitchFamily="34" charset="0"/>
                <a:sym typeface="Arial"/>
              </a:rPr>
              <a:t>Buffing Tolerance </a:t>
            </a:r>
            <a:endParaRPr lang="en" sz="2400" b="1" dirty="0">
              <a:cs typeface="Arial" panose="020B0604020202020204" pitchFamily="34" charset="0"/>
              <a:sym typeface="Arial"/>
            </a:endParaRPr>
          </a:p>
          <a:p>
            <a:pPr marL="742950" lvl="0" indent="-514350">
              <a:lnSpc>
                <a:spcPct val="200000"/>
              </a:lnSpc>
              <a:buClr>
                <a:srgbClr val="000000"/>
              </a:buClr>
              <a:buSzPct val="100000"/>
              <a:buFont typeface="+mj-lt"/>
              <a:buAutoNum type="romanUcPeriod"/>
            </a:pPr>
            <a:r>
              <a:rPr lang="en-US" sz="2400" b="1" dirty="0">
                <a:cs typeface="Arial" panose="020B0604020202020204" pitchFamily="34" charset="0"/>
                <a:sym typeface="Arial"/>
              </a:rPr>
              <a:t>Additional Information </a:t>
            </a:r>
            <a:endParaRPr lang="en" sz="2400" b="1" dirty="0">
              <a:cs typeface="Arial" panose="020B0604020202020204" pitchFamily="34" charset="0"/>
              <a:sym typeface="Arial"/>
            </a:endParaRPr>
          </a:p>
          <a:p>
            <a:pPr marL="742950" lvl="0" indent="-514350">
              <a:lnSpc>
                <a:spcPct val="200000"/>
              </a:lnSpc>
              <a:buClr>
                <a:srgbClr val="000000"/>
              </a:buClr>
              <a:buSzPct val="100000"/>
              <a:buFont typeface="+mj-lt"/>
              <a:buAutoNum type="romanUcPeriod"/>
            </a:pPr>
            <a:r>
              <a:rPr lang="en-US" sz="2400" b="1" dirty="0">
                <a:cs typeface="Arial" panose="020B0604020202020204" pitchFamily="34" charset="0"/>
                <a:sym typeface="Arial"/>
              </a:rPr>
              <a:t>Conclusions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6">
            <a:extLst>
              <a:ext uri="{FF2B5EF4-FFF2-40B4-BE49-F238E27FC236}">
                <a16:creationId xmlns:a16="http://schemas.microsoft.com/office/drawing/2014/main" id="{AD7B6171-0382-4DFF-A394-FC12BE51B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216DC32F-E057-43C3-9950-660E2A27C7F5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3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3076" name="矩形 26">
            <a:extLst>
              <a:ext uri="{FF2B5EF4-FFF2-40B4-BE49-F238E27FC236}">
                <a16:creationId xmlns:a16="http://schemas.microsoft.com/office/drawing/2014/main" id="{32FFD06C-3F69-45EE-8D8F-21A82E7DFD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0848" y="1632390"/>
            <a:ext cx="5022304" cy="93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571500" indent="-571500" eaLnBrk="1" hangingPunct="1">
              <a:lnSpc>
                <a:spcPct val="200000"/>
              </a:lnSpc>
              <a:buFont typeface="+mj-lt"/>
              <a:buAutoNum type="romanUcPeriod"/>
            </a:pPr>
            <a:r>
              <a:rPr lang="en-US" altLang="zh-CN" sz="3200" b="1" dirty="0">
                <a:cs typeface="Arial" panose="020B0604020202020204" pitchFamily="34" charset="0"/>
              </a:rPr>
              <a:t>Wear Profile </a:t>
            </a:r>
            <a:r>
              <a:rPr lang="en-US" altLang="zh-CN" sz="3200" b="1" dirty="0"/>
              <a:t>Scenario</a:t>
            </a:r>
            <a:r>
              <a:rPr lang="en-US" altLang="zh-CN" sz="320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3118470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>
            <a:extLst>
              <a:ext uri="{FF2B5EF4-FFF2-40B4-BE49-F238E27FC236}">
                <a16:creationId xmlns:a16="http://schemas.microsoft.com/office/drawing/2014/main" id="{B46B3832-1CF7-4CEB-BCA8-7F5E3070823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-20638"/>
            <a:ext cx="8229600" cy="8572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Buffing Machine</a:t>
            </a:r>
            <a:endParaRPr lang="en-US" altLang="zh-CN" sz="3200" dirty="0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099" name="Rectangle 6">
            <a:extLst>
              <a:ext uri="{FF2B5EF4-FFF2-40B4-BE49-F238E27FC236}">
                <a16:creationId xmlns:a16="http://schemas.microsoft.com/office/drawing/2014/main" id="{D80BBB4F-E440-4063-8B7A-9E70C6911B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BF26C9CF-3A54-43DA-BD00-37354478BEA0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4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pic>
        <p:nvPicPr>
          <p:cNvPr id="4100" name="图片 1">
            <a:extLst>
              <a:ext uri="{FF2B5EF4-FFF2-40B4-BE49-F238E27FC236}">
                <a16:creationId xmlns:a16="http://schemas.microsoft.com/office/drawing/2014/main" id="{77EB6EBE-04A6-462B-A1E7-09E01D01B4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833438"/>
            <a:ext cx="2930525" cy="390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图片 2">
            <a:extLst>
              <a:ext uri="{FF2B5EF4-FFF2-40B4-BE49-F238E27FC236}">
                <a16:creationId xmlns:a16="http://schemas.microsoft.com/office/drawing/2014/main" id="{D594DEDF-7408-49BB-8C25-289029573C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195388"/>
            <a:ext cx="4248150" cy="318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8591ABEC-215A-42FB-B92A-51DC17C90683}"/>
              </a:ext>
            </a:extLst>
          </p:cNvPr>
          <p:cNvGrpSpPr/>
          <p:nvPr/>
        </p:nvGrpSpPr>
        <p:grpSpPr>
          <a:xfrm>
            <a:off x="5940686" y="912719"/>
            <a:ext cx="2231764" cy="1659031"/>
            <a:chOff x="5940686" y="912719"/>
            <a:chExt cx="2231764" cy="1659031"/>
          </a:xfrm>
        </p:grpSpPr>
        <p:sp>
          <p:nvSpPr>
            <p:cNvPr id="3" name="椭圆 2">
              <a:extLst>
                <a:ext uri="{FF2B5EF4-FFF2-40B4-BE49-F238E27FC236}">
                  <a16:creationId xmlns:a16="http://schemas.microsoft.com/office/drawing/2014/main" id="{11971214-9703-4575-B925-10B740E0B24D}"/>
                </a:ext>
              </a:extLst>
            </p:cNvPr>
            <p:cNvSpPr/>
            <p:nvPr/>
          </p:nvSpPr>
          <p:spPr>
            <a:xfrm>
              <a:off x="5940686" y="1851670"/>
              <a:ext cx="936104" cy="72008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箭头连接符 4">
              <a:extLst>
                <a:ext uri="{FF2B5EF4-FFF2-40B4-BE49-F238E27FC236}">
                  <a16:creationId xmlns:a16="http://schemas.microsoft.com/office/drawing/2014/main" id="{222CBAEA-93EB-48A8-B8B9-6B3BA9DBA1AE}"/>
                </a:ext>
              </a:extLst>
            </p:cNvPr>
            <p:cNvCxnSpPr>
              <a:cxnSpLocks/>
              <a:stCxn id="6" idx="2"/>
            </p:cNvCxnSpPr>
            <p:nvPr/>
          </p:nvCxnSpPr>
          <p:spPr>
            <a:xfrm flipH="1">
              <a:off x="6732240" y="1282051"/>
              <a:ext cx="612118" cy="69761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02A32A39-9BB1-4EF4-A153-39986630E4BB}"/>
                </a:ext>
              </a:extLst>
            </p:cNvPr>
            <p:cNvSpPr txBox="1"/>
            <p:nvPr/>
          </p:nvSpPr>
          <p:spPr>
            <a:xfrm>
              <a:off x="6516266" y="912719"/>
              <a:ext cx="1656184" cy="36933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Driving wheel 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50FCBA72-83FE-4304-B01E-75D6390BE2AB}"/>
              </a:ext>
            </a:extLst>
          </p:cNvPr>
          <p:cNvGrpSpPr/>
          <p:nvPr/>
        </p:nvGrpSpPr>
        <p:grpSpPr>
          <a:xfrm>
            <a:off x="2317026" y="2499741"/>
            <a:ext cx="1469582" cy="2507339"/>
            <a:chOff x="2317026" y="2499741"/>
            <a:chExt cx="1469582" cy="2507339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id="{2C7F2AF8-A52B-4E85-996B-9E9BFC2EF849}"/>
                </a:ext>
              </a:extLst>
            </p:cNvPr>
            <p:cNvSpPr/>
            <p:nvPr/>
          </p:nvSpPr>
          <p:spPr>
            <a:xfrm>
              <a:off x="2317026" y="2499741"/>
              <a:ext cx="1088964" cy="121416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箭头连接符 13">
              <a:extLst>
                <a:ext uri="{FF2B5EF4-FFF2-40B4-BE49-F238E27FC236}">
                  <a16:creationId xmlns:a16="http://schemas.microsoft.com/office/drawing/2014/main" id="{0722D454-E6EC-4099-9E58-32A9EF9F4B6D}"/>
                </a:ext>
              </a:extLst>
            </p:cNvPr>
            <p:cNvCxnSpPr>
              <a:cxnSpLocks/>
              <a:stCxn id="15" idx="0"/>
            </p:cNvCxnSpPr>
            <p:nvPr/>
          </p:nvCxnSpPr>
          <p:spPr>
            <a:xfrm flipH="1" flipV="1">
              <a:off x="3131840" y="3712488"/>
              <a:ext cx="105366" cy="92526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81E6B7C-BC5B-4F22-AC92-2CFBC1ECF9B4}"/>
                </a:ext>
              </a:extLst>
            </p:cNvPr>
            <p:cNvSpPr txBox="1"/>
            <p:nvPr/>
          </p:nvSpPr>
          <p:spPr>
            <a:xfrm>
              <a:off x="2687804" y="4637748"/>
              <a:ext cx="1098804" cy="36933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Rim base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64DFBAB4-BCAB-485D-9742-7C0687070BEC}"/>
              </a:ext>
            </a:extLst>
          </p:cNvPr>
          <p:cNvGrpSpPr/>
          <p:nvPr/>
        </p:nvGrpSpPr>
        <p:grpSpPr>
          <a:xfrm>
            <a:off x="4376794" y="2878173"/>
            <a:ext cx="2211430" cy="2030856"/>
            <a:chOff x="4376794" y="2878173"/>
            <a:chExt cx="2211430" cy="2030856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D1FF482A-4616-40B0-84D8-169879A9E546}"/>
                </a:ext>
              </a:extLst>
            </p:cNvPr>
            <p:cNvSpPr txBox="1"/>
            <p:nvPr/>
          </p:nvSpPr>
          <p:spPr>
            <a:xfrm>
              <a:off x="4376794" y="4539697"/>
              <a:ext cx="1656184" cy="36933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Grinding wheel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E5100978-7D15-4551-802F-5B4963673FA0}"/>
                </a:ext>
              </a:extLst>
            </p:cNvPr>
            <p:cNvSpPr/>
            <p:nvPr/>
          </p:nvSpPr>
          <p:spPr>
            <a:xfrm>
              <a:off x="6012160" y="2878173"/>
              <a:ext cx="576064" cy="72008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8B0B87C2-6429-455A-AEE1-F2A1EDFF8A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59421" y="3584152"/>
              <a:ext cx="526967" cy="94820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>
            <a:extLst>
              <a:ext uri="{FF2B5EF4-FFF2-40B4-BE49-F238E27FC236}">
                <a16:creationId xmlns:a16="http://schemas.microsoft.com/office/drawing/2014/main" id="{5BE13D59-8C82-434A-B93E-A95B06E8041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-20638"/>
            <a:ext cx="8229600" cy="8572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Buffing Machine Parameters</a:t>
            </a:r>
            <a:endParaRPr lang="en-US" altLang="zh-CN" sz="3200" dirty="0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CFD1DDCF-18D1-46AB-8E15-7B8DF388CF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1CDC00C9-32D2-45CC-A52F-B60135BCD5FD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5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F4B96C6F-7792-45C5-A5A8-0A4F2B213C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88280"/>
              </p:ext>
            </p:extLst>
          </p:nvPr>
        </p:nvGraphicFramePr>
        <p:xfrm>
          <a:off x="962025" y="1131590"/>
          <a:ext cx="7219950" cy="3416903"/>
        </p:xfrm>
        <a:graphic>
          <a:graphicData uri="http://schemas.openxmlformats.org/drawingml/2006/table">
            <a:tbl>
              <a:tblPr/>
              <a:tblGrid>
                <a:gridCol w="2902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176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533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Technical Parameters</a:t>
                      </a:r>
                    </a:p>
                  </a:txBody>
                  <a:tcPr marL="9526" marR="9526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6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Tyre outer diameter</a:t>
                      </a:r>
                    </a:p>
                  </a:txBody>
                  <a:tcPr marL="9526" marR="9526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PCR/LTR 550</a:t>
                      </a:r>
                      <a:r>
                        <a:rPr lang="en-US" altLang="zh-CN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mm </a:t>
                      </a: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- 1000mm</a:t>
                      </a:r>
                    </a:p>
                  </a:txBody>
                  <a:tcPr marL="9526" marR="9526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6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Nominal rim diameter</a:t>
                      </a:r>
                    </a:p>
                  </a:txBody>
                  <a:tcPr marL="9526" marR="9526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14</a:t>
                      </a:r>
                      <a:r>
                        <a:rPr lang="en-US" altLang="zh-CN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'</a:t>
                      </a: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-19</a:t>
                      </a:r>
                      <a:r>
                        <a:rPr lang="en-US" altLang="zh-CN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'</a:t>
                      </a: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（Dep</a:t>
                      </a:r>
                      <a:r>
                        <a:rPr lang="en-US" altLang="zh-CN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e</a:t>
                      </a: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nd on test rims, maximum 30'）</a:t>
                      </a:r>
                    </a:p>
                  </a:txBody>
                  <a:tcPr marL="9526" marR="9526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6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Section width of Tyre </a:t>
                      </a:r>
                    </a:p>
                  </a:txBody>
                  <a:tcPr marL="9526" marR="9526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PCR/LTR 150</a:t>
                      </a:r>
                      <a:r>
                        <a:rPr lang="en-US" altLang="zh-CN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mm - </a:t>
                      </a: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400mm</a:t>
                      </a:r>
                    </a:p>
                  </a:txBody>
                  <a:tcPr marL="9526" marR="9526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65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Control</a:t>
                      </a:r>
                      <a:r>
                        <a:rPr lang="en-US" altLang="zh-CN" sz="12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 limit </a:t>
                      </a:r>
                      <a:r>
                        <a:rPr lang="en-US" altLang="zh-CN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of Tyre pressure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6" marR="9526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Max. 500kPa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6" marR="9526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165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</a:t>
                      </a: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uffing device</a:t>
                      </a:r>
                    </a:p>
                  </a:txBody>
                  <a:tcPr marL="9526" marR="9526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Grinding wheel feed speed : 1.2mm/s - 5mm</a:t>
                      </a:r>
                      <a:r>
                        <a:rPr lang="en-US" altLang="zh-CN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/s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6" marR="9526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165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Grinding wheel feed speed accuracy : ±0.02mm</a:t>
                      </a:r>
                    </a:p>
                  </a:txBody>
                  <a:tcPr marL="9526" marR="9526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165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Buffing tolerance of each measurement point :</a:t>
                      </a:r>
                      <a:r>
                        <a:rPr lang="zh-CN" alt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 </a:t>
                      </a:r>
                      <a:r>
                        <a:rPr lang="en-US" altLang="zh-CN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±0.2mm</a:t>
                      </a:r>
                      <a:endParaRPr lang="en-US" sz="12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6" marR="9526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>
            <a:extLst>
              <a:ext uri="{FF2B5EF4-FFF2-40B4-BE49-F238E27FC236}">
                <a16:creationId xmlns:a16="http://schemas.microsoft.com/office/drawing/2014/main" id="{B58421D0-3274-4984-A89F-08F12EA4F37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-20638"/>
            <a:ext cx="8229600" cy="8572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3200" b="1" dirty="0" err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Tyre</a:t>
            </a:r>
            <a:r>
              <a:rPr lang="en-US" altLang="zh-CN" sz="3200" b="1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Status During The Buffing</a:t>
            </a:r>
          </a:p>
        </p:txBody>
      </p:sp>
      <p:sp>
        <p:nvSpPr>
          <p:cNvPr id="10243" name="Rectangle 6">
            <a:extLst>
              <a:ext uri="{FF2B5EF4-FFF2-40B4-BE49-F238E27FC236}">
                <a16:creationId xmlns:a16="http://schemas.microsoft.com/office/drawing/2014/main" id="{63832801-9456-46FA-870C-AD83D08572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096F88E4-12B3-412A-BB4E-6F9DBF77358F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6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graphicFrame>
        <p:nvGraphicFramePr>
          <p:cNvPr id="2" name="图示 1">
            <a:extLst>
              <a:ext uri="{FF2B5EF4-FFF2-40B4-BE49-F238E27FC236}">
                <a16:creationId xmlns:a16="http://schemas.microsoft.com/office/drawing/2014/main" id="{82388153-28C9-4730-89EB-31362C43AD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7373656"/>
              </p:ext>
            </p:extLst>
          </p:nvPr>
        </p:nvGraphicFramePr>
        <p:xfrm>
          <a:off x="1151620" y="1131590"/>
          <a:ext cx="684076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矩形: 圆角 5">
            <a:extLst>
              <a:ext uri="{FF2B5EF4-FFF2-40B4-BE49-F238E27FC236}">
                <a16:creationId xmlns:a16="http://schemas.microsoft.com/office/drawing/2014/main" id="{181BB026-7F18-450F-B269-E3DBA1C8053A}"/>
              </a:ext>
            </a:extLst>
          </p:cNvPr>
          <p:cNvSpPr/>
          <p:nvPr/>
        </p:nvSpPr>
        <p:spPr>
          <a:xfrm>
            <a:off x="4932040" y="1275606"/>
            <a:ext cx="2592288" cy="3744416"/>
          </a:xfrm>
          <a:prstGeom prst="round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D081F285-220E-4DDC-A3E5-A00864ADFE68}"/>
              </a:ext>
            </a:extLst>
          </p:cNvPr>
          <p:cNvSpPr/>
          <p:nvPr/>
        </p:nvSpPr>
        <p:spPr>
          <a:xfrm>
            <a:off x="1475656" y="1275606"/>
            <a:ext cx="2592288" cy="3744416"/>
          </a:xfrm>
          <a:prstGeom prst="round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099CDD6-8A2D-4EDA-9F65-A7384234DE9A}"/>
              </a:ext>
            </a:extLst>
          </p:cNvPr>
          <p:cNvSpPr txBox="1"/>
          <p:nvPr/>
        </p:nvSpPr>
        <p:spPr>
          <a:xfrm>
            <a:off x="5652120" y="906274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Example 2</a:t>
            </a:r>
            <a:endParaRPr lang="zh-CN" altLang="en-US" sz="2000" b="1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3331883-F8A6-4911-8895-A9436453BD01}"/>
              </a:ext>
            </a:extLst>
          </p:cNvPr>
          <p:cNvSpPr txBox="1"/>
          <p:nvPr/>
        </p:nvSpPr>
        <p:spPr>
          <a:xfrm>
            <a:off x="2159732" y="906274"/>
            <a:ext cx="16201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Example 1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5360899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" grpId="0" animBg="1"/>
      <p:bldP spid="7" grpId="0" animBg="1"/>
      <p:bldP spid="4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>
            <a:extLst>
              <a:ext uri="{FF2B5EF4-FFF2-40B4-BE49-F238E27FC236}">
                <a16:creationId xmlns:a16="http://schemas.microsoft.com/office/drawing/2014/main" id="{7630DC2C-067F-4BD8-B7CC-D95484C671D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-20638"/>
            <a:ext cx="8229600" cy="8572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Wear Profile </a:t>
            </a:r>
            <a:r>
              <a:rPr lang="en-US" altLang="zh-CN" sz="3200" b="1" dirty="0">
                <a:solidFill>
                  <a:schemeClr val="tx1"/>
                </a:solidFill>
                <a:cs typeface="Arial" panose="020B0604020202020204" pitchFamily="34" charset="0"/>
              </a:rPr>
              <a:t>S</a:t>
            </a:r>
            <a:r>
              <a:rPr lang="en-US" altLang="zh-CN" sz="3200" b="1" dirty="0">
                <a:solidFill>
                  <a:schemeClr val="tx1"/>
                </a:solidFill>
              </a:rPr>
              <a:t>cenario Comments</a:t>
            </a:r>
            <a:endParaRPr lang="en-US" altLang="zh-CN" sz="3200" b="1" dirty="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219" name="Rectangle 6">
            <a:extLst>
              <a:ext uri="{FF2B5EF4-FFF2-40B4-BE49-F238E27FC236}">
                <a16:creationId xmlns:a16="http://schemas.microsoft.com/office/drawing/2014/main" id="{A57408F2-426C-4151-B775-2156CD6A3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AD0904E1-78A1-456F-BEB3-FFDBA4FBC56A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7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9220" name="矩形 3">
            <a:extLst>
              <a:ext uri="{FF2B5EF4-FFF2-40B4-BE49-F238E27FC236}">
                <a16:creationId xmlns:a16="http://schemas.microsoft.com/office/drawing/2014/main" id="{0C82FCB2-84A1-46DA-AEA6-3D24D7940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730" y="952307"/>
            <a:ext cx="86582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/>
              <a:t>Following the document presented by ETRTO( WT-02-02 ), two scenarios for principal grooves are still under discussion as below: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90A6E8B-3B52-4ADB-8EC3-AA2BD52E592F}"/>
              </a:ext>
            </a:extLst>
          </p:cNvPr>
          <p:cNvSpPr/>
          <p:nvPr/>
        </p:nvSpPr>
        <p:spPr>
          <a:xfrm>
            <a:off x="899592" y="4036806"/>
            <a:ext cx="7694562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b="1" dirty="0"/>
              <a:t>Comment</a:t>
            </a:r>
            <a:r>
              <a:rPr lang="en-US" altLang="zh-CN" dirty="0"/>
              <a:t>:  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zh-CN" dirty="0"/>
              <a:t>Both scenarios can be achieved according to the current practices.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zh-CN" dirty="0"/>
              <a:t>Additional </a:t>
            </a:r>
            <a:r>
              <a:rPr lang="en-GB" altLang="zh-CN" dirty="0"/>
              <a:t>assessment</a:t>
            </a:r>
            <a:r>
              <a:rPr lang="en-US" altLang="zh-CN" dirty="0"/>
              <a:t>s are needed </a:t>
            </a:r>
            <a:r>
              <a:rPr lang="en-GB" altLang="zh-CN" dirty="0"/>
              <a:t>to </a:t>
            </a:r>
            <a:r>
              <a:rPr lang="en-US" altLang="zh-CN" dirty="0"/>
              <a:t>determine</a:t>
            </a:r>
            <a:r>
              <a:rPr lang="en-GB" altLang="zh-CN" dirty="0"/>
              <a:t> which</a:t>
            </a:r>
            <a:r>
              <a:rPr lang="en-US" altLang="zh-CN" dirty="0"/>
              <a:t> scenario</a:t>
            </a:r>
            <a:r>
              <a:rPr lang="en-GB" altLang="zh-CN" dirty="0"/>
              <a:t> is better.</a:t>
            </a:r>
            <a:endParaRPr lang="zh-CN" altLang="en-US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03EC147C-7621-462E-929F-D33B475ED7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6131" y="1617825"/>
            <a:ext cx="3953806" cy="2250628"/>
          </a:xfrm>
          <a:prstGeom prst="rect">
            <a:avLst/>
          </a:prstGeom>
        </p:spPr>
      </p:pic>
      <p:sp>
        <p:nvSpPr>
          <p:cNvPr id="71" name="矩形 3">
            <a:extLst>
              <a:ext uri="{FF2B5EF4-FFF2-40B4-BE49-F238E27FC236}">
                <a16:creationId xmlns:a16="http://schemas.microsoft.com/office/drawing/2014/main" id="{E6C11DF9-EDFF-4725-8044-34423AB69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1" y="1766991"/>
            <a:ext cx="3888433" cy="1754326"/>
          </a:xfrm>
          <a:prstGeom prst="rect">
            <a:avLst/>
          </a:prstGeom>
          <a:noFill/>
          <a:ln w="28575">
            <a:solidFill>
              <a:srgbClr val="00B0F0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chemeClr val="accent3">
                    <a:lumMod val="75000"/>
                  </a:schemeClr>
                </a:solidFill>
              </a:rPr>
              <a:t>Relevant experiences</a:t>
            </a:r>
          </a:p>
          <a:p>
            <a:endParaRPr lang="en-US" altLang="zh-CN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altLang="zh-CN" dirty="0">
                <a:solidFill>
                  <a:schemeClr val="accent3">
                    <a:lumMod val="75000"/>
                  </a:schemeClr>
                </a:solidFill>
              </a:rPr>
              <a:t>Buffing test amounts : Totally 24 </a:t>
            </a:r>
            <a:r>
              <a:rPr lang="en-US" altLang="zh-CN" dirty="0" err="1">
                <a:solidFill>
                  <a:schemeClr val="accent3">
                    <a:lumMod val="75000"/>
                  </a:schemeClr>
                </a:solidFill>
              </a:rPr>
              <a:t>Tyres</a:t>
            </a:r>
            <a:r>
              <a:rPr lang="en-US" altLang="zh-CN" dirty="0">
                <a:solidFill>
                  <a:schemeClr val="accent3">
                    <a:lumMod val="75000"/>
                  </a:schemeClr>
                </a:solidFill>
              </a:rPr>
              <a:t>. Buffing tests in 2018: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zh-CN" dirty="0">
                <a:solidFill>
                  <a:schemeClr val="accent3">
                    <a:lumMod val="75000"/>
                  </a:schemeClr>
                </a:solidFill>
              </a:rPr>
              <a:t>Flat profile : 8 </a:t>
            </a:r>
            <a:r>
              <a:rPr lang="en-US" altLang="zh-CN" dirty="0" err="1">
                <a:solidFill>
                  <a:schemeClr val="accent3">
                    <a:lumMod val="75000"/>
                  </a:schemeClr>
                </a:solidFill>
              </a:rPr>
              <a:t>tyres</a:t>
            </a:r>
            <a:r>
              <a:rPr lang="en-US" altLang="zh-CN" dirty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zh-CN" dirty="0">
                <a:solidFill>
                  <a:schemeClr val="accent3">
                    <a:lumMod val="75000"/>
                  </a:schemeClr>
                </a:solidFill>
              </a:rPr>
              <a:t>Offset profile : 16 </a:t>
            </a:r>
            <a:r>
              <a:rPr lang="en-US" altLang="zh-CN" dirty="0" err="1">
                <a:solidFill>
                  <a:schemeClr val="accent3">
                    <a:lumMod val="75000"/>
                  </a:schemeClr>
                </a:solidFill>
              </a:rPr>
              <a:t>tyres</a:t>
            </a:r>
            <a:r>
              <a:rPr lang="en-US" altLang="zh-CN" dirty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zh-CN" alt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箭头: 下 2">
            <a:extLst>
              <a:ext uri="{FF2B5EF4-FFF2-40B4-BE49-F238E27FC236}">
                <a16:creationId xmlns:a16="http://schemas.microsoft.com/office/drawing/2014/main" id="{9F6B2910-4F86-4AE1-BCE4-9B9CBAFB0490}"/>
              </a:ext>
            </a:extLst>
          </p:cNvPr>
          <p:cNvSpPr/>
          <p:nvPr/>
        </p:nvSpPr>
        <p:spPr>
          <a:xfrm rot="2348101">
            <a:off x="6434534" y="1196875"/>
            <a:ext cx="371390" cy="557714"/>
          </a:xfrm>
          <a:prstGeom prst="downArrow">
            <a:avLst>
              <a:gd name="adj1" fmla="val 33414"/>
              <a:gd name="adj2" fmla="val 59087"/>
            </a:avLst>
          </a:prstGeom>
          <a:solidFill>
            <a:schemeClr val="accent5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6" grpId="0" animBg="1"/>
      <p:bldP spid="71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6">
            <a:extLst>
              <a:ext uri="{FF2B5EF4-FFF2-40B4-BE49-F238E27FC236}">
                <a16:creationId xmlns:a16="http://schemas.microsoft.com/office/drawing/2014/main" id="{AD7B6171-0382-4DFF-A394-FC12BE51B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216DC32F-E057-43C3-9950-660E2A27C7F5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8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3076" name="矩形 26">
            <a:extLst>
              <a:ext uri="{FF2B5EF4-FFF2-40B4-BE49-F238E27FC236}">
                <a16:creationId xmlns:a16="http://schemas.microsoft.com/office/drawing/2014/main" id="{32FFD06C-3F69-45EE-8D8F-21A82E7DFD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6344" y="1632390"/>
            <a:ext cx="395131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3200" b="1" dirty="0">
                <a:cs typeface="Arial" panose="020B0604020202020204" pitchFamily="34" charset="0"/>
              </a:rPr>
              <a:t>II. Buffing Tolerance</a:t>
            </a:r>
          </a:p>
        </p:txBody>
      </p:sp>
    </p:spTree>
    <p:extLst>
      <p:ext uri="{BB962C8B-B14F-4D97-AF65-F5344CB8AC3E}">
        <p14:creationId xmlns:p14="http://schemas.microsoft.com/office/powerpoint/2010/main" val="41727707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6">
            <a:extLst>
              <a:ext uri="{FF2B5EF4-FFF2-40B4-BE49-F238E27FC236}">
                <a16:creationId xmlns:a16="http://schemas.microsoft.com/office/drawing/2014/main" id="{4E74E0A9-CE83-4B7B-B72C-5BEF4CB557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C015061B-28C1-4C44-868D-676E7B46594A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9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C2C39640-7572-439F-AEC3-41D89EA8AD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316557"/>
              </p:ext>
            </p:extLst>
          </p:nvPr>
        </p:nvGraphicFramePr>
        <p:xfrm>
          <a:off x="745181" y="1563638"/>
          <a:ext cx="7715251" cy="3462980"/>
        </p:xfrm>
        <a:graphic>
          <a:graphicData uri="http://schemas.openxmlformats.org/drawingml/2006/table">
            <a:tbl>
              <a:tblPr/>
              <a:tblGrid>
                <a:gridCol w="2705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62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62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62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62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62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62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626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626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7080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Tyre 1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Tyre 2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0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Groove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C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E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C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E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0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Average tread-depth before buffing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6.85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6.96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6.94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6.74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6.97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7.08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7.05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6.83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0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Buffing target(2.45mm offset)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4.40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4.51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4.49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4.29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4.52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4.63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4.60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4.38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0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Average Buffing target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4.42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4.53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0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Average Individual tread-depth  after buffing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4.62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4.69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4.62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4.38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4.48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4.55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4.48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4.26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0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Average tread-depth  after buffing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4.58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4.45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0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Deviation of Average Individual tread-depth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0.22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0.18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0.13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0.09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(0.03)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(0.07)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(0.11)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(0.12)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77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Deviation of Average tread-depth total measurements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0.16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(0.09)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0800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080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Tyre 3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Tyre 4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0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Groove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C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E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C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E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0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Average tread-depth before buffing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6.87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6.98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6.96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6.76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6.90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7.01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6.98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6.75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0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Buffing target(2.45mm offset)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4.42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4.53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4.51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4.31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4.45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4.56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4.53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4.30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0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Average Buffing target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4.44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4.46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0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Average Individual tread-depth  after buffing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4.58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4.69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4.64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4.30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4.61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4.70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4.64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4.40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0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Average tread-depth  after buffing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4.55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4.58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0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Deviation of Average Individual tread-depth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0.17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0.17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0.12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(0.01)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0.17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0.14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0.10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416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Deviation of Average tread-depth total measurements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0.11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0.13 </a:t>
                      </a:r>
                    </a:p>
                  </a:txBody>
                  <a:tcPr marL="8121" marR="8121" marT="8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6" name="标题 1">
            <a:extLst>
              <a:ext uri="{FF2B5EF4-FFF2-40B4-BE49-F238E27FC236}">
                <a16:creationId xmlns:a16="http://schemas.microsoft.com/office/drawing/2014/main" id="{A8643E48-4081-448D-B642-60080B1AB36A}"/>
              </a:ext>
            </a:extLst>
          </p:cNvPr>
          <p:cNvSpPr txBox="1">
            <a:spLocks/>
          </p:cNvSpPr>
          <p:nvPr/>
        </p:nvSpPr>
        <p:spPr bwMode="auto">
          <a:xfrm>
            <a:off x="457200" y="-20638"/>
            <a:ext cx="8229600" cy="85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zh-CN" sz="4400" kern="1200">
                <a:solidFill>
                  <a:srgbClr val="000000"/>
                </a:solidFill>
                <a:latin typeface="Calibri"/>
                <a:ea typeface="宋体" pitchFamily="2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Example 1</a:t>
            </a:r>
            <a:endParaRPr lang="en-US" altLang="zh-CN" sz="3200" dirty="0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B6D808F-81FC-4AAE-9BB0-0D70789A5B71}"/>
              </a:ext>
            </a:extLst>
          </p:cNvPr>
          <p:cNvSpPr txBox="1"/>
          <p:nvPr/>
        </p:nvSpPr>
        <p:spPr>
          <a:xfrm>
            <a:off x="673173" y="845299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n-US" altLang="zh-CN" sz="12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Model : </a:t>
            </a:r>
            <a:r>
              <a:rPr lang="en-US" altLang="zh-CN" sz="12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245/40 R18</a:t>
            </a:r>
          </a:p>
          <a:p>
            <a:pPr fontAlgn="ctr"/>
            <a:r>
              <a:rPr lang="en-US" altLang="zh-CN" sz="12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Scenario : </a:t>
            </a:r>
            <a:r>
              <a:rPr lang="en-US" altLang="zh-CN" sz="12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2.45mm offset buffing</a:t>
            </a:r>
            <a:endParaRPr lang="en-US" altLang="zh-CN" sz="12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fontAlgn="ctr"/>
            <a:r>
              <a:rPr lang="en-US" altLang="zh-CN" sz="12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Remark : </a:t>
            </a:r>
            <a:r>
              <a:rPr lang="en-US" altLang="zh-CN" sz="12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This is a conventional grinding scenario that the tolerance is allowed to accumulate on both sides.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1922</TotalTime>
  <Words>969</Words>
  <Application>Microsoft Office PowerPoint</Application>
  <PresentationFormat>Affichage à l'écran (16:9)</PresentationFormat>
  <Paragraphs>347</Paragraphs>
  <Slides>17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4" baseType="lpstr">
      <vt:lpstr>等线</vt:lpstr>
      <vt:lpstr>Arial</vt:lpstr>
      <vt:lpstr>Britannic Bold</vt:lpstr>
      <vt:lpstr>Calibri</vt:lpstr>
      <vt:lpstr>Cambria</vt:lpstr>
      <vt:lpstr>Wingdings</vt:lpstr>
      <vt:lpstr>Office 主题</vt:lpstr>
      <vt:lpstr>Présentation PowerPoint</vt:lpstr>
      <vt:lpstr>Table of Contents </vt:lpstr>
      <vt:lpstr>Présentation PowerPoint</vt:lpstr>
      <vt:lpstr>Buffing Machine</vt:lpstr>
      <vt:lpstr>Buffing Machine Parameters</vt:lpstr>
      <vt:lpstr>Tyre Status During The Buffing</vt:lpstr>
      <vt:lpstr>Wear Profile Scenario Comments</vt:lpstr>
      <vt:lpstr>Présentation PowerPoint</vt:lpstr>
      <vt:lpstr>Présentation PowerPoint</vt:lpstr>
      <vt:lpstr>Buffing Tolerance of Example 1</vt:lpstr>
      <vt:lpstr>Example 2</vt:lpstr>
      <vt:lpstr>Présentation PowerPoint</vt:lpstr>
      <vt:lpstr>Buffing Tolerance Comments</vt:lpstr>
      <vt:lpstr>Présentation PowerPoint</vt:lpstr>
      <vt:lpstr>Additional information on Tyre buffing</vt:lpstr>
      <vt:lpstr>IV. Conclusions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yang</dc:creator>
  <cp:lastModifiedBy>ETRTO</cp:lastModifiedBy>
  <cp:revision>2140</cp:revision>
  <dcterms:created xsi:type="dcterms:W3CDTF">2013-03-03T08:02:25Z</dcterms:created>
  <dcterms:modified xsi:type="dcterms:W3CDTF">2019-09-04T07:56:49Z</dcterms:modified>
</cp:coreProperties>
</file>