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352" r:id="rId2"/>
    <p:sldId id="421" r:id="rId3"/>
    <p:sldId id="425" r:id="rId4"/>
    <p:sldId id="440" r:id="rId5"/>
    <p:sldId id="441" r:id="rId6"/>
    <p:sldId id="445" r:id="rId7"/>
    <p:sldId id="418" r:id="rId8"/>
    <p:sldId id="426" r:id="rId9"/>
    <p:sldId id="419" r:id="rId10"/>
    <p:sldId id="442" r:id="rId11"/>
    <p:sldId id="443" r:id="rId12"/>
    <p:sldId id="446" r:id="rId13"/>
    <p:sldId id="258" r:id="rId14"/>
  </p:sldIdLst>
  <p:sldSz cx="9144000" cy="6858000" type="screen4x3"/>
  <p:notesSz cx="6807200" cy="9939338"/>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2" orient="horz" pos="754" userDrawn="1">
          <p15:clr>
            <a:srgbClr val="A4A3A4"/>
          </p15:clr>
        </p15:guide>
        <p15:guide id="4" orient="horz" pos="3249" userDrawn="1">
          <p15:clr>
            <a:srgbClr val="A4A3A4"/>
          </p15:clr>
        </p15:guide>
        <p15:guide id="5" pos="2925">
          <p15:clr>
            <a:srgbClr val="A4A3A4"/>
          </p15:clr>
        </p15:guide>
        <p15:guide id="6" pos="295">
          <p15:clr>
            <a:srgbClr val="A4A3A4"/>
          </p15:clr>
        </p15:guide>
        <p15:guide id="7" pos="340">
          <p15:clr>
            <a:srgbClr val="A4A3A4"/>
          </p15:clr>
        </p15:guide>
        <p15:guide id="9" pos="249">
          <p15:clr>
            <a:srgbClr val="A4A3A4"/>
          </p15:clr>
        </p15:guide>
        <p15:guide id="10" orient="horz" pos="3339" userDrawn="1">
          <p15:clr>
            <a:srgbClr val="A4A3A4"/>
          </p15:clr>
        </p15:guide>
        <p15:guide id="11" orient="horz" pos="2659">
          <p15:clr>
            <a:srgbClr val="A4A3A4"/>
          </p15:clr>
        </p15:guide>
        <p15:guide id="12" orient="horz" pos="4156" userDrawn="1">
          <p15:clr>
            <a:srgbClr val="A4A3A4"/>
          </p15:clr>
        </p15:guide>
        <p15:guide id="13" pos="2880">
          <p15:clr>
            <a:srgbClr val="A4A3A4"/>
          </p15:clr>
        </p15:guide>
        <p15:guide id="14" pos="431">
          <p15:clr>
            <a:srgbClr val="A4A3A4"/>
          </p15:clr>
        </p15:guide>
        <p15:guide id="15" pos="204" userDrawn="1">
          <p15:clr>
            <a:srgbClr val="A4A3A4"/>
          </p15:clr>
        </p15:guide>
        <p15:guide id="16" pos="2971">
          <p15:clr>
            <a:srgbClr val="A4A3A4"/>
          </p15:clr>
        </p15:guide>
        <p15:guide id="17" pos="5329">
          <p15:clr>
            <a:srgbClr val="A4A3A4"/>
          </p15:clr>
        </p15:guide>
        <p15:guide id="18" pos="2835">
          <p15:clr>
            <a:srgbClr val="A4A3A4"/>
          </p15:clr>
        </p15:guide>
        <p15:guide id="19" pos="5647" userDrawn="1">
          <p15:clr>
            <a:srgbClr val="A4A3A4"/>
          </p15:clr>
        </p15:guide>
        <p15:guide id="20" pos="3198">
          <p15:clr>
            <a:srgbClr val="A4A3A4"/>
          </p15:clr>
        </p15:guide>
      </p15:sldGuideLst>
    </p:ext>
    <p:ext uri="{2D200454-40CA-4A62-9FC3-DE9A4176ACB9}">
      <p15:notesGuideLst xmlns:p15="http://schemas.microsoft.com/office/powerpoint/2012/main" xmlns="">
        <p15:guide id="1" orient="horz" pos="3131">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E2D200"/>
    <a:srgbClr val="FFFF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테마 스타일 1 - 강조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테마 스타일 1 - 강조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D113A9D2-9D6B-4929-AA2D-F23B5EE8CBE7}" styleName="테마 스타일 2 - 강조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419" autoAdjust="0"/>
    <p:restoredTop sz="62500" autoAdjust="0"/>
  </p:normalViewPr>
  <p:slideViewPr>
    <p:cSldViewPr showGuides="1">
      <p:cViewPr varScale="1">
        <p:scale>
          <a:sx n="91" d="100"/>
          <a:sy n="91" d="100"/>
        </p:scale>
        <p:origin x="-1770" y="-108"/>
      </p:cViewPr>
      <p:guideLst>
        <p:guide orient="horz" pos="754"/>
        <p:guide orient="horz" pos="3249"/>
        <p:guide orient="horz" pos="3339"/>
        <p:guide orient="horz" pos="2659"/>
        <p:guide orient="horz" pos="4156"/>
        <p:guide pos="2925"/>
        <p:guide pos="295"/>
        <p:guide pos="340"/>
        <p:guide pos="249"/>
        <p:guide pos="2880"/>
        <p:guide pos="431"/>
        <p:guide pos="204"/>
        <p:guide pos="2971"/>
        <p:guide pos="5329"/>
        <p:guide pos="2835"/>
        <p:guide pos="5647"/>
        <p:guide pos="3198"/>
      </p:guideLst>
    </p:cSldViewPr>
  </p:slideViewPr>
  <p:outlineViewPr>
    <p:cViewPr>
      <p:scale>
        <a:sx n="33" d="100"/>
        <a:sy n="33" d="100"/>
      </p:scale>
      <p:origin x="0" y="-2674"/>
    </p:cViewPr>
  </p:outlineViewPr>
  <p:notesTextViewPr>
    <p:cViewPr>
      <p:scale>
        <a:sx n="100" d="100"/>
        <a:sy n="100" d="100"/>
      </p:scale>
      <p:origin x="0" y="0"/>
    </p:cViewPr>
  </p:notesTextViewPr>
  <p:sorterViewPr>
    <p:cViewPr>
      <p:scale>
        <a:sx n="100" d="100"/>
        <a:sy n="100" d="100"/>
      </p:scale>
      <p:origin x="0" y="30504"/>
    </p:cViewPr>
  </p:sorterViewPr>
  <p:notesViewPr>
    <p:cSldViewPr>
      <p:cViewPr>
        <p:scale>
          <a:sx n="66" d="100"/>
          <a:sy n="66" d="100"/>
        </p:scale>
        <p:origin x="3149" y="-96"/>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89245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슬라이드 이미지 개체 틀 3"/>
          <p:cNvSpPr>
            <a:spLocks noGrp="1" noRot="1" noChangeAspect="1"/>
          </p:cNvSpPr>
          <p:nvPr>
            <p:ph type="sldImg" idx="2"/>
          </p:nvPr>
        </p:nvSpPr>
        <p:spPr>
          <a:xfrm>
            <a:off x="862013" y="331788"/>
            <a:ext cx="5557837" cy="4168775"/>
          </a:xfrm>
          <a:prstGeom prst="rect">
            <a:avLst/>
          </a:prstGeom>
          <a:noFill/>
          <a:ln w="12700">
            <a:solidFill>
              <a:prstClr val="black"/>
            </a:solidFill>
          </a:ln>
        </p:spPr>
        <p:txBody>
          <a:bodyPr vert="horz" lIns="91440" tIns="45720" rIns="91440" bIns="45720" rtlCol="0" anchor="ctr"/>
          <a:lstStyle/>
          <a:p>
            <a:endParaRPr lang="ko-KR" altLang="en-US" dirty="0"/>
          </a:p>
        </p:txBody>
      </p:sp>
      <p:sp>
        <p:nvSpPr>
          <p:cNvPr id="5" name="슬라이드 노트 개체 틀 4"/>
          <p:cNvSpPr>
            <a:spLocks noGrp="1"/>
          </p:cNvSpPr>
          <p:nvPr>
            <p:ph type="body" sz="quarter" idx="3"/>
          </p:nvPr>
        </p:nvSpPr>
        <p:spPr>
          <a:xfrm>
            <a:off x="959774" y="4734855"/>
            <a:ext cx="5445760" cy="4696272"/>
          </a:xfrm>
          <a:prstGeom prst="rect">
            <a:avLst/>
          </a:prstGeom>
        </p:spPr>
        <p:txBody>
          <a:bodyPr vert="horz" lIns="91440" tIns="45720" rIns="91440" bIns="45720" rtlCol="0"/>
          <a:lstStyle/>
          <a:p>
            <a:pPr lvl="0"/>
            <a:r>
              <a:rPr lang="ko-KR" altLang="en-US" dirty="0" smtClean="0"/>
              <a:t>마스터 텍스트 스타일 편집</a:t>
            </a:r>
          </a:p>
          <a:p>
            <a:pPr lvl="1"/>
            <a:r>
              <a:rPr lang="ko-KR" altLang="en-US" dirty="0" smtClean="0"/>
              <a:t>둘째 수준</a:t>
            </a:r>
          </a:p>
          <a:p>
            <a:pPr lvl="2"/>
            <a:r>
              <a:rPr lang="ko-KR" altLang="en-US" dirty="0" smtClean="0"/>
              <a:t>셋째 수준</a:t>
            </a:r>
          </a:p>
          <a:p>
            <a:pPr lvl="3"/>
            <a:r>
              <a:rPr lang="ko-KR" altLang="en-US" dirty="0" smtClean="0"/>
              <a:t>넷째 수준</a:t>
            </a:r>
          </a:p>
          <a:p>
            <a:pPr lvl="4"/>
            <a:r>
              <a:rPr lang="ko-KR" altLang="en-US" dirty="0" smtClean="0"/>
              <a:t>다섯째 수준</a:t>
            </a:r>
            <a:endParaRPr lang="ko-KR" altLang="en-US" dirty="0"/>
          </a:p>
        </p:txBody>
      </p:sp>
      <p:sp>
        <p:nvSpPr>
          <p:cNvPr id="6" name="바닥글 개체 틀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lang="ko-KR" altLang="en-US" dirty="0"/>
          </a:p>
        </p:txBody>
      </p:sp>
      <p:sp>
        <p:nvSpPr>
          <p:cNvPr id="7" name="슬라이드 번호 개체 틀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546D7744-8425-46F1-9A5E-C33D06770A74}" type="slidenum">
              <a:rPr lang="ko-KR" altLang="en-US" smtClean="0"/>
              <a:t>‹#›</a:t>
            </a:fld>
            <a:endParaRPr lang="ko-KR" altLang="en-US" dirty="0"/>
          </a:p>
        </p:txBody>
      </p:sp>
    </p:spTree>
    <p:extLst>
      <p:ext uri="{BB962C8B-B14F-4D97-AF65-F5344CB8AC3E}">
        <p14:creationId xmlns:p14="http://schemas.microsoft.com/office/powerpoint/2010/main" val="1026532283"/>
      </p:ext>
    </p:extLst>
  </p:cSld>
  <p:clrMap bg1="lt1" tx1="dk1" bg2="lt2" tx2="dk2" accent1="accent1" accent2="accent2" accent3="accent3" accent4="accent4" accent5="accent5" accent6="accent6" hlink="hlink" folHlink="folHlink"/>
  <p:notesStyle>
    <a:lvl1pPr marL="0" algn="l" defTabSz="914400" rtl="0" eaLnBrk="1" latinLnBrk="1" hangingPunct="1">
      <a:defRPr sz="1400" kern="1200">
        <a:solidFill>
          <a:schemeClr val="tx1"/>
        </a:solidFill>
        <a:latin typeface="+mn-lt"/>
        <a:ea typeface="+mn-ea"/>
        <a:cs typeface="+mn-cs"/>
      </a:defRPr>
    </a:lvl1pPr>
    <a:lvl2pPr marL="457200" algn="l" defTabSz="914400" rtl="0" eaLnBrk="1" latinLnBrk="1" hangingPunct="1">
      <a:defRPr sz="1400" kern="1200">
        <a:solidFill>
          <a:schemeClr val="tx1"/>
        </a:solidFill>
        <a:latin typeface="+mn-lt"/>
        <a:ea typeface="+mn-ea"/>
        <a:cs typeface="+mn-cs"/>
      </a:defRPr>
    </a:lvl2pPr>
    <a:lvl3pPr marL="914400" algn="l" defTabSz="914400" rtl="0" eaLnBrk="1" latinLnBrk="1" hangingPunct="1">
      <a:defRPr sz="1400" kern="1200">
        <a:solidFill>
          <a:schemeClr val="tx1"/>
        </a:solidFill>
        <a:latin typeface="+mn-lt"/>
        <a:ea typeface="+mn-ea"/>
        <a:cs typeface="+mn-cs"/>
      </a:defRPr>
    </a:lvl3pPr>
    <a:lvl4pPr marL="1371600" algn="l" defTabSz="914400" rtl="0" eaLnBrk="1" latinLnBrk="1" hangingPunct="1">
      <a:defRPr sz="1400" kern="1200">
        <a:solidFill>
          <a:schemeClr val="tx1"/>
        </a:solidFill>
        <a:latin typeface="+mn-lt"/>
        <a:ea typeface="+mn-ea"/>
        <a:cs typeface="+mn-cs"/>
      </a:defRPr>
    </a:lvl4pPr>
    <a:lvl5pPr marL="1828800" algn="l" defTabSz="914400" rtl="0" eaLnBrk="1" latinLnBrk="1" hangingPunct="1">
      <a:defRPr sz="14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fontAlgn="base" latinLnBrk="0"/>
            <a:r>
              <a:rPr lang="en-US" altLang="ko-KR" sz="1400" kern="1200" dirty="0" smtClean="0">
                <a:solidFill>
                  <a:schemeClr val="tx1"/>
                </a:solidFill>
                <a:effectLst/>
                <a:latin typeface="+mn-lt"/>
                <a:ea typeface="+mn-ea"/>
                <a:cs typeface="+mn-cs"/>
              </a:rPr>
              <a:t>Hello everyone. My name is GIOK PARK and I am working for KATRI in KOREA. I'm going to present today is to show current EDR sample and which element need for field</a:t>
            </a:r>
            <a:r>
              <a:rPr lang="en-US" altLang="ko-KR" sz="1400" kern="1200" baseline="0" dirty="0" smtClean="0">
                <a:solidFill>
                  <a:schemeClr val="tx1"/>
                </a:solidFill>
                <a:effectLst/>
                <a:latin typeface="+mn-lt"/>
                <a:ea typeface="+mn-ea"/>
                <a:cs typeface="+mn-cs"/>
              </a:rPr>
              <a:t> </a:t>
            </a:r>
            <a:r>
              <a:rPr lang="en-US" altLang="ko-KR" sz="1400" kern="1200" dirty="0" smtClean="0">
                <a:solidFill>
                  <a:schemeClr val="tx1"/>
                </a:solidFill>
                <a:effectLst/>
                <a:latin typeface="+mn-lt"/>
                <a:ea typeface="+mn-ea"/>
                <a:cs typeface="+mn-cs"/>
              </a:rPr>
              <a:t>investigation?</a:t>
            </a:r>
          </a:p>
          <a:p>
            <a:pPr fontAlgn="base" latinLnBrk="0"/>
            <a:r>
              <a:rPr lang="en-US" altLang="ko-KR" sz="1400" kern="1200" dirty="0" smtClean="0">
                <a:solidFill>
                  <a:schemeClr val="tx1"/>
                </a:solidFill>
                <a:effectLst/>
                <a:latin typeface="+mn-lt"/>
                <a:ea typeface="+mn-ea"/>
                <a:cs typeface="+mn-cs"/>
              </a:rPr>
              <a:t> </a:t>
            </a:r>
          </a:p>
          <a:p>
            <a:pPr fontAlgn="base" latinLnBrk="0"/>
            <a:endParaRPr lang="en-US" altLang="ko-KR" sz="1400" kern="1200" dirty="0" smtClean="0">
              <a:solidFill>
                <a:schemeClr val="tx1"/>
              </a:solidFill>
              <a:effectLst/>
              <a:latin typeface="+mn-lt"/>
              <a:ea typeface="+mn-ea"/>
              <a:cs typeface="+mn-cs"/>
            </a:endParaRPr>
          </a:p>
        </p:txBody>
      </p:sp>
      <p:sp>
        <p:nvSpPr>
          <p:cNvPr id="4" name="슬라이드 번호 개체 틀 3"/>
          <p:cNvSpPr>
            <a:spLocks noGrp="1"/>
          </p:cNvSpPr>
          <p:nvPr>
            <p:ph type="sldNum" sz="quarter" idx="10"/>
          </p:nvPr>
        </p:nvSpPr>
        <p:spPr/>
        <p:txBody>
          <a:bodyPr/>
          <a:lstStyle/>
          <a:p>
            <a:fld id="{D58110A4-7DB9-4F4D-9755-A52F46AC8B63}" type="slidenum">
              <a:rPr lang="ko-KR" altLang="en-US" smtClean="0"/>
              <a:pPr/>
              <a:t>1</a:t>
            </a:fld>
            <a:endParaRPr lang="ko-KR" altLang="en-US"/>
          </a:p>
        </p:txBody>
      </p:sp>
    </p:spTree>
    <p:extLst>
      <p:ext uri="{BB962C8B-B14F-4D97-AF65-F5344CB8AC3E}">
        <p14:creationId xmlns:p14="http://schemas.microsoft.com/office/powerpoint/2010/main" val="22948392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smtClean="0"/>
              <a:t>The last case is for transmission system. </a:t>
            </a:r>
          </a:p>
          <a:p>
            <a:pPr>
              <a:spcBef>
                <a:spcPts val="600"/>
              </a:spcBef>
            </a:pPr>
            <a:r>
              <a:rPr lang="en-US" altLang="ko-KR" dirty="0" smtClean="0">
                <a:latin typeface="Arial" panose="020B0604020202020204" pitchFamily="34" charset="0"/>
                <a:cs typeface="Arial" panose="020B0604020202020204" pitchFamily="34" charset="0"/>
              </a:rPr>
              <a:t>The driver changed gear from P to R and operated the accelerator pedal, but the vehicle started to move forward.</a:t>
            </a:r>
          </a:p>
          <a:p>
            <a:pPr>
              <a:spcBef>
                <a:spcPts val="600"/>
              </a:spcBef>
            </a:pPr>
            <a:r>
              <a:rPr lang="en-US" altLang="ko-KR" dirty="0" smtClean="0">
                <a:latin typeface="Arial" panose="020B0604020202020204" pitchFamily="34" charset="0"/>
                <a:cs typeface="Arial" panose="020B0604020202020204" pitchFamily="34" charset="0"/>
              </a:rPr>
              <a:t>Finally accident is occurred. After that the vehicle moved back and the accident had happened again. </a:t>
            </a:r>
          </a:p>
          <a:p>
            <a:pPr>
              <a:spcBef>
                <a:spcPts val="600"/>
              </a:spcBef>
            </a:pPr>
            <a:r>
              <a:rPr lang="en-US" altLang="ko-KR" dirty="0" smtClean="0">
                <a:latin typeface="Arial" panose="020B0604020202020204" pitchFamily="34" charset="0"/>
                <a:cs typeface="Arial" panose="020B0604020202020204" pitchFamily="34" charset="0"/>
              </a:rPr>
              <a:t>- Shift lever position is not reordered in EDR data</a:t>
            </a:r>
          </a:p>
          <a:p>
            <a:pPr>
              <a:spcBef>
                <a:spcPts val="600"/>
              </a:spcBef>
            </a:pPr>
            <a:r>
              <a:rPr lang="en-US" altLang="ko-KR" dirty="0" smtClean="0">
                <a:latin typeface="Arial" panose="020B0604020202020204" pitchFamily="34" charset="0"/>
                <a:cs typeface="Arial" panose="020B0604020202020204" pitchFamily="34" charset="0"/>
              </a:rPr>
              <a:t>- How can we understand the accident and how can we explain more easily to the driver?</a:t>
            </a:r>
          </a:p>
          <a:p>
            <a:pPr>
              <a:spcBef>
                <a:spcPts val="600"/>
              </a:spcBef>
            </a:pPr>
            <a:r>
              <a:rPr lang="en-US" altLang="ko-KR" dirty="0" smtClean="0">
                <a:solidFill>
                  <a:srgbClr val="0000FF"/>
                </a:solidFill>
                <a:latin typeface="Arial" panose="020B0604020202020204" pitchFamily="34" charset="0"/>
                <a:cs typeface="Arial" panose="020B0604020202020204" pitchFamily="34" charset="0"/>
              </a:rPr>
              <a:t> </a:t>
            </a:r>
            <a:r>
              <a:rPr lang="ko-KR" altLang="en-US" dirty="0" smtClean="0">
                <a:solidFill>
                  <a:srgbClr val="0000FF"/>
                </a:solidFill>
                <a:latin typeface="Arial" panose="020B0604020202020204" pitchFamily="34" charset="0"/>
                <a:cs typeface="Arial" panose="020B0604020202020204" pitchFamily="34" charset="0"/>
              </a:rPr>
              <a:t>➪ </a:t>
            </a:r>
            <a:r>
              <a:rPr lang="en-US" altLang="ko-KR" dirty="0" smtClean="0">
                <a:solidFill>
                  <a:srgbClr val="0000FF"/>
                </a:solidFill>
                <a:latin typeface="Arial" panose="020B0604020202020204" pitchFamily="34" charset="0"/>
                <a:cs typeface="Arial" panose="020B0604020202020204" pitchFamily="34" charset="0"/>
              </a:rPr>
              <a:t>To do that.. The manufacturer records the position of shift lever</a:t>
            </a:r>
            <a:endParaRPr lang="en-US" altLang="ko-KR" dirty="0" smtClean="0">
              <a:latin typeface="Arial" panose="020B0604020202020204" pitchFamily="34" charset="0"/>
              <a:cs typeface="Arial" panose="020B0604020202020204" pitchFamily="34" charset="0"/>
            </a:endParaRPr>
          </a:p>
          <a:p>
            <a:endParaRPr lang="ko-KR" altLang="en-US" dirty="0"/>
          </a:p>
        </p:txBody>
      </p:sp>
      <p:sp>
        <p:nvSpPr>
          <p:cNvPr id="4" name="슬라이드 번호 개체 틀 3"/>
          <p:cNvSpPr>
            <a:spLocks noGrp="1"/>
          </p:cNvSpPr>
          <p:nvPr>
            <p:ph type="sldNum" sz="quarter" idx="10"/>
          </p:nvPr>
        </p:nvSpPr>
        <p:spPr/>
        <p:txBody>
          <a:bodyPr/>
          <a:lstStyle/>
          <a:p>
            <a:fld id="{546D7744-8425-46F1-9A5E-C33D06770A74}" type="slidenum">
              <a:rPr lang="ko-KR" altLang="en-US" smtClean="0"/>
              <a:t>10</a:t>
            </a:fld>
            <a:endParaRPr lang="ko-KR" altLang="en-US" dirty="0"/>
          </a:p>
        </p:txBody>
      </p:sp>
    </p:spTree>
    <p:extLst>
      <p:ext uri="{BB962C8B-B14F-4D97-AF65-F5344CB8AC3E}">
        <p14:creationId xmlns:p14="http://schemas.microsoft.com/office/powerpoint/2010/main" val="23953903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862013" y="331788"/>
            <a:ext cx="5557837" cy="4168775"/>
          </a:xfrm>
        </p:spPr>
      </p:sp>
      <p:sp>
        <p:nvSpPr>
          <p:cNvPr id="3" name="슬라이드 노트 개체 틀 2"/>
          <p:cNvSpPr>
            <a:spLocks noGrp="1"/>
          </p:cNvSpPr>
          <p:nvPr>
            <p:ph type="body" idx="1"/>
          </p:nvPr>
        </p:nvSpPr>
        <p:spPr/>
        <p:txBody>
          <a:bodyPr/>
          <a:lstStyle/>
          <a:p>
            <a:pPr fontAlgn="base" latinLnBrk="0"/>
            <a:r>
              <a:rPr lang="en-US" altLang="ko-KR" sz="1400" kern="1200" dirty="0" smtClean="0">
                <a:solidFill>
                  <a:schemeClr val="tx1"/>
                </a:solidFill>
                <a:effectLst/>
                <a:latin typeface="+mn-lt"/>
                <a:ea typeface="+mn-ea"/>
                <a:cs typeface="+mn-cs"/>
              </a:rPr>
              <a:t>Can</a:t>
            </a:r>
            <a:r>
              <a:rPr lang="en-US" altLang="ko-KR" sz="1400" kern="1200" baseline="0" dirty="0" smtClean="0">
                <a:solidFill>
                  <a:schemeClr val="tx1"/>
                </a:solidFill>
                <a:effectLst/>
                <a:latin typeface="+mn-lt"/>
                <a:ea typeface="+mn-ea"/>
                <a:cs typeface="+mn-cs"/>
              </a:rPr>
              <a:t> you see the read box?</a:t>
            </a:r>
            <a:endParaRPr lang="en-US" altLang="ko-KR" sz="1400" kern="1200" dirty="0" smtClean="0">
              <a:solidFill>
                <a:schemeClr val="tx1"/>
              </a:solidFill>
              <a:effectLst/>
              <a:latin typeface="+mn-lt"/>
              <a:ea typeface="+mn-ea"/>
              <a:cs typeface="+mn-cs"/>
            </a:endParaRPr>
          </a:p>
          <a:p>
            <a:r>
              <a:rPr lang="en-US" altLang="ko-KR" sz="1400" dirty="0" smtClean="0"/>
              <a:t>Gear position status is recorded now.</a:t>
            </a:r>
            <a:endParaRPr lang="ko-KR" altLang="en-US" sz="1400" dirty="0"/>
          </a:p>
        </p:txBody>
      </p:sp>
      <p:sp>
        <p:nvSpPr>
          <p:cNvPr id="4" name="슬라이드 번호 개체 틀 3"/>
          <p:cNvSpPr>
            <a:spLocks noGrp="1"/>
          </p:cNvSpPr>
          <p:nvPr>
            <p:ph type="sldNum" sz="quarter" idx="10"/>
          </p:nvPr>
        </p:nvSpPr>
        <p:spPr/>
        <p:txBody>
          <a:bodyPr/>
          <a:lstStyle/>
          <a:p>
            <a:fld id="{546D7744-8425-46F1-9A5E-C33D06770A74}" type="slidenum">
              <a:rPr lang="ko-KR" altLang="en-US" smtClean="0"/>
              <a:t>11</a:t>
            </a:fld>
            <a:endParaRPr lang="ko-KR" altLang="en-US" dirty="0"/>
          </a:p>
        </p:txBody>
      </p:sp>
    </p:spTree>
    <p:extLst>
      <p:ext uri="{BB962C8B-B14F-4D97-AF65-F5344CB8AC3E}">
        <p14:creationId xmlns:p14="http://schemas.microsoft.com/office/powerpoint/2010/main" val="35810573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altLang="ko-KR" dirty="0" smtClean="0">
              <a:latin typeface="Arial" panose="020B0604020202020204" pitchFamily="34" charset="0"/>
              <a:cs typeface="Arial" panose="020B0604020202020204" pitchFamily="34" charset="0"/>
            </a:endParaRPr>
          </a:p>
          <a:p>
            <a:r>
              <a:rPr lang="en-US" altLang="ko-KR" dirty="0" smtClean="0">
                <a:latin typeface="Arial" panose="020B0604020202020204" pitchFamily="34" charset="0"/>
                <a:cs typeface="Arial" panose="020B0604020202020204" pitchFamily="34" charset="0"/>
              </a:rPr>
              <a:t>This</a:t>
            </a:r>
            <a:r>
              <a:rPr lang="en-US" altLang="ko-KR" baseline="0" dirty="0" smtClean="0">
                <a:latin typeface="Arial" panose="020B0604020202020204" pitchFamily="34" charset="0"/>
                <a:cs typeface="Arial" panose="020B0604020202020204" pitchFamily="34" charset="0"/>
              </a:rPr>
              <a:t> is the conclusion f</a:t>
            </a:r>
            <a:r>
              <a:rPr lang="en-US" altLang="ko-KR" dirty="0" smtClean="0">
                <a:latin typeface="Arial" panose="020B0604020202020204" pitchFamily="34" charset="0"/>
                <a:cs typeface="Arial" panose="020B0604020202020204" pitchFamily="34" charset="0"/>
              </a:rPr>
              <a:t>or EDR data element. When the accident is occurred, we have to investigate the accident vehicle, location, the video such as dash board camera or CCTV, and we have to check the EDR data. </a:t>
            </a:r>
          </a:p>
          <a:p>
            <a:r>
              <a:rPr lang="en-US" altLang="ko-KR" dirty="0" smtClean="0">
                <a:latin typeface="Arial" panose="020B0604020202020204" pitchFamily="34" charset="0"/>
                <a:cs typeface="Arial" panose="020B0604020202020204" pitchFamily="34" charset="0"/>
              </a:rPr>
              <a:t>EDR data is helpful for accident analysis, but EDR alone cannot analyze the cause of the accident. </a:t>
            </a:r>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smtClean="0">
                <a:latin typeface="Arial" panose="020B0604020202020204" pitchFamily="34" charset="0"/>
                <a:cs typeface="Arial" panose="020B0604020202020204" pitchFamily="34" charset="0"/>
              </a:rPr>
              <a:t>It is necessary to investigate which data is needed to analyze the accident. after that we should add the data element in</a:t>
            </a:r>
            <a:r>
              <a:rPr lang="en-US" altLang="ko-KR" baseline="0" dirty="0" smtClean="0">
                <a:latin typeface="Arial" panose="020B0604020202020204" pitchFamily="34" charset="0"/>
                <a:cs typeface="Arial" panose="020B0604020202020204" pitchFamily="34" charset="0"/>
              </a:rPr>
              <a:t> </a:t>
            </a:r>
            <a:r>
              <a:rPr lang="en-US" altLang="ko-KR" dirty="0" smtClean="0">
                <a:latin typeface="Arial" panose="020B0604020202020204" pitchFamily="34" charset="0"/>
                <a:cs typeface="Arial" panose="020B0604020202020204" pitchFamily="34" charset="0"/>
              </a:rPr>
              <a:t>EDR.</a:t>
            </a:r>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smtClean="0">
                <a:latin typeface="Arial" panose="020B0604020202020204" pitchFamily="34" charset="0"/>
                <a:cs typeface="Arial" panose="020B0604020202020204" pitchFamily="34" charset="0"/>
              </a:rPr>
              <a:t>I have introduced the most common cases that occur in the field, and we have introduced the changes in data. </a:t>
            </a:r>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smtClean="0">
                <a:latin typeface="Arial" panose="020B0604020202020204" pitchFamily="34" charset="0"/>
                <a:cs typeface="Arial" panose="020B0604020202020204" pitchFamily="34" charset="0"/>
              </a:rPr>
              <a:t>The Data which are recorded in EDR should be expanded.</a:t>
            </a:r>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smtClean="0">
                <a:latin typeface="Arial" panose="020B0604020202020204" pitchFamily="34" charset="0"/>
                <a:cs typeface="Arial" panose="020B0604020202020204" pitchFamily="34" charset="0"/>
              </a:rPr>
              <a:t>We are going to introduce the whole data element at </a:t>
            </a:r>
            <a:r>
              <a:rPr lang="en-US" altLang="ko-KR" smtClean="0">
                <a:latin typeface="Arial" panose="020B0604020202020204" pitchFamily="34" charset="0"/>
                <a:cs typeface="Arial" panose="020B0604020202020204" pitchFamily="34" charset="0"/>
              </a:rPr>
              <a:t>the next meeting</a:t>
            </a:r>
            <a:r>
              <a:rPr lang="en-US" altLang="ko-KR" dirty="0" smtClean="0">
                <a:latin typeface="Arial" panose="020B0604020202020204" pitchFamily="34" charset="0"/>
                <a:cs typeface="Arial" panose="020B0604020202020204" pitchFamily="34" charset="0"/>
              </a:rPr>
              <a:t>.</a:t>
            </a:r>
          </a:p>
          <a:p>
            <a:endParaRPr lang="en-US" altLang="ko-KR" dirty="0">
              <a:latin typeface="Arial" panose="020B0604020202020204" pitchFamily="34" charset="0"/>
              <a:cs typeface="Arial" panose="020B0604020202020204" pitchFamily="34" charset="0"/>
            </a:endParaRPr>
          </a:p>
        </p:txBody>
      </p:sp>
      <p:sp>
        <p:nvSpPr>
          <p:cNvPr id="4" name="슬라이드 번호 개체 틀 3"/>
          <p:cNvSpPr>
            <a:spLocks noGrp="1"/>
          </p:cNvSpPr>
          <p:nvPr>
            <p:ph type="sldNum" sz="quarter" idx="10"/>
          </p:nvPr>
        </p:nvSpPr>
        <p:spPr/>
        <p:txBody>
          <a:bodyPr/>
          <a:lstStyle/>
          <a:p>
            <a:fld id="{546D7744-8425-46F1-9A5E-C33D06770A74}" type="slidenum">
              <a:rPr lang="ko-KR" altLang="en-US" smtClean="0"/>
              <a:t>12</a:t>
            </a:fld>
            <a:endParaRPr lang="ko-KR" altLang="en-US" dirty="0"/>
          </a:p>
        </p:txBody>
      </p:sp>
    </p:spTree>
    <p:extLst>
      <p:ext uri="{BB962C8B-B14F-4D97-AF65-F5344CB8AC3E}">
        <p14:creationId xmlns:p14="http://schemas.microsoft.com/office/powerpoint/2010/main" val="25882131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sz="1400" dirty="0"/>
              <a:t>My presentation is over. Thank you for your attention.</a:t>
            </a:r>
          </a:p>
          <a:p>
            <a:endParaRPr lang="ko-KR" altLang="en-US" sz="1400" dirty="0"/>
          </a:p>
        </p:txBody>
      </p:sp>
      <p:sp>
        <p:nvSpPr>
          <p:cNvPr id="4" name="슬라이드 번호 개체 틀 3"/>
          <p:cNvSpPr>
            <a:spLocks noGrp="1"/>
          </p:cNvSpPr>
          <p:nvPr>
            <p:ph type="sldNum" sz="quarter" idx="10"/>
          </p:nvPr>
        </p:nvSpPr>
        <p:spPr/>
        <p:txBody>
          <a:bodyPr/>
          <a:lstStyle/>
          <a:p>
            <a:fld id="{546D7744-8425-46F1-9A5E-C33D06770A74}" type="slidenum">
              <a:rPr lang="ko-KR" altLang="en-US" smtClean="0"/>
              <a:t>13</a:t>
            </a:fld>
            <a:endParaRPr lang="ko-KR" altLang="en-US" dirty="0"/>
          </a:p>
        </p:txBody>
      </p:sp>
    </p:spTree>
    <p:extLst>
      <p:ext uri="{BB962C8B-B14F-4D97-AF65-F5344CB8AC3E}">
        <p14:creationId xmlns:p14="http://schemas.microsoft.com/office/powerpoint/2010/main" val="31376755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smtClean="0"/>
              <a:t>This is the over view in Korea. </a:t>
            </a:r>
          </a:p>
          <a:p>
            <a:r>
              <a:rPr lang="en-US" altLang="ko-KR" dirty="0" smtClean="0"/>
              <a:t>Korea introduced the EDR regulation in 2015 and Early Warning Report regulation in 2017. If automobile manufactures investigated the accident which are crash or burning whatever they have to submit the investigation report with EDR data to KATRI.</a:t>
            </a:r>
          </a:p>
          <a:p>
            <a:r>
              <a:rPr lang="en-US" altLang="ko-KR" dirty="0" smtClean="0"/>
              <a:t>These data is reported average over 100 a month and KATRI review the reliability of EDR data over 20 copies  a month.</a:t>
            </a:r>
          </a:p>
          <a:p>
            <a:r>
              <a:rPr lang="en-US" altLang="ko-KR" dirty="0" smtClean="0"/>
              <a:t> </a:t>
            </a:r>
            <a:endParaRPr lang="ko-KR" altLang="en-US" dirty="0"/>
          </a:p>
        </p:txBody>
      </p:sp>
      <p:sp>
        <p:nvSpPr>
          <p:cNvPr id="4" name="슬라이드 번호 개체 틀 3"/>
          <p:cNvSpPr>
            <a:spLocks noGrp="1"/>
          </p:cNvSpPr>
          <p:nvPr>
            <p:ph type="sldNum" sz="quarter" idx="10"/>
          </p:nvPr>
        </p:nvSpPr>
        <p:spPr/>
        <p:txBody>
          <a:bodyPr/>
          <a:lstStyle/>
          <a:p>
            <a:fld id="{546D7744-8425-46F1-9A5E-C33D06770A74}" type="slidenum">
              <a:rPr lang="ko-KR" altLang="en-US" smtClean="0"/>
              <a:t>2</a:t>
            </a:fld>
            <a:endParaRPr lang="ko-KR" altLang="en-US" dirty="0"/>
          </a:p>
        </p:txBody>
      </p:sp>
    </p:spTree>
    <p:extLst>
      <p:ext uri="{BB962C8B-B14F-4D97-AF65-F5344CB8AC3E}">
        <p14:creationId xmlns:p14="http://schemas.microsoft.com/office/powerpoint/2010/main" val="28840537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smtClean="0"/>
              <a:t>From now on, I would like to talk about some case that was often an issue when I investigate traffic accidents.</a:t>
            </a:r>
          </a:p>
          <a:p>
            <a:r>
              <a:rPr lang="en-US" altLang="ko-KR" dirty="0" smtClean="0"/>
              <a:t>The first case is sudden unintended acceleration. </a:t>
            </a:r>
          </a:p>
          <a:p>
            <a:r>
              <a:rPr lang="en-US" altLang="ko-KR" dirty="0" smtClean="0"/>
              <a:t>The driver claim that didn’t operate the accelerator pedal, but the vehicle has accelerated and occurred the accident.</a:t>
            </a:r>
          </a:p>
          <a:p>
            <a:r>
              <a:rPr lang="en-US" altLang="ko-KR" dirty="0" smtClean="0"/>
              <a:t>As a result of the EDR data check, the TPS value was recorded at 100%. Is this an electric throttle control system error or Human error?</a:t>
            </a:r>
          </a:p>
          <a:p>
            <a:r>
              <a:rPr lang="en-US" altLang="ko-KR" dirty="0" smtClean="0"/>
              <a:t> To explain the cause of the accident more easily to the driver, the manufacturer records APS and TPS respectively. Also records whether or not cruise function is operated.</a:t>
            </a:r>
          </a:p>
          <a:p>
            <a:endParaRPr lang="en-US" altLang="ko-KR" dirty="0" smtClean="0"/>
          </a:p>
          <a:p>
            <a:r>
              <a:rPr lang="en-US" altLang="ko-KR" dirty="0" smtClean="0"/>
              <a:t>Second case is similar as previous case. The driver claim that operated the brake pedal, but the vehicle speed didn’t reduce and occurred the accident. As a result of the EDR data check, the TPS value was recorded at 100% and Service Brake switch was ON.</a:t>
            </a:r>
          </a:p>
          <a:p>
            <a:r>
              <a:rPr lang="en-US" altLang="ko-KR" dirty="0" smtClean="0"/>
              <a:t>What happen? Stuck of the gas pedal or something wrong?</a:t>
            </a:r>
          </a:p>
          <a:p>
            <a:r>
              <a:rPr lang="en-US" altLang="ko-KR" dirty="0" smtClean="0"/>
              <a:t> To explain the cause of the accident more easily to the driver, the manufacturer records APS and TPS respectively. Also records whether or not BOS function is operated.</a:t>
            </a:r>
          </a:p>
          <a:p>
            <a:endParaRPr lang="en-US" altLang="ko-KR" dirty="0" smtClean="0"/>
          </a:p>
        </p:txBody>
      </p:sp>
      <p:sp>
        <p:nvSpPr>
          <p:cNvPr id="4" name="슬라이드 번호 개체 틀 3"/>
          <p:cNvSpPr>
            <a:spLocks noGrp="1"/>
          </p:cNvSpPr>
          <p:nvPr>
            <p:ph type="sldNum" sz="quarter" idx="10"/>
          </p:nvPr>
        </p:nvSpPr>
        <p:spPr/>
        <p:txBody>
          <a:bodyPr/>
          <a:lstStyle/>
          <a:p>
            <a:fld id="{546D7744-8425-46F1-9A5E-C33D06770A74}" type="slidenum">
              <a:rPr lang="ko-KR" altLang="en-US" smtClean="0"/>
              <a:t>3</a:t>
            </a:fld>
            <a:endParaRPr lang="ko-KR" altLang="en-US" dirty="0"/>
          </a:p>
        </p:txBody>
      </p:sp>
    </p:spTree>
    <p:extLst>
      <p:ext uri="{BB962C8B-B14F-4D97-AF65-F5344CB8AC3E}">
        <p14:creationId xmlns:p14="http://schemas.microsoft.com/office/powerpoint/2010/main" val="26840994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862013" y="331788"/>
            <a:ext cx="5557837" cy="4168775"/>
          </a:xfrm>
        </p:spPr>
      </p:sp>
      <p:sp>
        <p:nvSpPr>
          <p:cNvPr id="3" name="슬라이드 노트 개체 틀 2"/>
          <p:cNvSpPr>
            <a:spLocks noGrp="1"/>
          </p:cNvSpPr>
          <p:nvPr>
            <p:ph type="body" idx="1"/>
          </p:nvPr>
        </p:nvSpPr>
        <p:spPr/>
        <p:txBody>
          <a:bodyPr/>
          <a:lstStyle/>
          <a:p>
            <a:pPr fontAlgn="base" latinLnBrk="0"/>
            <a:r>
              <a:rPr lang="en-US" altLang="ko-KR" sz="1400" b="1" kern="1200" dirty="0" smtClean="0">
                <a:solidFill>
                  <a:schemeClr val="tx1"/>
                </a:solidFill>
                <a:effectLst/>
                <a:latin typeface="+mn-lt"/>
                <a:ea typeface="+mn-ea"/>
                <a:cs typeface="+mn-cs"/>
              </a:rPr>
              <a:t>This is the sample of the previous</a:t>
            </a:r>
            <a:r>
              <a:rPr lang="en-US" altLang="ko-KR" sz="1400" b="1" kern="1200" baseline="0" dirty="0" smtClean="0">
                <a:solidFill>
                  <a:schemeClr val="tx1"/>
                </a:solidFill>
                <a:effectLst/>
                <a:latin typeface="+mn-lt"/>
                <a:ea typeface="+mn-ea"/>
                <a:cs typeface="+mn-cs"/>
              </a:rPr>
              <a:t> case. </a:t>
            </a:r>
          </a:p>
          <a:p>
            <a:pPr fontAlgn="base" latinLnBrk="0"/>
            <a:r>
              <a:rPr lang="en-US" altLang="ko-KR" sz="1400" b="1" kern="1200" baseline="0" dirty="0" smtClean="0">
                <a:solidFill>
                  <a:schemeClr val="tx1"/>
                </a:solidFill>
                <a:effectLst/>
                <a:latin typeface="+mn-lt"/>
                <a:ea typeface="+mn-ea"/>
                <a:cs typeface="+mn-cs"/>
              </a:rPr>
              <a:t>At the early EDR System, manufacturer recorded the Engine Throttle value.</a:t>
            </a:r>
            <a:endParaRPr lang="en-US" altLang="ko-KR" sz="1400" kern="1200" dirty="0" smtClean="0">
              <a:solidFill>
                <a:schemeClr val="tx1"/>
              </a:solidFill>
              <a:effectLst/>
              <a:latin typeface="+mn-lt"/>
              <a:ea typeface="+mn-ea"/>
              <a:cs typeface="+mn-cs"/>
            </a:endParaRPr>
          </a:p>
          <a:p>
            <a:endParaRPr lang="ko-KR" altLang="en-US" sz="1400" dirty="0"/>
          </a:p>
        </p:txBody>
      </p:sp>
      <p:sp>
        <p:nvSpPr>
          <p:cNvPr id="4" name="슬라이드 번호 개체 틀 3"/>
          <p:cNvSpPr>
            <a:spLocks noGrp="1"/>
          </p:cNvSpPr>
          <p:nvPr>
            <p:ph type="sldNum" sz="quarter" idx="10"/>
          </p:nvPr>
        </p:nvSpPr>
        <p:spPr/>
        <p:txBody>
          <a:bodyPr/>
          <a:lstStyle/>
          <a:p>
            <a:fld id="{546D7744-8425-46F1-9A5E-C33D06770A74}" type="slidenum">
              <a:rPr lang="ko-KR" altLang="en-US" smtClean="0"/>
              <a:t>4</a:t>
            </a:fld>
            <a:endParaRPr lang="ko-KR" altLang="en-US" dirty="0"/>
          </a:p>
        </p:txBody>
      </p:sp>
    </p:spTree>
    <p:extLst>
      <p:ext uri="{BB962C8B-B14F-4D97-AF65-F5344CB8AC3E}">
        <p14:creationId xmlns:p14="http://schemas.microsoft.com/office/powerpoint/2010/main" val="19985213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862013" y="331788"/>
            <a:ext cx="5557837" cy="4168775"/>
          </a:xfrm>
        </p:spPr>
      </p:sp>
      <p:sp>
        <p:nvSpPr>
          <p:cNvPr id="3" name="슬라이드 노트 개체 틀 2"/>
          <p:cNvSpPr>
            <a:spLocks noGrp="1"/>
          </p:cNvSpPr>
          <p:nvPr>
            <p:ph type="body" idx="1"/>
          </p:nvPr>
        </p:nvSpPr>
        <p:spPr/>
        <p:txBody>
          <a:bodyPr/>
          <a:lstStyle/>
          <a:p>
            <a:pPr fontAlgn="base" latinLnBrk="0"/>
            <a:r>
              <a:rPr lang="en-US" altLang="ko-KR" sz="1400" dirty="0" smtClean="0"/>
              <a:t>As you see, from 2014,,,</a:t>
            </a:r>
          </a:p>
          <a:p>
            <a:pPr fontAlgn="base" latinLnBrk="0"/>
            <a:endParaRPr lang="en-US" altLang="ko-KR" sz="1400" dirty="0" smtClean="0"/>
          </a:p>
          <a:p>
            <a:pPr fontAlgn="base" latinLnBrk="0"/>
            <a:r>
              <a:rPr lang="en-US" altLang="ko-KR" sz="1400" dirty="0" smtClean="0"/>
              <a:t>the </a:t>
            </a:r>
            <a:r>
              <a:rPr lang="en-US" altLang="ko-KR" sz="1400" dirty="0"/>
              <a:t>accelerator pedal and engine throttle were separated and recorded. </a:t>
            </a:r>
          </a:p>
          <a:p>
            <a:pPr fontAlgn="base" latinLnBrk="0"/>
            <a:endParaRPr lang="en-US" altLang="ko-KR" sz="1400" dirty="0"/>
          </a:p>
          <a:p>
            <a:pPr fontAlgn="base" latinLnBrk="0"/>
            <a:r>
              <a:rPr lang="en-US" altLang="ko-KR" sz="1400" dirty="0"/>
              <a:t>This was to respond to claims sudden unintended acceleration issue.</a:t>
            </a:r>
          </a:p>
          <a:p>
            <a:pPr fontAlgn="base" latinLnBrk="0"/>
            <a:endParaRPr lang="en-US" altLang="ko-KR" sz="1400" dirty="0"/>
          </a:p>
        </p:txBody>
      </p:sp>
      <p:sp>
        <p:nvSpPr>
          <p:cNvPr id="4" name="슬라이드 번호 개체 틀 3"/>
          <p:cNvSpPr>
            <a:spLocks noGrp="1"/>
          </p:cNvSpPr>
          <p:nvPr>
            <p:ph type="sldNum" sz="quarter" idx="10"/>
          </p:nvPr>
        </p:nvSpPr>
        <p:spPr/>
        <p:txBody>
          <a:bodyPr/>
          <a:lstStyle/>
          <a:p>
            <a:fld id="{546D7744-8425-46F1-9A5E-C33D06770A74}" type="slidenum">
              <a:rPr lang="ko-KR" altLang="en-US" smtClean="0"/>
              <a:t>5</a:t>
            </a:fld>
            <a:endParaRPr lang="ko-KR" altLang="en-US" dirty="0"/>
          </a:p>
        </p:txBody>
      </p:sp>
    </p:spTree>
    <p:extLst>
      <p:ext uri="{BB962C8B-B14F-4D97-AF65-F5344CB8AC3E}">
        <p14:creationId xmlns:p14="http://schemas.microsoft.com/office/powerpoint/2010/main" val="13429329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862013" y="331788"/>
            <a:ext cx="5557837" cy="4168775"/>
          </a:xfrm>
        </p:spPr>
      </p:sp>
      <p:sp>
        <p:nvSpPr>
          <p:cNvPr id="3" name="슬라이드 노트 개체 틀 2"/>
          <p:cNvSpPr>
            <a:spLocks noGrp="1"/>
          </p:cNvSpPr>
          <p:nvPr>
            <p:ph type="body" idx="1"/>
          </p:nvPr>
        </p:nvSpPr>
        <p:spPr/>
        <p:txBody>
          <a:bodyPr/>
          <a:lstStyle/>
          <a:p>
            <a:pPr fontAlgn="base" latinLnBrk="0"/>
            <a:r>
              <a:rPr lang="en-US" altLang="ko-KR" sz="1400" dirty="0" smtClean="0"/>
              <a:t>This page shows the another sample of </a:t>
            </a:r>
            <a:r>
              <a:rPr lang="en-US" altLang="ko-KR" sz="1400" dirty="0" err="1" smtClean="0"/>
              <a:t>edr</a:t>
            </a:r>
            <a:r>
              <a:rPr lang="en-US" altLang="ko-KR" sz="1400" dirty="0" smtClean="0"/>
              <a:t> data</a:t>
            </a:r>
          </a:p>
          <a:p>
            <a:pPr fontAlgn="base" latinLnBrk="0"/>
            <a:r>
              <a:rPr lang="en-US" altLang="ko-KR" sz="1400" dirty="0" smtClean="0"/>
              <a:t>As you </a:t>
            </a:r>
            <a:r>
              <a:rPr lang="en-US" altLang="ko-KR" sz="1400" dirty="0" err="1" smtClean="0"/>
              <a:t>see,various</a:t>
            </a:r>
            <a:r>
              <a:rPr lang="en-US" altLang="ko-KR" sz="1400" dirty="0" smtClean="0"/>
              <a:t> information is recorded data about accelerator and engine throttle. We can check more detail information.</a:t>
            </a:r>
          </a:p>
          <a:p>
            <a:pPr fontAlgn="base" latinLnBrk="0"/>
            <a:r>
              <a:rPr lang="en-US" altLang="ko-KR" sz="1400" dirty="0" smtClean="0"/>
              <a:t>These data are more reliable to investigate.</a:t>
            </a:r>
          </a:p>
        </p:txBody>
      </p:sp>
      <p:sp>
        <p:nvSpPr>
          <p:cNvPr id="4" name="슬라이드 번호 개체 틀 3"/>
          <p:cNvSpPr>
            <a:spLocks noGrp="1"/>
          </p:cNvSpPr>
          <p:nvPr>
            <p:ph type="sldNum" sz="quarter" idx="10"/>
          </p:nvPr>
        </p:nvSpPr>
        <p:spPr/>
        <p:txBody>
          <a:bodyPr/>
          <a:lstStyle/>
          <a:p>
            <a:fld id="{546D7744-8425-46F1-9A5E-C33D06770A74}" type="slidenum">
              <a:rPr lang="ko-KR" altLang="en-US" smtClean="0"/>
              <a:t>6</a:t>
            </a:fld>
            <a:endParaRPr lang="ko-KR" altLang="en-US" dirty="0"/>
          </a:p>
        </p:txBody>
      </p:sp>
    </p:spTree>
    <p:extLst>
      <p:ext uri="{BB962C8B-B14F-4D97-AF65-F5344CB8AC3E}">
        <p14:creationId xmlns:p14="http://schemas.microsoft.com/office/powerpoint/2010/main" val="5752938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862013" y="331788"/>
            <a:ext cx="5557837" cy="4168775"/>
          </a:xfrm>
        </p:spPr>
      </p:sp>
      <p:sp>
        <p:nvSpPr>
          <p:cNvPr id="3" name="슬라이드 노트 개체 틀 2"/>
          <p:cNvSpPr>
            <a:spLocks noGrp="1"/>
          </p:cNvSpPr>
          <p:nvPr>
            <p:ph type="body" idx="1"/>
          </p:nvPr>
        </p:nvSpPr>
        <p:spPr/>
        <p:txBody>
          <a:bodyPr/>
          <a:lstStyle/>
          <a:p>
            <a:pPr fontAlgn="base" latinLnBrk="0"/>
            <a:r>
              <a:rPr lang="en-US" altLang="ko-KR" sz="1400" kern="1200" dirty="0" smtClean="0">
                <a:solidFill>
                  <a:schemeClr val="tx1"/>
                </a:solidFill>
                <a:effectLst/>
                <a:latin typeface="+mn-lt"/>
                <a:ea typeface="+mn-ea"/>
                <a:cs typeface="+mn-cs"/>
              </a:rPr>
              <a:t>Recently, automobiles are equipped with self-driving functions.  And more data is being recorded to determine the cause of these car accidents. </a:t>
            </a:r>
          </a:p>
          <a:p>
            <a:pPr fontAlgn="base" latinLnBrk="0"/>
            <a:endParaRPr lang="en-US" altLang="ko-KR" dirty="0"/>
          </a:p>
          <a:p>
            <a:pPr fontAlgn="base" latinLnBrk="0"/>
            <a:r>
              <a:rPr lang="en-US" altLang="ko-KR" sz="1400" kern="1200" dirty="0" smtClean="0">
                <a:solidFill>
                  <a:schemeClr val="tx1"/>
                </a:solidFill>
                <a:effectLst/>
                <a:latin typeface="+mn-lt"/>
                <a:ea typeface="+mn-ea"/>
                <a:cs typeface="+mn-cs"/>
              </a:rPr>
              <a:t>The blue-looking part was recently added to the EDR system and red</a:t>
            </a:r>
            <a:r>
              <a:rPr lang="en-US" altLang="ko-KR" sz="1400" kern="1200" baseline="0" dirty="0" smtClean="0">
                <a:solidFill>
                  <a:schemeClr val="tx1"/>
                </a:solidFill>
                <a:effectLst/>
                <a:latin typeface="+mn-lt"/>
                <a:ea typeface="+mn-ea"/>
                <a:cs typeface="+mn-cs"/>
              </a:rPr>
              <a:t> box for cruise control</a:t>
            </a:r>
            <a:r>
              <a:rPr lang="en-US" altLang="ko-KR" sz="1400" kern="1200" dirty="0" smtClean="0">
                <a:solidFill>
                  <a:schemeClr val="tx1"/>
                </a:solidFill>
                <a:effectLst/>
                <a:latin typeface="+mn-lt"/>
                <a:ea typeface="+mn-ea"/>
                <a:cs typeface="+mn-cs"/>
              </a:rPr>
              <a:t>.</a:t>
            </a:r>
          </a:p>
          <a:p>
            <a:r>
              <a:rPr lang="en-US" altLang="ko-KR" sz="1400" dirty="0" smtClean="0"/>
              <a:t>This much data is being voluntarily recorded regardless of the EDR regulation.</a:t>
            </a:r>
            <a:endParaRPr lang="ko-KR" altLang="en-US" sz="1400" dirty="0"/>
          </a:p>
        </p:txBody>
      </p:sp>
      <p:sp>
        <p:nvSpPr>
          <p:cNvPr id="4" name="슬라이드 번호 개체 틀 3"/>
          <p:cNvSpPr>
            <a:spLocks noGrp="1"/>
          </p:cNvSpPr>
          <p:nvPr>
            <p:ph type="sldNum" sz="quarter" idx="10"/>
          </p:nvPr>
        </p:nvSpPr>
        <p:spPr/>
        <p:txBody>
          <a:bodyPr/>
          <a:lstStyle/>
          <a:p>
            <a:fld id="{546D7744-8425-46F1-9A5E-C33D06770A74}" type="slidenum">
              <a:rPr lang="ko-KR" altLang="en-US" smtClean="0"/>
              <a:t>7</a:t>
            </a:fld>
            <a:endParaRPr lang="ko-KR" altLang="en-US" dirty="0"/>
          </a:p>
        </p:txBody>
      </p:sp>
    </p:spTree>
    <p:extLst>
      <p:ext uri="{BB962C8B-B14F-4D97-AF65-F5344CB8AC3E}">
        <p14:creationId xmlns:p14="http://schemas.microsoft.com/office/powerpoint/2010/main" val="33384277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smtClean="0"/>
              <a:t>The third case is for braking system.</a:t>
            </a:r>
          </a:p>
          <a:p>
            <a:r>
              <a:rPr lang="en-US" altLang="ko-KR" dirty="0" smtClean="0"/>
              <a:t>The driver claim that operated the brake pedal, but the vehicle is not reduced the speed and occurred the accident.</a:t>
            </a:r>
          </a:p>
          <a:p>
            <a:r>
              <a:rPr lang="en-US" altLang="ko-KR" dirty="0" smtClean="0"/>
              <a:t>As a result of the EDR data check, the Service Brake switch is ON. </a:t>
            </a:r>
          </a:p>
          <a:p>
            <a:r>
              <a:rPr lang="en-US" altLang="ko-KR" dirty="0" smtClean="0"/>
              <a:t>But,, The manufacturer claims that the driver did not operate the braking pedals sufficiently, but the driver didn’t say that.</a:t>
            </a:r>
          </a:p>
          <a:p>
            <a:pPr marL="0" indent="0">
              <a:buFontTx/>
              <a:buNone/>
            </a:pPr>
            <a:r>
              <a:rPr lang="en-US" altLang="ko-KR" dirty="0" smtClean="0"/>
              <a:t>What is the truth?</a:t>
            </a:r>
          </a:p>
          <a:p>
            <a:pPr marL="0" indent="0">
              <a:buFontTx/>
              <a:buNone/>
            </a:pPr>
            <a:r>
              <a:rPr lang="en-US" altLang="ko-KR" dirty="0" smtClean="0">
                <a:solidFill>
                  <a:srgbClr val="0000FF"/>
                </a:solidFill>
                <a:latin typeface="Arial" panose="020B0604020202020204" pitchFamily="34" charset="0"/>
                <a:cs typeface="Arial" panose="020B0604020202020204" pitchFamily="34" charset="0"/>
              </a:rPr>
              <a:t>Therefore, the manufacturer records Brake switch and the pressure of master cylinder. Some</a:t>
            </a:r>
            <a:r>
              <a:rPr lang="en-US" altLang="ko-KR" baseline="0" dirty="0" smtClean="0">
                <a:solidFill>
                  <a:srgbClr val="0000FF"/>
                </a:solidFill>
                <a:latin typeface="Arial" panose="020B0604020202020204" pitchFamily="34" charset="0"/>
                <a:cs typeface="Arial" panose="020B0604020202020204" pitchFamily="34" charset="0"/>
              </a:rPr>
              <a:t> of manufacturer record </a:t>
            </a:r>
            <a:r>
              <a:rPr lang="en-US" altLang="ko-KR" dirty="0" smtClean="0">
                <a:solidFill>
                  <a:srgbClr val="0000FF"/>
                </a:solidFill>
                <a:latin typeface="Arial" panose="020B0604020202020204" pitchFamily="34" charset="0"/>
                <a:cs typeface="Arial" panose="020B0604020202020204" pitchFamily="34" charset="0"/>
              </a:rPr>
              <a:t>actual brake force, brake booster vacuum level.</a:t>
            </a:r>
            <a:endParaRPr lang="en-US" altLang="ko-KR" dirty="0" smtClean="0"/>
          </a:p>
          <a:p>
            <a:endParaRPr lang="en-US" altLang="ko-KR" dirty="0" smtClean="0"/>
          </a:p>
        </p:txBody>
      </p:sp>
      <p:sp>
        <p:nvSpPr>
          <p:cNvPr id="4" name="슬라이드 번호 개체 틀 3"/>
          <p:cNvSpPr>
            <a:spLocks noGrp="1"/>
          </p:cNvSpPr>
          <p:nvPr>
            <p:ph type="sldNum" sz="quarter" idx="10"/>
          </p:nvPr>
        </p:nvSpPr>
        <p:spPr/>
        <p:txBody>
          <a:bodyPr/>
          <a:lstStyle/>
          <a:p>
            <a:fld id="{546D7744-8425-46F1-9A5E-C33D06770A74}" type="slidenum">
              <a:rPr lang="ko-KR" altLang="en-US" smtClean="0"/>
              <a:t>8</a:t>
            </a:fld>
            <a:endParaRPr lang="ko-KR" altLang="en-US" dirty="0"/>
          </a:p>
        </p:txBody>
      </p:sp>
    </p:spTree>
    <p:extLst>
      <p:ext uri="{BB962C8B-B14F-4D97-AF65-F5344CB8AC3E}">
        <p14:creationId xmlns:p14="http://schemas.microsoft.com/office/powerpoint/2010/main" val="8781109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862013" y="331788"/>
            <a:ext cx="5557837" cy="4168775"/>
          </a:xfrm>
        </p:spPr>
      </p:sp>
      <p:sp>
        <p:nvSpPr>
          <p:cNvPr id="3" name="슬라이드 노트 개체 틀 2"/>
          <p:cNvSpPr>
            <a:spLocks noGrp="1"/>
          </p:cNvSpPr>
          <p:nvPr>
            <p:ph type="body" idx="1"/>
          </p:nvPr>
        </p:nvSpPr>
        <p:spPr/>
        <p:txBody>
          <a:bodyPr/>
          <a:lstStyle/>
          <a:p>
            <a:pPr fontAlgn="base" latinLnBrk="0"/>
            <a:r>
              <a:rPr lang="en-US" altLang="ko-KR" sz="1400" b="1" kern="1200" dirty="0" smtClean="0">
                <a:solidFill>
                  <a:schemeClr val="tx1"/>
                </a:solidFill>
                <a:effectLst/>
                <a:latin typeface="+mn-lt"/>
                <a:ea typeface="+mn-ea"/>
                <a:cs typeface="+mn-cs"/>
              </a:rPr>
              <a:t>This is the sample data of the previous</a:t>
            </a:r>
            <a:r>
              <a:rPr lang="en-US" altLang="ko-KR" sz="1400" b="1" kern="1200" baseline="0" dirty="0" smtClean="0">
                <a:solidFill>
                  <a:schemeClr val="tx1"/>
                </a:solidFill>
                <a:effectLst/>
                <a:latin typeface="+mn-lt"/>
                <a:ea typeface="+mn-ea"/>
                <a:cs typeface="+mn-cs"/>
              </a:rPr>
              <a:t> case. </a:t>
            </a:r>
          </a:p>
          <a:p>
            <a:endParaRPr lang="en-US" altLang="ko-KR" sz="1400" dirty="0" smtClean="0"/>
          </a:p>
          <a:p>
            <a:r>
              <a:rPr lang="en-US" altLang="ko-KR" sz="1400" dirty="0" smtClean="0"/>
              <a:t>There are more information about the brakes system in the below table.</a:t>
            </a:r>
            <a:endParaRPr lang="ko-KR" altLang="en-US" sz="1400" dirty="0"/>
          </a:p>
        </p:txBody>
      </p:sp>
      <p:sp>
        <p:nvSpPr>
          <p:cNvPr id="4" name="슬라이드 번호 개체 틀 3"/>
          <p:cNvSpPr>
            <a:spLocks noGrp="1"/>
          </p:cNvSpPr>
          <p:nvPr>
            <p:ph type="sldNum" sz="quarter" idx="10"/>
          </p:nvPr>
        </p:nvSpPr>
        <p:spPr/>
        <p:txBody>
          <a:bodyPr/>
          <a:lstStyle/>
          <a:p>
            <a:fld id="{546D7744-8425-46F1-9A5E-C33D06770A74}" type="slidenum">
              <a:rPr lang="ko-KR" altLang="en-US" smtClean="0"/>
              <a:t>9</a:t>
            </a:fld>
            <a:endParaRPr lang="ko-KR" altLang="en-US" dirty="0"/>
          </a:p>
        </p:txBody>
      </p:sp>
    </p:spTree>
    <p:extLst>
      <p:ext uri="{BB962C8B-B14F-4D97-AF65-F5344CB8AC3E}">
        <p14:creationId xmlns:p14="http://schemas.microsoft.com/office/powerpoint/2010/main" val="8575951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제목 슬라이드">
    <p:spTree>
      <p:nvGrpSpPr>
        <p:cNvPr id="1" name=""/>
        <p:cNvGrpSpPr/>
        <p:nvPr/>
      </p:nvGrpSpPr>
      <p:grpSpPr>
        <a:xfrm>
          <a:off x="0" y="0"/>
          <a:ext cx="0" cy="0"/>
          <a:chOff x="0" y="0"/>
          <a:chExt cx="0" cy="0"/>
        </a:xfrm>
      </p:grpSpPr>
      <p:sp>
        <p:nvSpPr>
          <p:cNvPr id="10" name="자유형 9"/>
          <p:cNvSpPr/>
          <p:nvPr userDrawn="1"/>
        </p:nvSpPr>
        <p:spPr>
          <a:xfrm>
            <a:off x="777875" y="301151"/>
            <a:ext cx="184150" cy="180975"/>
          </a:xfrm>
          <a:custGeom>
            <a:avLst/>
            <a:gdLst>
              <a:gd name="connsiteX0" fmla="*/ 184150 w 184150"/>
              <a:gd name="connsiteY0" fmla="*/ 85725 h 196850"/>
              <a:gd name="connsiteX1" fmla="*/ 47625 w 184150"/>
              <a:gd name="connsiteY1" fmla="*/ 196850 h 196850"/>
              <a:gd name="connsiteX2" fmla="*/ 0 w 184150"/>
              <a:gd name="connsiteY2" fmla="*/ 9525 h 196850"/>
              <a:gd name="connsiteX3" fmla="*/ 92075 w 184150"/>
              <a:gd name="connsiteY3" fmla="*/ 0 h 196850"/>
              <a:gd name="connsiteX4" fmla="*/ 184150 w 184150"/>
              <a:gd name="connsiteY4" fmla="*/ 85725 h 196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150" h="196850">
                <a:moveTo>
                  <a:pt x="184150" y="85725"/>
                </a:moveTo>
                <a:lnTo>
                  <a:pt x="47625" y="196850"/>
                </a:lnTo>
                <a:lnTo>
                  <a:pt x="0" y="9525"/>
                </a:lnTo>
                <a:lnTo>
                  <a:pt x="92075" y="0"/>
                </a:lnTo>
                <a:lnTo>
                  <a:pt x="184150" y="85725"/>
                </a:lnTo>
                <a:close/>
              </a:path>
            </a:pathLst>
          </a:custGeom>
          <a:solidFill>
            <a:srgbClr val="6868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1" name="직사각형 10"/>
          <p:cNvSpPr/>
          <p:nvPr userDrawn="1"/>
        </p:nvSpPr>
        <p:spPr>
          <a:xfrm>
            <a:off x="0" y="177361"/>
            <a:ext cx="962025" cy="202603"/>
          </a:xfrm>
          <a:prstGeom prst="rect">
            <a:avLst/>
          </a:prstGeom>
          <a:solidFill>
            <a:srgbClr val="3BCC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938" tIns="36969" rIns="73938" bIns="36969" numCol="1" spcCol="0" rtlCol="0" fromWordArt="0" anchor="ctr" anchorCtr="0" forceAA="0" compatLnSpc="1">
            <a:prstTxWarp prst="textNoShape">
              <a:avLst/>
            </a:prstTxWarp>
            <a:noAutofit/>
          </a:bodyPr>
          <a:lstStyle/>
          <a:p>
            <a:pPr algn="ctr" defTabSz="995507"/>
            <a:endParaRPr lang="ko-KR" altLang="en-US" sz="1456" dirty="0"/>
          </a:p>
        </p:txBody>
      </p:sp>
      <p:sp>
        <p:nvSpPr>
          <p:cNvPr id="12" name="TextBox 11"/>
          <p:cNvSpPr txBox="1"/>
          <p:nvPr userDrawn="1"/>
        </p:nvSpPr>
        <p:spPr>
          <a:xfrm>
            <a:off x="209549" y="170941"/>
            <a:ext cx="568326" cy="215444"/>
          </a:xfrm>
          <a:prstGeom prst="rect">
            <a:avLst/>
          </a:prstGeom>
          <a:noFill/>
        </p:spPr>
        <p:txBody>
          <a:bodyPr wrap="square" lIns="0" tIns="0" rIns="0" bIns="0" rtlCol="0" anchor="ctr">
            <a:spAutoFit/>
          </a:bodyPr>
          <a:lstStyle/>
          <a:p>
            <a:pPr algn="dist" defTabSz="914400">
              <a:spcBef>
                <a:spcPts val="300"/>
              </a:spcBef>
            </a:pPr>
            <a:r>
              <a:rPr lang="en-US" altLang="ko-KR" sz="1400" b="0" dirty="0" smtClean="0">
                <a:ln>
                  <a:solidFill>
                    <a:schemeClr val="tx1">
                      <a:alpha val="0"/>
                    </a:schemeClr>
                  </a:solidFill>
                </a:ln>
                <a:solidFill>
                  <a:schemeClr val="bg1"/>
                </a:solidFill>
                <a:effectLst>
                  <a:outerShdw blurRad="25400" dist="25400" dir="2700000" algn="tl" rotWithShape="0">
                    <a:prstClr val="black">
                      <a:alpha val="30000"/>
                    </a:prstClr>
                  </a:outerShdw>
                </a:effectLst>
                <a:latin typeface="a드림고딕7" pitchFamily="18" charset="-127"/>
                <a:ea typeface="a드림고딕7" pitchFamily="18" charset="-127"/>
                <a:cs typeface="Arial" panose="020B0604020202020204" pitchFamily="34" charset="0"/>
              </a:rPr>
              <a:t>KATRI</a:t>
            </a:r>
            <a:endParaRPr lang="ko-KR" altLang="en-US" sz="1400" b="0" dirty="0">
              <a:ln>
                <a:solidFill>
                  <a:schemeClr val="tx1">
                    <a:alpha val="0"/>
                  </a:schemeClr>
                </a:solidFill>
              </a:ln>
              <a:solidFill>
                <a:schemeClr val="bg1"/>
              </a:solidFill>
              <a:effectLst>
                <a:outerShdw blurRad="25400" dist="25400" dir="2700000" algn="tl" rotWithShape="0">
                  <a:prstClr val="black">
                    <a:alpha val="30000"/>
                  </a:prstClr>
                </a:outerShdw>
              </a:effectLst>
              <a:latin typeface="a드림고딕7" pitchFamily="18" charset="-127"/>
              <a:ea typeface="a드림고딕7" pitchFamily="18" charset="-127"/>
              <a:cs typeface="Arial" panose="020B0604020202020204" pitchFamily="34" charset="0"/>
            </a:endParaRPr>
          </a:p>
        </p:txBody>
      </p:sp>
      <p:sp>
        <p:nvSpPr>
          <p:cNvPr id="15" name="직사각형 14"/>
          <p:cNvSpPr/>
          <p:nvPr userDrawn="1"/>
        </p:nvSpPr>
        <p:spPr>
          <a:xfrm rot="5400000">
            <a:off x="9040691" y="6510486"/>
            <a:ext cx="66939" cy="139676"/>
          </a:xfrm>
          <a:prstGeom prst="rect">
            <a:avLst/>
          </a:prstGeom>
          <a:solidFill>
            <a:schemeClr val="bg1">
              <a:lumMod val="65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ko-KR" altLang="en-US" dirty="0">
              <a:solidFill>
                <a:prstClr val="white"/>
              </a:solidFill>
            </a:endParaRPr>
          </a:p>
        </p:txBody>
      </p:sp>
      <p:sp>
        <p:nvSpPr>
          <p:cNvPr id="19" name="슬라이드 번호 개체 틀 1"/>
          <p:cNvSpPr>
            <a:spLocks noGrp="1"/>
          </p:cNvSpPr>
          <p:nvPr>
            <p:ph type="sldNum" sz="quarter" idx="12"/>
          </p:nvPr>
        </p:nvSpPr>
        <p:spPr>
          <a:xfrm>
            <a:off x="8416780" y="6376096"/>
            <a:ext cx="564207" cy="402483"/>
          </a:xfrm>
          <a:prstGeom prst="rect">
            <a:avLst/>
          </a:prstGeom>
        </p:spPr>
        <p:txBody>
          <a:bodyPr/>
          <a:lstStyle/>
          <a:p>
            <a:fld id="{2DCB18FE-46AA-4BE0-88C7-F5AF093AC2C4}" type="slidenum">
              <a:rPr lang="en-US" altLang="ko-KR" smtClean="0"/>
              <a:pPr/>
              <a:t>‹#›</a:t>
            </a:fld>
            <a:endParaRPr lang="en-US" dirty="0"/>
          </a:p>
        </p:txBody>
      </p:sp>
    </p:spTree>
    <p:extLst>
      <p:ext uri="{BB962C8B-B14F-4D97-AF65-F5344CB8AC3E}">
        <p14:creationId xmlns:p14="http://schemas.microsoft.com/office/powerpoint/2010/main" val="40759271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제목 및 내용">
    <p:spTree>
      <p:nvGrpSpPr>
        <p:cNvPr id="1" name=""/>
        <p:cNvGrpSpPr/>
        <p:nvPr/>
      </p:nvGrpSpPr>
      <p:grpSpPr>
        <a:xfrm>
          <a:off x="0" y="0"/>
          <a:ext cx="0" cy="0"/>
          <a:chOff x="0" y="0"/>
          <a:chExt cx="0" cy="0"/>
        </a:xfrm>
      </p:grpSpPr>
      <p:sp>
        <p:nvSpPr>
          <p:cNvPr id="7" name="직사각형 6"/>
          <p:cNvSpPr/>
          <p:nvPr userDrawn="1"/>
        </p:nvSpPr>
        <p:spPr>
          <a:xfrm rot="5400000">
            <a:off x="9040691" y="6510486"/>
            <a:ext cx="66939" cy="139676"/>
          </a:xfrm>
          <a:prstGeom prst="rect">
            <a:avLst/>
          </a:prstGeom>
          <a:solidFill>
            <a:schemeClr val="bg1">
              <a:lumMod val="65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ko-KR" altLang="en-US" dirty="0">
              <a:solidFill>
                <a:prstClr val="white"/>
              </a:solidFill>
            </a:endParaRPr>
          </a:p>
        </p:txBody>
      </p:sp>
      <p:sp>
        <p:nvSpPr>
          <p:cNvPr id="9" name="슬라이드 번호 개체 틀 1"/>
          <p:cNvSpPr>
            <a:spLocks noGrp="1"/>
          </p:cNvSpPr>
          <p:nvPr>
            <p:ph type="sldNum" sz="quarter" idx="12"/>
          </p:nvPr>
        </p:nvSpPr>
        <p:spPr>
          <a:xfrm>
            <a:off x="8416780" y="6376096"/>
            <a:ext cx="564207" cy="402483"/>
          </a:xfrm>
          <a:prstGeom prst="rect">
            <a:avLst/>
          </a:prstGeom>
        </p:spPr>
        <p:txBody>
          <a:bodyPr/>
          <a:lstStyle/>
          <a:p>
            <a:fld id="{2DCB18FE-46AA-4BE0-88C7-F5AF093AC2C4}" type="slidenum">
              <a:rPr lang="en-US" altLang="ko-KR" smtClean="0"/>
              <a:pPr/>
              <a:t>‹#›</a:t>
            </a:fld>
            <a:endParaRPr lang="en-US" dirty="0"/>
          </a:p>
        </p:txBody>
      </p:sp>
    </p:spTree>
    <p:extLst>
      <p:ext uri="{BB962C8B-B14F-4D97-AF65-F5344CB8AC3E}">
        <p14:creationId xmlns:p14="http://schemas.microsoft.com/office/powerpoint/2010/main" val="14581483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5" name="직사각형 4"/>
          <p:cNvSpPr/>
          <p:nvPr userDrawn="1"/>
        </p:nvSpPr>
        <p:spPr>
          <a:xfrm rot="5400000">
            <a:off x="9040691" y="6510486"/>
            <a:ext cx="66939" cy="139676"/>
          </a:xfrm>
          <a:prstGeom prst="rect">
            <a:avLst/>
          </a:prstGeom>
          <a:solidFill>
            <a:schemeClr val="bg1">
              <a:lumMod val="65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ko-KR" altLang="en-US" dirty="0">
              <a:solidFill>
                <a:prstClr val="white"/>
              </a:solidFill>
            </a:endParaRPr>
          </a:p>
        </p:txBody>
      </p:sp>
      <p:pic>
        <p:nvPicPr>
          <p:cNvPr id="6"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09549" y="6559267"/>
            <a:ext cx="2079065" cy="189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슬라이드 번호 개체 틀 1"/>
          <p:cNvSpPr>
            <a:spLocks noGrp="1"/>
          </p:cNvSpPr>
          <p:nvPr>
            <p:ph type="sldNum" sz="quarter" idx="12"/>
          </p:nvPr>
        </p:nvSpPr>
        <p:spPr>
          <a:xfrm>
            <a:off x="8416780" y="6376096"/>
            <a:ext cx="564207" cy="402483"/>
          </a:xfrm>
          <a:prstGeom prst="rect">
            <a:avLst/>
          </a:prstGeom>
        </p:spPr>
        <p:txBody>
          <a:bodyPr/>
          <a:lstStyle/>
          <a:p>
            <a:fld id="{2DCB18FE-46AA-4BE0-88C7-F5AF093AC2C4}" type="slidenum">
              <a:rPr lang="en-US" altLang="ko-KR" smtClean="0"/>
              <a:pPr/>
              <a:t>‹#›</a:t>
            </a:fld>
            <a:endParaRPr lang="en-US" dirty="0"/>
          </a:p>
        </p:txBody>
      </p:sp>
    </p:spTree>
    <p:extLst>
      <p:ext uri="{BB962C8B-B14F-4D97-AF65-F5344CB8AC3E}">
        <p14:creationId xmlns:p14="http://schemas.microsoft.com/office/powerpoint/2010/main" val="374127015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그룹 6"/>
          <p:cNvGrpSpPr/>
          <p:nvPr userDrawn="1"/>
        </p:nvGrpSpPr>
        <p:grpSpPr>
          <a:xfrm>
            <a:off x="-2990" y="-644"/>
            <a:ext cx="888696" cy="924556"/>
            <a:chOff x="-1605148" y="30616"/>
            <a:chExt cx="888696" cy="924556"/>
          </a:xfrm>
        </p:grpSpPr>
        <p:sp>
          <p:nvSpPr>
            <p:cNvPr id="8" name="직사각형 7">
              <a:extLst>
                <a:ext uri="{FF2B5EF4-FFF2-40B4-BE49-F238E27FC236}">
                  <a16:creationId xmlns:a16="http://schemas.microsoft.com/office/drawing/2014/main" xmlns="" id="{DECB3685-EA43-4E25-A5B9-04572E806759}"/>
                </a:ext>
              </a:extLst>
            </p:cNvPr>
            <p:cNvSpPr/>
            <p:nvPr userDrawn="1"/>
          </p:nvSpPr>
          <p:spPr>
            <a:xfrm>
              <a:off x="-1605148" y="30616"/>
              <a:ext cx="874223" cy="918650"/>
            </a:xfrm>
            <a:prstGeom prst="rect">
              <a:avLst/>
            </a:prstGeom>
            <a:solidFill>
              <a:srgbClr val="0070C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pic>
          <p:nvPicPr>
            <p:cNvPr id="9" name="그림 8"/>
            <p:cNvPicPr>
              <a:picLocks noChangeAspect="1"/>
            </p:cNvPicPr>
            <p:nvPr userDrawn="1"/>
          </p:nvPicPr>
          <p:blipFill>
            <a:blip r:embed="rId5"/>
            <a:stretch>
              <a:fillRect/>
            </a:stretch>
          </p:blipFill>
          <p:spPr>
            <a:xfrm>
              <a:off x="-1602052" y="30616"/>
              <a:ext cx="885600" cy="924556"/>
            </a:xfrm>
            <a:prstGeom prst="rect">
              <a:avLst/>
            </a:prstGeom>
          </p:spPr>
        </p:pic>
      </p:grpSp>
      <p:sp>
        <p:nvSpPr>
          <p:cNvPr id="10" name="자유형 9"/>
          <p:cNvSpPr/>
          <p:nvPr userDrawn="1"/>
        </p:nvSpPr>
        <p:spPr>
          <a:xfrm>
            <a:off x="777875" y="301151"/>
            <a:ext cx="184150" cy="180975"/>
          </a:xfrm>
          <a:custGeom>
            <a:avLst/>
            <a:gdLst>
              <a:gd name="connsiteX0" fmla="*/ 184150 w 184150"/>
              <a:gd name="connsiteY0" fmla="*/ 85725 h 196850"/>
              <a:gd name="connsiteX1" fmla="*/ 47625 w 184150"/>
              <a:gd name="connsiteY1" fmla="*/ 196850 h 196850"/>
              <a:gd name="connsiteX2" fmla="*/ 0 w 184150"/>
              <a:gd name="connsiteY2" fmla="*/ 9525 h 196850"/>
              <a:gd name="connsiteX3" fmla="*/ 92075 w 184150"/>
              <a:gd name="connsiteY3" fmla="*/ 0 h 196850"/>
              <a:gd name="connsiteX4" fmla="*/ 184150 w 184150"/>
              <a:gd name="connsiteY4" fmla="*/ 85725 h 196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150" h="196850">
                <a:moveTo>
                  <a:pt x="184150" y="85725"/>
                </a:moveTo>
                <a:lnTo>
                  <a:pt x="47625" y="196850"/>
                </a:lnTo>
                <a:lnTo>
                  <a:pt x="0" y="9525"/>
                </a:lnTo>
                <a:lnTo>
                  <a:pt x="92075" y="0"/>
                </a:lnTo>
                <a:lnTo>
                  <a:pt x="184150" y="85725"/>
                </a:lnTo>
                <a:close/>
              </a:path>
            </a:pathLst>
          </a:custGeom>
          <a:solidFill>
            <a:srgbClr val="6868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1" name="직사각형 10"/>
          <p:cNvSpPr/>
          <p:nvPr userDrawn="1"/>
        </p:nvSpPr>
        <p:spPr>
          <a:xfrm>
            <a:off x="0" y="177361"/>
            <a:ext cx="962025" cy="202603"/>
          </a:xfrm>
          <a:prstGeom prst="rect">
            <a:avLst/>
          </a:prstGeom>
          <a:solidFill>
            <a:srgbClr val="3BCC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938" tIns="36969" rIns="73938" bIns="36969" numCol="1" spcCol="0" rtlCol="0" fromWordArt="0" anchor="ctr" anchorCtr="0" forceAA="0" compatLnSpc="1">
            <a:prstTxWarp prst="textNoShape">
              <a:avLst/>
            </a:prstTxWarp>
            <a:noAutofit/>
          </a:bodyPr>
          <a:lstStyle/>
          <a:p>
            <a:pPr algn="ctr" defTabSz="995507"/>
            <a:endParaRPr lang="ko-KR" altLang="en-US" sz="1456" dirty="0"/>
          </a:p>
        </p:txBody>
      </p:sp>
      <p:sp>
        <p:nvSpPr>
          <p:cNvPr id="12" name="TextBox 11"/>
          <p:cNvSpPr txBox="1"/>
          <p:nvPr userDrawn="1"/>
        </p:nvSpPr>
        <p:spPr>
          <a:xfrm>
            <a:off x="126624" y="170941"/>
            <a:ext cx="693982" cy="215444"/>
          </a:xfrm>
          <a:prstGeom prst="rect">
            <a:avLst/>
          </a:prstGeom>
          <a:noFill/>
        </p:spPr>
        <p:txBody>
          <a:bodyPr wrap="square" lIns="0" tIns="0" rIns="0" bIns="0" rtlCol="0" anchor="ctr">
            <a:spAutoFit/>
          </a:bodyPr>
          <a:lstStyle/>
          <a:p>
            <a:pPr algn="dist" defTabSz="914400">
              <a:spcBef>
                <a:spcPts val="300"/>
              </a:spcBef>
            </a:pPr>
            <a:r>
              <a:rPr lang="en-US" altLang="ko-KR" sz="1400" b="1" dirty="0" smtClean="0">
                <a:ln>
                  <a:solidFill>
                    <a:schemeClr val="tx1">
                      <a:alpha val="0"/>
                    </a:schemeClr>
                  </a:solidFill>
                </a:ln>
                <a:solidFill>
                  <a:schemeClr val="bg1"/>
                </a:solidFill>
                <a:effectLst>
                  <a:outerShdw blurRad="25400" dist="25400" dir="2700000" algn="tl" rotWithShape="0">
                    <a:prstClr val="black">
                      <a:alpha val="30000"/>
                    </a:prstClr>
                  </a:outerShdw>
                </a:effectLst>
                <a:latin typeface="Arial" panose="020B0604020202020204" pitchFamily="34" charset="0"/>
                <a:ea typeface="a드림고딕7" pitchFamily="18" charset="-127"/>
                <a:cs typeface="Arial" panose="020B0604020202020204" pitchFamily="34" charset="0"/>
              </a:rPr>
              <a:t>KATRI</a:t>
            </a:r>
            <a:endParaRPr lang="ko-KR" altLang="en-US" sz="1400" b="1" dirty="0">
              <a:ln>
                <a:solidFill>
                  <a:schemeClr val="tx1">
                    <a:alpha val="0"/>
                  </a:schemeClr>
                </a:solidFill>
              </a:ln>
              <a:solidFill>
                <a:schemeClr val="bg1"/>
              </a:solidFill>
              <a:effectLst>
                <a:outerShdw blurRad="25400" dist="25400" dir="2700000" algn="tl" rotWithShape="0">
                  <a:prstClr val="black">
                    <a:alpha val="30000"/>
                  </a:prstClr>
                </a:outerShdw>
              </a:effectLst>
              <a:latin typeface="Arial" panose="020B0604020202020204" pitchFamily="34" charset="0"/>
              <a:ea typeface="a드림고딕7" pitchFamily="18" charset="-127"/>
              <a:cs typeface="Arial" panose="020B0604020202020204" pitchFamily="34" charset="0"/>
            </a:endParaRPr>
          </a:p>
        </p:txBody>
      </p:sp>
      <p:sp>
        <p:nvSpPr>
          <p:cNvPr id="16" name="직사각형 15"/>
          <p:cNvSpPr/>
          <p:nvPr userDrawn="1"/>
        </p:nvSpPr>
        <p:spPr>
          <a:xfrm rot="5400000">
            <a:off x="9040691" y="6510486"/>
            <a:ext cx="66939" cy="139676"/>
          </a:xfrm>
          <a:prstGeom prst="rect">
            <a:avLst/>
          </a:prstGeom>
          <a:solidFill>
            <a:schemeClr val="bg1">
              <a:lumMod val="65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ko-KR" altLang="en-US" dirty="0">
              <a:solidFill>
                <a:prstClr val="white"/>
              </a:solidFill>
            </a:endParaRPr>
          </a:p>
        </p:txBody>
      </p:sp>
      <p:sp>
        <p:nvSpPr>
          <p:cNvPr id="18" name="슬라이드 번호 개체 틀 1"/>
          <p:cNvSpPr>
            <a:spLocks noGrp="1"/>
          </p:cNvSpPr>
          <p:nvPr>
            <p:ph type="sldNum" sz="quarter" idx="4"/>
          </p:nvPr>
        </p:nvSpPr>
        <p:spPr>
          <a:xfrm>
            <a:off x="8416780" y="6376096"/>
            <a:ext cx="564207" cy="402483"/>
          </a:xfrm>
          <a:prstGeom prst="rect">
            <a:avLst/>
          </a:prstGeom>
        </p:spPr>
        <p:txBody>
          <a:bodyPr/>
          <a:lstStyle/>
          <a:p>
            <a:fld id="{2DCB18FE-46AA-4BE0-88C7-F5AF093AC2C4}" type="slidenum">
              <a:rPr lang="en-US" altLang="ko-KR" smtClean="0"/>
              <a:pPr/>
              <a:t>‹#›</a:t>
            </a:fld>
            <a:endParaRPr lang="en-US" dirty="0"/>
          </a:p>
        </p:txBody>
      </p:sp>
    </p:spTree>
    <p:extLst>
      <p:ext uri="{BB962C8B-B14F-4D97-AF65-F5344CB8AC3E}">
        <p14:creationId xmlns:p14="http://schemas.microsoft.com/office/powerpoint/2010/main" val="20560818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Lst>
  <p:timing>
    <p:tnLst>
      <p:par>
        <p:cTn id="1" dur="indefinite" restart="never" nodeType="tmRoot"/>
      </p:par>
    </p:tnLst>
  </p:timing>
  <p:hf hdr="0" ftr="0" dt="0"/>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hyperlink" Target="mailto:parkgiok@kotsa.or.kr" TargetMode="External"/><Relationship Id="rId4" Type="http://schemas.openxmlformats.org/officeDocument/2006/relationships/hyperlink" Target="mailto:giok.park@gmail.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그림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8" y="0"/>
            <a:ext cx="9143342" cy="6858000"/>
          </a:xfrm>
          <a:prstGeom prst="rect">
            <a:avLst/>
          </a:prstGeom>
        </p:spPr>
      </p:pic>
      <p:pic>
        <p:nvPicPr>
          <p:cNvPr id="2" name="그림 1"/>
          <p:cNvPicPr>
            <a:picLocks noChangeAspect="1"/>
          </p:cNvPicPr>
          <p:nvPr/>
        </p:nvPicPr>
        <p:blipFill>
          <a:blip r:embed="rId4"/>
          <a:stretch>
            <a:fillRect/>
          </a:stretch>
        </p:blipFill>
        <p:spPr>
          <a:xfrm>
            <a:off x="3486140" y="6059578"/>
            <a:ext cx="2235565" cy="386746"/>
          </a:xfrm>
          <a:prstGeom prst="rect">
            <a:avLst/>
          </a:prstGeom>
        </p:spPr>
      </p:pic>
      <p:sp>
        <p:nvSpPr>
          <p:cNvPr id="4" name="직사각형 3"/>
          <p:cNvSpPr/>
          <p:nvPr/>
        </p:nvSpPr>
        <p:spPr>
          <a:xfrm>
            <a:off x="918642" y="769122"/>
            <a:ext cx="7297767" cy="1927608"/>
          </a:xfrm>
          <a:prstGeom prst="rect">
            <a:avLst/>
          </a:prstGeom>
          <a:solidFill>
            <a:schemeClr val="bg1"/>
          </a:solidFill>
        </p:spPr>
        <p:txBody>
          <a:bodyPr wrap="square" lIns="80165" tIns="40083" rIns="80165" bIns="40083">
            <a:spAutoFit/>
          </a:bodyPr>
          <a:lstStyle/>
          <a:p>
            <a:pPr algn="ctr"/>
            <a:r>
              <a:rPr lang="en-US" altLang="ko-KR" sz="4000" spc="-132" dirty="0" smtClean="0">
                <a:ln w="0"/>
                <a:gradFill>
                  <a:gsLst>
                    <a:gs pos="21000">
                      <a:srgbClr val="53575C"/>
                    </a:gs>
                    <a:gs pos="88000">
                      <a:srgbClr val="C5C7CA"/>
                    </a:gs>
                  </a:gsLst>
                  <a:lin ang="5400000"/>
                </a:gradFill>
                <a:latin typeface="HY견고딕" panose="02030600000101010101" pitchFamily="18" charset="-127"/>
                <a:ea typeface="HY견고딕" panose="02030600000101010101" pitchFamily="18" charset="-127"/>
              </a:rPr>
              <a:t>Event Data Recorder </a:t>
            </a:r>
          </a:p>
          <a:p>
            <a:pPr algn="ctr"/>
            <a:endParaRPr lang="en-US" altLang="ko-KR" sz="4000" spc="-132" dirty="0" smtClean="0">
              <a:ln w="0"/>
              <a:gradFill>
                <a:gsLst>
                  <a:gs pos="21000">
                    <a:srgbClr val="53575C"/>
                  </a:gs>
                  <a:gs pos="88000">
                    <a:srgbClr val="C5C7CA"/>
                  </a:gs>
                </a:gsLst>
                <a:lin ang="5400000"/>
              </a:gradFill>
              <a:latin typeface="HY견고딕" panose="02030600000101010101" pitchFamily="18" charset="-127"/>
              <a:ea typeface="HY견고딕" panose="02030600000101010101" pitchFamily="18" charset="-127"/>
            </a:endParaRPr>
          </a:p>
          <a:p>
            <a:pPr algn="ctr"/>
            <a:endParaRPr lang="en-US" altLang="ko-KR" sz="4000" spc="-132" dirty="0">
              <a:ln w="0"/>
              <a:gradFill>
                <a:gsLst>
                  <a:gs pos="21000">
                    <a:srgbClr val="53575C"/>
                  </a:gs>
                  <a:gs pos="88000">
                    <a:srgbClr val="C5C7CA"/>
                  </a:gs>
                </a:gsLst>
                <a:lin ang="5400000"/>
              </a:gradFill>
              <a:latin typeface="HY견고딕" panose="02030600000101010101" pitchFamily="18" charset="-127"/>
              <a:ea typeface="HY견고딕" panose="02030600000101010101" pitchFamily="18" charset="-127"/>
            </a:endParaRPr>
          </a:p>
        </p:txBody>
      </p:sp>
      <p:sp>
        <p:nvSpPr>
          <p:cNvPr id="6" name="TextBox 5"/>
          <p:cNvSpPr txBox="1"/>
          <p:nvPr/>
        </p:nvSpPr>
        <p:spPr>
          <a:xfrm>
            <a:off x="2123728" y="2134513"/>
            <a:ext cx="4896544" cy="861774"/>
          </a:xfrm>
          <a:prstGeom prst="rect">
            <a:avLst/>
          </a:prstGeom>
          <a:noFill/>
        </p:spPr>
        <p:txBody>
          <a:bodyPr wrap="square" rtlCol="0">
            <a:spAutoFit/>
          </a:bodyPr>
          <a:lstStyle/>
          <a:p>
            <a:pPr algn="ctr"/>
            <a:r>
              <a:rPr lang="en-US" altLang="ko-KR" dirty="0" smtClean="0"/>
              <a:t>GIOK, PARK </a:t>
            </a:r>
          </a:p>
          <a:p>
            <a:pPr algn="ctr"/>
            <a:endParaRPr lang="en-US" altLang="ko-KR" dirty="0" smtClean="0"/>
          </a:p>
          <a:p>
            <a:pPr algn="ctr"/>
            <a:r>
              <a:rPr lang="en-US" altLang="ko-KR" sz="1400" b="1" dirty="0" smtClean="0">
                <a:solidFill>
                  <a:srgbClr val="0070C0"/>
                </a:solidFill>
              </a:rPr>
              <a:t>KATRI</a:t>
            </a:r>
            <a:r>
              <a:rPr lang="en-US" altLang="ko-KR" sz="1400" dirty="0" smtClean="0"/>
              <a:t>(</a:t>
            </a:r>
            <a:r>
              <a:rPr lang="en-US" altLang="ko-KR" sz="1400" b="1" dirty="0">
                <a:solidFill>
                  <a:srgbClr val="0070C0"/>
                </a:solidFill>
              </a:rPr>
              <a:t>K</a:t>
            </a:r>
            <a:r>
              <a:rPr lang="en-US" altLang="ko-KR" sz="1400" dirty="0" smtClean="0"/>
              <a:t>orea </a:t>
            </a:r>
            <a:r>
              <a:rPr lang="en-US" altLang="ko-KR" sz="1400" b="1" dirty="0" smtClean="0">
                <a:solidFill>
                  <a:srgbClr val="0070C0"/>
                </a:solidFill>
              </a:rPr>
              <a:t>A</a:t>
            </a:r>
            <a:r>
              <a:rPr lang="en-US" altLang="ko-KR" sz="1400" dirty="0" smtClean="0"/>
              <a:t>utomobile </a:t>
            </a:r>
            <a:r>
              <a:rPr lang="en-US" altLang="ko-KR" sz="1400" b="1" dirty="0" smtClean="0">
                <a:solidFill>
                  <a:srgbClr val="0070C0"/>
                </a:solidFill>
              </a:rPr>
              <a:t>T</a:t>
            </a:r>
            <a:r>
              <a:rPr lang="en-US" altLang="ko-KR" sz="1400" dirty="0" smtClean="0"/>
              <a:t>esting &amp; </a:t>
            </a:r>
            <a:r>
              <a:rPr lang="en-US" altLang="ko-KR" sz="1400" b="1" dirty="0" smtClean="0">
                <a:solidFill>
                  <a:srgbClr val="0070C0"/>
                </a:solidFill>
              </a:rPr>
              <a:t>R</a:t>
            </a:r>
            <a:r>
              <a:rPr lang="en-US" altLang="ko-KR" sz="1400" dirty="0" smtClean="0"/>
              <a:t>esearch </a:t>
            </a:r>
            <a:r>
              <a:rPr lang="en-US" altLang="ko-KR" sz="1400" b="1" dirty="0" smtClean="0">
                <a:solidFill>
                  <a:srgbClr val="0070C0"/>
                </a:solidFill>
              </a:rPr>
              <a:t>I</a:t>
            </a:r>
            <a:r>
              <a:rPr lang="en-US" altLang="ko-KR" sz="1400" dirty="0" smtClean="0"/>
              <a:t>nstitute)</a:t>
            </a:r>
            <a:endParaRPr lang="ko-KR" altLang="en-US" sz="1400" dirty="0"/>
          </a:p>
        </p:txBody>
      </p:sp>
    </p:spTree>
    <p:extLst>
      <p:ext uri="{BB962C8B-B14F-4D97-AF65-F5344CB8AC3E}">
        <p14:creationId xmlns:p14="http://schemas.microsoft.com/office/powerpoint/2010/main" val="3126854696"/>
      </p:ext>
    </p:extLst>
  </p:cSld>
  <p:clrMapOvr>
    <a:masterClrMapping/>
  </p:clrMapOvr>
  <p:transition spd="slow">
    <p:comb/>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C397D08C-D6D9-4F92-A1E2-CCFA05BA9E95}"/>
              </a:ext>
            </a:extLst>
          </p:cNvPr>
          <p:cNvSpPr txBox="1"/>
          <p:nvPr/>
        </p:nvSpPr>
        <p:spPr>
          <a:xfrm>
            <a:off x="513501" y="1124744"/>
            <a:ext cx="825867" cy="369332"/>
          </a:xfrm>
          <a:prstGeom prst="rect">
            <a:avLst/>
          </a:prstGeom>
          <a:noFill/>
        </p:spPr>
        <p:txBody>
          <a:bodyPr wrap="none" rtlCol="0">
            <a:spAutoFit/>
          </a:bodyPr>
          <a:lstStyle/>
          <a:p>
            <a:r>
              <a:rPr lang="en-US" altLang="ko-KR" b="1" dirty="0" smtClean="0">
                <a:ln>
                  <a:solidFill>
                    <a:schemeClr val="tx1">
                      <a:alpha val="0"/>
                    </a:schemeClr>
                  </a:solidFill>
                </a:ln>
                <a:solidFill>
                  <a:schemeClr val="tx1">
                    <a:lumMod val="85000"/>
                    <a:lumOff val="15000"/>
                  </a:schemeClr>
                </a:solidFill>
                <a:latin typeface="Arial" panose="020B0604020202020204" pitchFamily="34" charset="0"/>
                <a:ea typeface="나눔바른고딕" panose="020B0603020101020101" pitchFamily="50" charset="-127"/>
                <a:cs typeface="Arial" panose="020B0604020202020204" pitchFamily="34" charset="0"/>
              </a:rPr>
              <a:t>CASE</a:t>
            </a:r>
            <a:endParaRPr lang="ko-KR" altLang="en-US" b="1" dirty="0">
              <a:ln>
                <a:solidFill>
                  <a:schemeClr val="tx1">
                    <a:alpha val="0"/>
                  </a:schemeClr>
                </a:solidFill>
              </a:ln>
              <a:solidFill>
                <a:schemeClr val="tx1">
                  <a:lumMod val="85000"/>
                  <a:lumOff val="15000"/>
                </a:schemeClr>
              </a:solidFill>
              <a:latin typeface="Arial" panose="020B0604020202020204" pitchFamily="34" charset="0"/>
              <a:ea typeface="나눔바른고딕" panose="020B0603020101020101" pitchFamily="50" charset="-127"/>
              <a:cs typeface="Arial" panose="020B0604020202020204" pitchFamily="34" charset="0"/>
            </a:endParaRPr>
          </a:p>
        </p:txBody>
      </p:sp>
      <p:sp>
        <p:nvSpPr>
          <p:cNvPr id="4" name="대각선 줄무늬 3">
            <a:extLst>
              <a:ext uri="{FF2B5EF4-FFF2-40B4-BE49-F238E27FC236}">
                <a16:creationId xmlns:a16="http://schemas.microsoft.com/office/drawing/2014/main" xmlns="" id="{DAB6B845-407C-452C-9F3F-83B1F709C83D}"/>
              </a:ext>
            </a:extLst>
          </p:cNvPr>
          <p:cNvSpPr/>
          <p:nvPr/>
        </p:nvSpPr>
        <p:spPr>
          <a:xfrm>
            <a:off x="358775" y="1196222"/>
            <a:ext cx="182446" cy="164842"/>
          </a:xfrm>
          <a:prstGeom prst="diagStripe">
            <a:avLst>
              <a:gd name="adj" fmla="val 44403"/>
            </a:avLst>
          </a:prstGeom>
          <a:solidFill>
            <a:srgbClr val="004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ko-KR" altLang="en-US">
              <a:solidFill>
                <a:prstClr val="white"/>
              </a:solidFill>
            </a:endParaRPr>
          </a:p>
        </p:txBody>
      </p:sp>
      <p:sp>
        <p:nvSpPr>
          <p:cNvPr id="5" name="대각선 줄무늬 4">
            <a:extLst>
              <a:ext uri="{FF2B5EF4-FFF2-40B4-BE49-F238E27FC236}">
                <a16:creationId xmlns:a16="http://schemas.microsoft.com/office/drawing/2014/main" xmlns="" id="{02E7E080-63BC-432F-81B9-5C0D744005E6}"/>
              </a:ext>
            </a:extLst>
          </p:cNvPr>
          <p:cNvSpPr/>
          <p:nvPr/>
        </p:nvSpPr>
        <p:spPr>
          <a:xfrm flipV="1">
            <a:off x="358775" y="1278642"/>
            <a:ext cx="182446" cy="164842"/>
          </a:xfrm>
          <a:prstGeom prst="diagStripe">
            <a:avLst>
              <a:gd name="adj" fmla="val 47761"/>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938" tIns="36969" rIns="73938" bIns="36969" numCol="1" spcCol="0" rtlCol="0" fromWordArt="0" anchor="ctr" anchorCtr="0" forceAA="0" compatLnSpc="1">
            <a:prstTxWarp prst="textNoShape">
              <a:avLst/>
            </a:prstTxWarp>
            <a:noAutofit/>
          </a:bodyPr>
          <a:lstStyle/>
          <a:p>
            <a:pPr algn="ctr" defTabSz="995507"/>
            <a:endParaRPr lang="ko-KR" altLang="en-US" sz="1456"/>
          </a:p>
        </p:txBody>
      </p:sp>
      <p:grpSp>
        <p:nvGrpSpPr>
          <p:cNvPr id="23" name="그룹 22"/>
          <p:cNvGrpSpPr>
            <a:grpSpLocks noChangeAspect="1"/>
          </p:cNvGrpSpPr>
          <p:nvPr/>
        </p:nvGrpSpPr>
        <p:grpSpPr>
          <a:xfrm>
            <a:off x="545085" y="1645406"/>
            <a:ext cx="149875" cy="133114"/>
            <a:chOff x="2408169" y="2803408"/>
            <a:chExt cx="155069" cy="129840"/>
          </a:xfrm>
        </p:grpSpPr>
        <p:sp>
          <p:nvSpPr>
            <p:cNvPr id="24" name="도넛 23"/>
            <p:cNvSpPr/>
            <p:nvPr/>
          </p:nvSpPr>
          <p:spPr>
            <a:xfrm>
              <a:off x="2433398" y="2803408"/>
              <a:ext cx="129840" cy="129840"/>
            </a:xfrm>
            <a:prstGeom prst="donut">
              <a:avLst>
                <a:gd name="adj" fmla="val 17572"/>
              </a:avLst>
            </a:prstGeom>
            <a:solidFill>
              <a:srgbClr val="003B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25" name="타원 24"/>
            <p:cNvSpPr/>
            <p:nvPr/>
          </p:nvSpPr>
          <p:spPr>
            <a:xfrm>
              <a:off x="2408169" y="2829199"/>
              <a:ext cx="78258" cy="78258"/>
            </a:xfrm>
            <a:prstGeom prst="ellipse">
              <a:avLst/>
            </a:prstGeom>
            <a:solidFill>
              <a:srgbClr val="2ACC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bg1"/>
                </a:solidFill>
              </a:endParaRPr>
            </a:p>
          </p:txBody>
        </p:sp>
      </p:grpSp>
      <p:sp>
        <p:nvSpPr>
          <p:cNvPr id="26" name="직사각형 25"/>
          <p:cNvSpPr/>
          <p:nvPr/>
        </p:nvSpPr>
        <p:spPr>
          <a:xfrm>
            <a:off x="719343" y="1527296"/>
            <a:ext cx="8424657" cy="2339102"/>
          </a:xfrm>
          <a:prstGeom prst="rect">
            <a:avLst/>
          </a:prstGeom>
        </p:spPr>
        <p:txBody>
          <a:bodyPr wrap="square">
            <a:spAutoFit/>
          </a:bodyPr>
          <a:lstStyle/>
          <a:p>
            <a:pPr>
              <a:spcBef>
                <a:spcPts val="600"/>
              </a:spcBef>
            </a:pPr>
            <a:r>
              <a:rPr lang="en-US" altLang="ko-KR" dirty="0">
                <a:latin typeface="Arial" panose="020B0604020202020204" pitchFamily="34" charset="0"/>
                <a:cs typeface="Arial" panose="020B0604020202020204" pitchFamily="34" charset="0"/>
              </a:rPr>
              <a:t>Defect of Transmission system</a:t>
            </a:r>
          </a:p>
          <a:p>
            <a:pPr>
              <a:spcBef>
                <a:spcPts val="600"/>
              </a:spcBef>
            </a:pPr>
            <a:r>
              <a:rPr lang="en-US" altLang="ko-KR" dirty="0" smtClean="0">
                <a:latin typeface="Arial" panose="020B0604020202020204" pitchFamily="34" charset="0"/>
                <a:cs typeface="Arial" panose="020B0604020202020204" pitchFamily="34" charset="0"/>
              </a:rPr>
              <a:t>- The </a:t>
            </a:r>
            <a:r>
              <a:rPr lang="en-US" altLang="ko-KR" dirty="0">
                <a:latin typeface="Arial" panose="020B0604020202020204" pitchFamily="34" charset="0"/>
                <a:cs typeface="Arial" panose="020B0604020202020204" pitchFamily="34" charset="0"/>
              </a:rPr>
              <a:t>driver </a:t>
            </a:r>
            <a:r>
              <a:rPr lang="en-US" altLang="ko-KR" dirty="0" smtClean="0">
                <a:latin typeface="Arial" panose="020B0604020202020204" pitchFamily="34" charset="0"/>
                <a:cs typeface="Arial" panose="020B0604020202020204" pitchFamily="34" charset="0"/>
              </a:rPr>
              <a:t>changed </a:t>
            </a:r>
            <a:r>
              <a:rPr lang="en-US" altLang="ko-KR" dirty="0">
                <a:latin typeface="Arial" panose="020B0604020202020204" pitchFamily="34" charset="0"/>
                <a:cs typeface="Arial" panose="020B0604020202020204" pitchFamily="34" charset="0"/>
              </a:rPr>
              <a:t>gear </a:t>
            </a:r>
            <a:r>
              <a:rPr lang="en-US" altLang="ko-KR" dirty="0" smtClean="0">
                <a:latin typeface="Arial" panose="020B0604020202020204" pitchFamily="34" charset="0"/>
                <a:cs typeface="Arial" panose="020B0604020202020204" pitchFamily="34" charset="0"/>
              </a:rPr>
              <a:t>from P </a:t>
            </a:r>
            <a:r>
              <a:rPr lang="en-US" altLang="ko-KR" dirty="0">
                <a:latin typeface="Arial" panose="020B0604020202020204" pitchFamily="34" charset="0"/>
                <a:cs typeface="Arial" panose="020B0604020202020204" pitchFamily="34" charset="0"/>
              </a:rPr>
              <a:t>to </a:t>
            </a:r>
            <a:r>
              <a:rPr lang="en-US" altLang="ko-KR" dirty="0" smtClean="0">
                <a:latin typeface="Arial" panose="020B0604020202020204" pitchFamily="34" charset="0"/>
                <a:cs typeface="Arial" panose="020B0604020202020204" pitchFamily="34" charset="0"/>
              </a:rPr>
              <a:t>R and operated </a:t>
            </a:r>
            <a:r>
              <a:rPr lang="en-US" altLang="ko-KR" dirty="0">
                <a:latin typeface="Arial" panose="020B0604020202020204" pitchFamily="34" charset="0"/>
                <a:cs typeface="Arial" panose="020B0604020202020204" pitchFamily="34" charset="0"/>
              </a:rPr>
              <a:t>the accelerator pedal, </a:t>
            </a:r>
            <a:r>
              <a:rPr lang="en-US" altLang="ko-KR" dirty="0" smtClean="0">
                <a:latin typeface="Arial" panose="020B0604020202020204" pitchFamily="34" charset="0"/>
                <a:cs typeface="Arial" panose="020B0604020202020204" pitchFamily="34" charset="0"/>
              </a:rPr>
              <a:t>but</a:t>
            </a:r>
            <a:br>
              <a:rPr lang="en-US" altLang="ko-KR" dirty="0" smtClean="0">
                <a:latin typeface="Arial" panose="020B0604020202020204" pitchFamily="34" charset="0"/>
                <a:cs typeface="Arial" panose="020B0604020202020204" pitchFamily="34" charset="0"/>
              </a:rPr>
            </a:br>
            <a:r>
              <a:rPr lang="en-US" altLang="ko-KR" dirty="0" smtClean="0">
                <a:latin typeface="Arial" panose="020B0604020202020204" pitchFamily="34" charset="0"/>
                <a:cs typeface="Arial" panose="020B0604020202020204" pitchFamily="34" charset="0"/>
              </a:rPr>
              <a:t>  the vehicle </a:t>
            </a:r>
            <a:r>
              <a:rPr lang="en-US" altLang="ko-KR" dirty="0">
                <a:latin typeface="Arial" panose="020B0604020202020204" pitchFamily="34" charset="0"/>
                <a:cs typeface="Arial" panose="020B0604020202020204" pitchFamily="34" charset="0"/>
              </a:rPr>
              <a:t>starts to move </a:t>
            </a:r>
            <a:r>
              <a:rPr lang="en-US" altLang="ko-KR" dirty="0" smtClean="0">
                <a:latin typeface="Arial" panose="020B0604020202020204" pitchFamily="34" charset="0"/>
                <a:cs typeface="Arial" panose="020B0604020202020204" pitchFamily="34" charset="0"/>
              </a:rPr>
              <a:t>forward. Finally </a:t>
            </a:r>
            <a:r>
              <a:rPr lang="en-US" altLang="ko-KR" dirty="0">
                <a:latin typeface="Arial" panose="020B0604020202020204" pitchFamily="34" charset="0"/>
                <a:cs typeface="Arial" panose="020B0604020202020204" pitchFamily="34" charset="0"/>
              </a:rPr>
              <a:t>accident is </a:t>
            </a:r>
            <a:r>
              <a:rPr lang="en-US" altLang="ko-KR" dirty="0" smtClean="0">
                <a:latin typeface="Arial" panose="020B0604020202020204" pitchFamily="34" charset="0"/>
                <a:cs typeface="Arial" panose="020B0604020202020204" pitchFamily="34" charset="0"/>
              </a:rPr>
              <a:t>occurred. Moreover, the</a:t>
            </a:r>
            <a:br>
              <a:rPr lang="en-US" altLang="ko-KR" dirty="0" smtClean="0">
                <a:latin typeface="Arial" panose="020B0604020202020204" pitchFamily="34" charset="0"/>
                <a:cs typeface="Arial" panose="020B0604020202020204" pitchFamily="34" charset="0"/>
              </a:rPr>
            </a:br>
            <a:r>
              <a:rPr lang="en-US" altLang="ko-KR" dirty="0" smtClean="0">
                <a:latin typeface="Arial" panose="020B0604020202020204" pitchFamily="34" charset="0"/>
                <a:cs typeface="Arial" panose="020B0604020202020204" pitchFamily="34" charset="0"/>
              </a:rPr>
              <a:t>  vehicle </a:t>
            </a:r>
            <a:r>
              <a:rPr lang="en-US" altLang="ko-KR" dirty="0">
                <a:latin typeface="Arial" panose="020B0604020202020204" pitchFamily="34" charset="0"/>
                <a:cs typeface="Arial" panose="020B0604020202020204" pitchFamily="34" charset="0"/>
              </a:rPr>
              <a:t>later moved back and the accident had happened again</a:t>
            </a:r>
            <a:r>
              <a:rPr lang="en-US" altLang="ko-KR" dirty="0" smtClean="0">
                <a:latin typeface="Arial" panose="020B0604020202020204" pitchFamily="34" charset="0"/>
                <a:cs typeface="Arial" panose="020B0604020202020204" pitchFamily="34" charset="0"/>
              </a:rPr>
              <a:t>.</a:t>
            </a:r>
          </a:p>
          <a:p>
            <a:pPr>
              <a:spcBef>
                <a:spcPts val="600"/>
              </a:spcBef>
            </a:pPr>
            <a:r>
              <a:rPr lang="en-US" altLang="ko-KR" dirty="0" smtClean="0">
                <a:latin typeface="Arial" panose="020B0604020202020204" pitchFamily="34" charset="0"/>
                <a:cs typeface="Arial" panose="020B0604020202020204" pitchFamily="34" charset="0"/>
              </a:rPr>
              <a:t>- </a:t>
            </a:r>
            <a:r>
              <a:rPr lang="en-US" altLang="ko-KR" dirty="0">
                <a:latin typeface="Arial" panose="020B0604020202020204" pitchFamily="34" charset="0"/>
                <a:cs typeface="Arial" panose="020B0604020202020204" pitchFamily="34" charset="0"/>
              </a:rPr>
              <a:t>S</a:t>
            </a:r>
            <a:r>
              <a:rPr lang="en-US" altLang="ko-KR" dirty="0" smtClean="0">
                <a:latin typeface="Arial" panose="020B0604020202020204" pitchFamily="34" charset="0"/>
                <a:cs typeface="Arial" panose="020B0604020202020204" pitchFamily="34" charset="0"/>
              </a:rPr>
              <a:t>hift lever </a:t>
            </a:r>
            <a:r>
              <a:rPr lang="en-US" altLang="ko-KR" dirty="0">
                <a:latin typeface="Arial" panose="020B0604020202020204" pitchFamily="34" charset="0"/>
                <a:cs typeface="Arial" panose="020B0604020202020204" pitchFamily="34" charset="0"/>
              </a:rPr>
              <a:t>position </a:t>
            </a:r>
            <a:r>
              <a:rPr lang="en-US" altLang="ko-KR" dirty="0" smtClean="0">
                <a:latin typeface="Arial" panose="020B0604020202020204" pitchFamily="34" charset="0"/>
                <a:cs typeface="Arial" panose="020B0604020202020204" pitchFamily="34" charset="0"/>
              </a:rPr>
              <a:t>is not recorded in EDR </a:t>
            </a:r>
            <a:r>
              <a:rPr lang="en-US" altLang="ko-KR" dirty="0">
                <a:latin typeface="Arial" panose="020B0604020202020204" pitchFamily="34" charset="0"/>
                <a:cs typeface="Arial" panose="020B0604020202020204" pitchFamily="34" charset="0"/>
              </a:rPr>
              <a:t>data</a:t>
            </a:r>
          </a:p>
          <a:p>
            <a:pPr>
              <a:spcBef>
                <a:spcPts val="600"/>
              </a:spcBef>
            </a:pPr>
            <a:r>
              <a:rPr lang="en-US" altLang="ko-KR" dirty="0">
                <a:latin typeface="Arial" panose="020B0604020202020204" pitchFamily="34" charset="0"/>
                <a:cs typeface="Arial" panose="020B0604020202020204" pitchFamily="34" charset="0"/>
              </a:rPr>
              <a:t>- How can we understand the accident and explain easily?</a:t>
            </a:r>
          </a:p>
          <a:p>
            <a:pPr>
              <a:spcBef>
                <a:spcPts val="600"/>
              </a:spcBef>
            </a:pPr>
            <a:r>
              <a:rPr lang="en-US" altLang="ko-KR" dirty="0">
                <a:solidFill>
                  <a:srgbClr val="0000FF"/>
                </a:solidFill>
                <a:latin typeface="Arial" panose="020B0604020202020204" pitchFamily="34" charset="0"/>
                <a:cs typeface="Arial" panose="020B0604020202020204" pitchFamily="34" charset="0"/>
              </a:rPr>
              <a:t> </a:t>
            </a:r>
            <a:r>
              <a:rPr lang="ko-KR" altLang="en-US" dirty="0">
                <a:solidFill>
                  <a:srgbClr val="0000FF"/>
                </a:solidFill>
                <a:latin typeface="Arial" panose="020B0604020202020204" pitchFamily="34" charset="0"/>
                <a:cs typeface="Arial" panose="020B0604020202020204" pitchFamily="34" charset="0"/>
              </a:rPr>
              <a:t>➪ </a:t>
            </a:r>
            <a:r>
              <a:rPr lang="en-US" altLang="ko-KR" dirty="0">
                <a:solidFill>
                  <a:srgbClr val="0000FF"/>
                </a:solidFill>
                <a:latin typeface="Arial" panose="020B0604020202020204" pitchFamily="34" charset="0"/>
                <a:cs typeface="Arial" panose="020B0604020202020204" pitchFamily="34" charset="0"/>
              </a:rPr>
              <a:t>The manufacturer records the position of shift lever</a:t>
            </a:r>
            <a:endParaRPr lang="en-US" altLang="ko-KR" dirty="0">
              <a:latin typeface="Arial" panose="020B0604020202020204" pitchFamily="34" charset="0"/>
              <a:cs typeface="Arial" panose="020B0604020202020204" pitchFamily="34" charset="0"/>
            </a:endParaRPr>
          </a:p>
        </p:txBody>
      </p:sp>
      <p:sp>
        <p:nvSpPr>
          <p:cNvPr id="14" name="직사각형 13"/>
          <p:cNvSpPr/>
          <p:nvPr/>
        </p:nvSpPr>
        <p:spPr>
          <a:xfrm>
            <a:off x="1016552" y="457508"/>
            <a:ext cx="8127448" cy="523220"/>
          </a:xfrm>
          <a:prstGeom prst="rect">
            <a:avLst/>
          </a:prstGeom>
          <a:noFill/>
        </p:spPr>
        <p:txBody>
          <a:bodyPr wrap="square" lIns="91440" tIns="45720" rIns="91440" bIns="45720">
            <a:spAutoFit/>
          </a:bodyPr>
          <a:lstStyle/>
          <a:p>
            <a:r>
              <a:rPr lang="en-US" altLang="ko-K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a typeface="HY견고딕" pitchFamily="18" charset="-127"/>
              </a:rPr>
              <a:t>EDR Case Study </a:t>
            </a:r>
            <a:endParaRPr lang="ko-KR" alt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2" name="슬라이드 번호 개체 틀 1"/>
          <p:cNvSpPr>
            <a:spLocks noGrp="1"/>
          </p:cNvSpPr>
          <p:nvPr>
            <p:ph type="sldNum" sz="quarter" idx="12"/>
          </p:nvPr>
        </p:nvSpPr>
        <p:spPr/>
        <p:txBody>
          <a:bodyPr/>
          <a:lstStyle/>
          <a:p>
            <a:fld id="{2DCB18FE-46AA-4BE0-88C7-F5AF093AC2C4}" type="slidenum">
              <a:rPr lang="en-US" altLang="ko-KR" smtClean="0"/>
              <a:pPr/>
              <a:t>10</a:t>
            </a:fld>
            <a:endParaRPr lang="en-US" dirty="0"/>
          </a:p>
        </p:txBody>
      </p:sp>
    </p:spTree>
    <p:extLst>
      <p:ext uri="{BB962C8B-B14F-4D97-AF65-F5344CB8AC3E}">
        <p14:creationId xmlns:p14="http://schemas.microsoft.com/office/powerpoint/2010/main" val="37154844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직사각형 1"/>
          <p:cNvSpPr/>
          <p:nvPr/>
        </p:nvSpPr>
        <p:spPr>
          <a:xfrm>
            <a:off x="1016552" y="457508"/>
            <a:ext cx="8163960" cy="523220"/>
          </a:xfrm>
          <a:prstGeom prst="rect">
            <a:avLst/>
          </a:prstGeom>
          <a:noFill/>
        </p:spPr>
        <p:txBody>
          <a:bodyPr wrap="square" lIns="91440" tIns="45720" rIns="91440" bIns="45720">
            <a:spAutoFit/>
          </a:bodyPr>
          <a:lstStyle/>
          <a:p>
            <a:r>
              <a:rPr lang="en-US" altLang="ko-K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a typeface="HY견고딕" pitchFamily="18" charset="-127"/>
              </a:rPr>
              <a:t>EDR Case Study </a:t>
            </a:r>
            <a:endParaRPr lang="ko-KR" alt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TextBox 2">
            <a:extLst>
              <a:ext uri="{FF2B5EF4-FFF2-40B4-BE49-F238E27FC236}">
                <a16:creationId xmlns:a16="http://schemas.microsoft.com/office/drawing/2014/main" xmlns="" id="{C397D08C-D6D9-4F92-A1E2-CCFA05BA9E95}"/>
              </a:ext>
            </a:extLst>
          </p:cNvPr>
          <p:cNvSpPr txBox="1"/>
          <p:nvPr/>
        </p:nvSpPr>
        <p:spPr>
          <a:xfrm>
            <a:off x="513501" y="1124744"/>
            <a:ext cx="1877437" cy="369332"/>
          </a:xfrm>
          <a:prstGeom prst="rect">
            <a:avLst/>
          </a:prstGeom>
          <a:noFill/>
        </p:spPr>
        <p:txBody>
          <a:bodyPr wrap="none" rtlCol="0">
            <a:spAutoFit/>
          </a:bodyPr>
          <a:lstStyle/>
          <a:p>
            <a:r>
              <a:rPr lang="en-US" altLang="ko-KR" b="1" dirty="0">
                <a:ln>
                  <a:solidFill>
                    <a:schemeClr val="tx1">
                      <a:alpha val="0"/>
                    </a:schemeClr>
                  </a:solidFill>
                </a:ln>
                <a:solidFill>
                  <a:schemeClr val="tx1">
                    <a:lumMod val="85000"/>
                    <a:lumOff val="15000"/>
                  </a:schemeClr>
                </a:solidFill>
                <a:latin typeface="Arial" panose="020B0604020202020204" pitchFamily="34" charset="0"/>
                <a:ea typeface="나눔바른고딕" panose="020B0603020101020101" pitchFamily="50" charset="-127"/>
                <a:cs typeface="Arial" panose="020B0604020202020204" pitchFamily="34" charset="0"/>
              </a:rPr>
              <a:t>EDR </a:t>
            </a:r>
            <a:r>
              <a:rPr lang="en-US" altLang="ko-KR" b="1" dirty="0" smtClean="0">
                <a:ln>
                  <a:solidFill>
                    <a:schemeClr val="tx1">
                      <a:alpha val="0"/>
                    </a:schemeClr>
                  </a:solidFill>
                </a:ln>
                <a:solidFill>
                  <a:schemeClr val="tx1">
                    <a:lumMod val="85000"/>
                    <a:lumOff val="15000"/>
                  </a:schemeClr>
                </a:solidFill>
                <a:latin typeface="Arial" panose="020B0604020202020204" pitchFamily="34" charset="0"/>
                <a:ea typeface="나눔바른고딕" panose="020B0603020101020101" pitchFamily="50" charset="-127"/>
                <a:cs typeface="Arial" panose="020B0604020202020204" pitchFamily="34" charset="0"/>
              </a:rPr>
              <a:t>data(2019)</a:t>
            </a:r>
            <a:endParaRPr lang="ko-KR" altLang="en-US" b="1" dirty="0">
              <a:ln>
                <a:solidFill>
                  <a:schemeClr val="tx1">
                    <a:alpha val="0"/>
                  </a:schemeClr>
                </a:solidFill>
              </a:ln>
              <a:solidFill>
                <a:schemeClr val="tx1">
                  <a:lumMod val="85000"/>
                  <a:lumOff val="15000"/>
                </a:schemeClr>
              </a:solidFill>
              <a:latin typeface="Arial" panose="020B0604020202020204" pitchFamily="34" charset="0"/>
              <a:ea typeface="나눔바른고딕" panose="020B0603020101020101" pitchFamily="50" charset="-127"/>
              <a:cs typeface="Arial" panose="020B0604020202020204" pitchFamily="34" charset="0"/>
            </a:endParaRPr>
          </a:p>
        </p:txBody>
      </p:sp>
      <p:sp>
        <p:nvSpPr>
          <p:cNvPr id="4" name="대각선 줄무늬 3">
            <a:extLst>
              <a:ext uri="{FF2B5EF4-FFF2-40B4-BE49-F238E27FC236}">
                <a16:creationId xmlns:a16="http://schemas.microsoft.com/office/drawing/2014/main" xmlns="" id="{DAB6B845-407C-452C-9F3F-83B1F709C83D}"/>
              </a:ext>
            </a:extLst>
          </p:cNvPr>
          <p:cNvSpPr/>
          <p:nvPr/>
        </p:nvSpPr>
        <p:spPr>
          <a:xfrm>
            <a:off x="358775" y="1196222"/>
            <a:ext cx="182446" cy="164842"/>
          </a:xfrm>
          <a:prstGeom prst="diagStripe">
            <a:avLst>
              <a:gd name="adj" fmla="val 44403"/>
            </a:avLst>
          </a:prstGeom>
          <a:solidFill>
            <a:srgbClr val="004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ko-KR" altLang="en-US">
              <a:solidFill>
                <a:prstClr val="white"/>
              </a:solidFill>
            </a:endParaRPr>
          </a:p>
        </p:txBody>
      </p:sp>
      <p:sp>
        <p:nvSpPr>
          <p:cNvPr id="5" name="대각선 줄무늬 4">
            <a:extLst>
              <a:ext uri="{FF2B5EF4-FFF2-40B4-BE49-F238E27FC236}">
                <a16:creationId xmlns:a16="http://schemas.microsoft.com/office/drawing/2014/main" xmlns="" id="{02E7E080-63BC-432F-81B9-5C0D744005E6}"/>
              </a:ext>
            </a:extLst>
          </p:cNvPr>
          <p:cNvSpPr/>
          <p:nvPr/>
        </p:nvSpPr>
        <p:spPr>
          <a:xfrm flipV="1">
            <a:off x="358775" y="1278642"/>
            <a:ext cx="182446" cy="164842"/>
          </a:xfrm>
          <a:prstGeom prst="diagStripe">
            <a:avLst>
              <a:gd name="adj" fmla="val 47761"/>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938" tIns="36969" rIns="73938" bIns="36969" numCol="1" spcCol="0" rtlCol="0" fromWordArt="0" anchor="ctr" anchorCtr="0" forceAA="0" compatLnSpc="1">
            <a:prstTxWarp prst="textNoShape">
              <a:avLst/>
            </a:prstTxWarp>
            <a:noAutofit/>
          </a:bodyPr>
          <a:lstStyle/>
          <a:p>
            <a:pPr algn="ctr" defTabSz="995507"/>
            <a:endParaRPr lang="ko-KR" altLang="en-US" sz="1456"/>
          </a:p>
        </p:txBody>
      </p:sp>
      <p:grpSp>
        <p:nvGrpSpPr>
          <p:cNvPr id="6" name="그룹 5"/>
          <p:cNvGrpSpPr>
            <a:grpSpLocks noChangeAspect="1"/>
          </p:cNvGrpSpPr>
          <p:nvPr/>
        </p:nvGrpSpPr>
        <p:grpSpPr>
          <a:xfrm>
            <a:off x="539552" y="1646760"/>
            <a:ext cx="149875" cy="133114"/>
            <a:chOff x="2408169" y="2803408"/>
            <a:chExt cx="155069" cy="129840"/>
          </a:xfrm>
        </p:grpSpPr>
        <p:sp>
          <p:nvSpPr>
            <p:cNvPr id="7" name="도넛 6"/>
            <p:cNvSpPr/>
            <p:nvPr/>
          </p:nvSpPr>
          <p:spPr>
            <a:xfrm>
              <a:off x="2433398" y="2803408"/>
              <a:ext cx="129840" cy="129840"/>
            </a:xfrm>
            <a:prstGeom prst="donut">
              <a:avLst>
                <a:gd name="adj" fmla="val 17572"/>
              </a:avLst>
            </a:prstGeom>
            <a:solidFill>
              <a:srgbClr val="003B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8" name="타원 7"/>
            <p:cNvSpPr/>
            <p:nvPr/>
          </p:nvSpPr>
          <p:spPr>
            <a:xfrm>
              <a:off x="2408169" y="2829199"/>
              <a:ext cx="78258" cy="78258"/>
            </a:xfrm>
            <a:prstGeom prst="ellipse">
              <a:avLst/>
            </a:prstGeom>
            <a:solidFill>
              <a:srgbClr val="2ACC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bg1"/>
                </a:solidFill>
              </a:endParaRPr>
            </a:p>
          </p:txBody>
        </p:sp>
      </p:grpSp>
      <p:sp>
        <p:nvSpPr>
          <p:cNvPr id="9" name="직사각형 8"/>
          <p:cNvSpPr/>
          <p:nvPr/>
        </p:nvSpPr>
        <p:spPr>
          <a:xfrm>
            <a:off x="713811" y="1528650"/>
            <a:ext cx="5841448" cy="369332"/>
          </a:xfrm>
          <a:prstGeom prst="rect">
            <a:avLst/>
          </a:prstGeom>
        </p:spPr>
        <p:txBody>
          <a:bodyPr wrap="square">
            <a:spAutoFit/>
          </a:bodyPr>
          <a:lstStyle/>
          <a:p>
            <a:r>
              <a:rPr lang="en-US" altLang="ko-KR" dirty="0">
                <a:latin typeface="Arial" panose="020B0604020202020204" pitchFamily="34" charset="0"/>
                <a:cs typeface="Arial" panose="020B0604020202020204" pitchFamily="34" charset="0"/>
              </a:rPr>
              <a:t>Pre-crash data s</a:t>
            </a:r>
            <a:r>
              <a:rPr lang="en-US" altLang="ko-KR" dirty="0" smtClean="0">
                <a:latin typeface="Arial" panose="020B0604020202020204" pitchFamily="34" charset="0"/>
                <a:cs typeface="Arial" panose="020B0604020202020204" pitchFamily="34" charset="0"/>
              </a:rPr>
              <a:t>ample</a:t>
            </a:r>
            <a:endParaRPr lang="ko-KR" altLang="en-US" dirty="0">
              <a:latin typeface="Arial" panose="020B0604020202020204" pitchFamily="34" charset="0"/>
              <a:cs typeface="Arial" panose="020B0604020202020204" pitchFamily="34" charset="0"/>
            </a:endParaRPr>
          </a:p>
        </p:txBody>
      </p:sp>
      <p:pic>
        <p:nvPicPr>
          <p:cNvPr id="15" name="그림 14"/>
          <p:cNvPicPr>
            <a:picLocks noChangeAspect="1"/>
          </p:cNvPicPr>
          <p:nvPr/>
        </p:nvPicPr>
        <p:blipFill rotWithShape="1">
          <a:blip r:embed="rId3"/>
          <a:srcRect b="34112"/>
          <a:stretch/>
        </p:blipFill>
        <p:spPr>
          <a:xfrm>
            <a:off x="314706" y="1974198"/>
            <a:ext cx="8649908" cy="2966970"/>
          </a:xfrm>
          <a:prstGeom prst="rect">
            <a:avLst/>
          </a:prstGeom>
        </p:spPr>
      </p:pic>
      <p:sp>
        <p:nvSpPr>
          <p:cNvPr id="12" name="직사각형 11"/>
          <p:cNvSpPr/>
          <p:nvPr/>
        </p:nvSpPr>
        <p:spPr>
          <a:xfrm>
            <a:off x="306613" y="2834648"/>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30" name="TextBox 29"/>
          <p:cNvSpPr txBox="1"/>
          <p:nvPr/>
        </p:nvSpPr>
        <p:spPr>
          <a:xfrm>
            <a:off x="314706" y="2190385"/>
            <a:ext cx="361060" cy="384721"/>
          </a:xfrm>
          <a:prstGeom prst="rect">
            <a:avLst/>
          </a:prstGeom>
          <a:solidFill>
            <a:schemeClr val="bg1"/>
          </a:solidFill>
        </p:spPr>
        <p:txBody>
          <a:bodyPr wrap="square" lIns="0" tIns="0" rIns="0" bIns="0" rtlCol="0">
            <a:spAutoFit/>
          </a:bodyPr>
          <a:lstStyle/>
          <a:p>
            <a:pPr>
              <a:lnSpc>
                <a:spcPts val="1500"/>
              </a:lnSpc>
            </a:pPr>
            <a:r>
              <a:rPr lang="en-US" altLang="ko-KR" sz="1200" dirty="0" smtClean="0">
                <a:latin typeface="Arial" panose="020B0604020202020204" pitchFamily="34" charset="0"/>
                <a:cs typeface="Arial" panose="020B0604020202020204" pitchFamily="34" charset="0"/>
              </a:rPr>
              <a:t>Time</a:t>
            </a:r>
          </a:p>
          <a:p>
            <a:pPr>
              <a:lnSpc>
                <a:spcPts val="1500"/>
              </a:lnSpc>
            </a:pPr>
            <a:r>
              <a:rPr lang="en-US" altLang="ko-KR" sz="1200" dirty="0" smtClean="0">
                <a:latin typeface="Arial" panose="020B0604020202020204" pitchFamily="34" charset="0"/>
                <a:cs typeface="Arial" panose="020B0604020202020204" pitchFamily="34" charset="0"/>
              </a:rPr>
              <a:t>(sec)</a:t>
            </a:r>
            <a:endParaRPr lang="ko-KR" altLang="en-US" sz="1200" dirty="0">
              <a:latin typeface="Arial" panose="020B0604020202020204" pitchFamily="34" charset="0"/>
              <a:cs typeface="Arial" panose="020B0604020202020204" pitchFamily="34" charset="0"/>
            </a:endParaRPr>
          </a:p>
        </p:txBody>
      </p:sp>
      <p:sp>
        <p:nvSpPr>
          <p:cNvPr id="31" name="TextBox 30"/>
          <p:cNvSpPr txBox="1"/>
          <p:nvPr/>
        </p:nvSpPr>
        <p:spPr>
          <a:xfrm>
            <a:off x="810638" y="2190385"/>
            <a:ext cx="794400"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Speed</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(kph)</a:t>
            </a:r>
            <a:endParaRPr lang="ko-KR" altLang="en-US" sz="1400" dirty="0">
              <a:latin typeface="Arial" panose="020B0604020202020204" pitchFamily="34" charset="0"/>
              <a:cs typeface="Arial" panose="020B0604020202020204" pitchFamily="34" charset="0"/>
            </a:endParaRPr>
          </a:p>
        </p:txBody>
      </p:sp>
      <p:sp>
        <p:nvSpPr>
          <p:cNvPr id="32" name="TextBox 31"/>
          <p:cNvSpPr txBox="1"/>
          <p:nvPr/>
        </p:nvSpPr>
        <p:spPr>
          <a:xfrm>
            <a:off x="1746544" y="2190385"/>
            <a:ext cx="961224"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Engine</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RPM</a:t>
            </a:r>
            <a:endParaRPr lang="ko-KR" altLang="en-US" sz="1400" dirty="0">
              <a:latin typeface="Arial" panose="020B0604020202020204" pitchFamily="34" charset="0"/>
              <a:cs typeface="Arial" panose="020B0604020202020204" pitchFamily="34" charset="0"/>
            </a:endParaRPr>
          </a:p>
        </p:txBody>
      </p:sp>
      <p:sp>
        <p:nvSpPr>
          <p:cNvPr id="33" name="TextBox 32"/>
          <p:cNvSpPr txBox="1"/>
          <p:nvPr/>
        </p:nvSpPr>
        <p:spPr>
          <a:xfrm>
            <a:off x="2789751" y="2190385"/>
            <a:ext cx="938782" cy="392310"/>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Engine</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Throttle</a:t>
            </a:r>
            <a:endParaRPr lang="ko-KR" altLang="en-US" sz="1400" dirty="0">
              <a:latin typeface="Arial" panose="020B0604020202020204" pitchFamily="34" charset="0"/>
              <a:cs typeface="Arial" panose="020B0604020202020204" pitchFamily="34" charset="0"/>
            </a:endParaRPr>
          </a:p>
        </p:txBody>
      </p:sp>
      <p:sp>
        <p:nvSpPr>
          <p:cNvPr id="34" name="TextBox 33"/>
          <p:cNvSpPr txBox="1"/>
          <p:nvPr/>
        </p:nvSpPr>
        <p:spPr>
          <a:xfrm>
            <a:off x="4836056" y="2190385"/>
            <a:ext cx="961224"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Service</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Brake</a:t>
            </a:r>
            <a:endParaRPr lang="ko-KR" altLang="en-US" sz="1400" dirty="0">
              <a:latin typeface="Arial" panose="020B0604020202020204" pitchFamily="34" charset="0"/>
              <a:cs typeface="Arial" panose="020B0604020202020204" pitchFamily="34" charset="0"/>
            </a:endParaRPr>
          </a:p>
        </p:txBody>
      </p:sp>
      <p:sp>
        <p:nvSpPr>
          <p:cNvPr id="35" name="TextBox 34"/>
          <p:cNvSpPr txBox="1"/>
          <p:nvPr/>
        </p:nvSpPr>
        <p:spPr>
          <a:xfrm>
            <a:off x="5860144" y="2190385"/>
            <a:ext cx="961224"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ABS</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Activity</a:t>
            </a:r>
            <a:endParaRPr lang="ko-KR" altLang="en-US" sz="1400" dirty="0">
              <a:latin typeface="Arial" panose="020B0604020202020204" pitchFamily="34" charset="0"/>
              <a:cs typeface="Arial" panose="020B0604020202020204" pitchFamily="34" charset="0"/>
            </a:endParaRPr>
          </a:p>
        </p:txBody>
      </p:sp>
      <p:sp>
        <p:nvSpPr>
          <p:cNvPr id="36" name="TextBox 35"/>
          <p:cNvSpPr txBox="1"/>
          <p:nvPr/>
        </p:nvSpPr>
        <p:spPr>
          <a:xfrm>
            <a:off x="6901249" y="2190385"/>
            <a:ext cx="961224"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Stability</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Control</a:t>
            </a:r>
            <a:endParaRPr lang="ko-KR" altLang="en-US" sz="1400" dirty="0">
              <a:latin typeface="Arial" panose="020B0604020202020204" pitchFamily="34" charset="0"/>
              <a:cs typeface="Arial" panose="020B0604020202020204" pitchFamily="34" charset="0"/>
            </a:endParaRPr>
          </a:p>
        </p:txBody>
      </p:sp>
      <p:sp>
        <p:nvSpPr>
          <p:cNvPr id="37" name="TextBox 36"/>
          <p:cNvSpPr txBox="1"/>
          <p:nvPr/>
        </p:nvSpPr>
        <p:spPr>
          <a:xfrm>
            <a:off x="7916323" y="2190385"/>
            <a:ext cx="961224"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Steering</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Input</a:t>
            </a:r>
            <a:endParaRPr lang="ko-KR" altLang="en-US" sz="1400" dirty="0">
              <a:latin typeface="Arial" panose="020B0604020202020204" pitchFamily="34" charset="0"/>
              <a:cs typeface="Arial" panose="020B0604020202020204" pitchFamily="34" charset="0"/>
            </a:endParaRPr>
          </a:p>
        </p:txBody>
      </p:sp>
      <p:sp>
        <p:nvSpPr>
          <p:cNvPr id="38" name="TextBox 37"/>
          <p:cNvSpPr txBox="1"/>
          <p:nvPr/>
        </p:nvSpPr>
        <p:spPr>
          <a:xfrm>
            <a:off x="3791174" y="2190385"/>
            <a:ext cx="970562"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Accelerator Pedal</a:t>
            </a:r>
            <a:endParaRPr lang="ko-KR" altLang="en-US" sz="1400" dirty="0">
              <a:latin typeface="Arial" panose="020B0604020202020204" pitchFamily="34" charset="0"/>
              <a:cs typeface="Arial" panose="020B0604020202020204" pitchFamily="34" charset="0"/>
            </a:endParaRPr>
          </a:p>
        </p:txBody>
      </p:sp>
      <p:sp>
        <p:nvSpPr>
          <p:cNvPr id="39" name="TextBox 38"/>
          <p:cNvSpPr txBox="1"/>
          <p:nvPr/>
        </p:nvSpPr>
        <p:spPr>
          <a:xfrm>
            <a:off x="1541070" y="3717032"/>
            <a:ext cx="794400"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Shift Position</a:t>
            </a:r>
            <a:endParaRPr lang="ko-KR" altLang="en-US" sz="1400" dirty="0">
              <a:latin typeface="Arial" panose="020B0604020202020204" pitchFamily="34" charset="0"/>
              <a:cs typeface="Arial" panose="020B0604020202020204" pitchFamily="34" charset="0"/>
            </a:endParaRPr>
          </a:p>
        </p:txBody>
      </p:sp>
      <p:sp>
        <p:nvSpPr>
          <p:cNvPr id="40" name="TextBox 39"/>
          <p:cNvSpPr txBox="1"/>
          <p:nvPr/>
        </p:nvSpPr>
        <p:spPr>
          <a:xfrm>
            <a:off x="2804632" y="3707888"/>
            <a:ext cx="1407328"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Smart Cruise</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Control(On/Off)</a:t>
            </a:r>
            <a:endParaRPr lang="ko-KR" altLang="en-US" sz="1400" dirty="0">
              <a:latin typeface="Arial" panose="020B0604020202020204" pitchFamily="34" charset="0"/>
              <a:cs typeface="Arial" panose="020B0604020202020204" pitchFamily="34" charset="0"/>
            </a:endParaRPr>
          </a:p>
        </p:txBody>
      </p:sp>
      <p:sp>
        <p:nvSpPr>
          <p:cNvPr id="41" name="TextBox 40"/>
          <p:cNvSpPr txBox="1"/>
          <p:nvPr/>
        </p:nvSpPr>
        <p:spPr>
          <a:xfrm>
            <a:off x="4370520" y="3692351"/>
            <a:ext cx="1407328"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Smart Cruise</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Control(Speed)</a:t>
            </a:r>
            <a:endParaRPr lang="ko-KR" altLang="en-US" sz="1400" dirty="0">
              <a:latin typeface="Arial" panose="020B0604020202020204" pitchFamily="34" charset="0"/>
              <a:cs typeface="Arial" panose="020B0604020202020204" pitchFamily="34" charset="0"/>
            </a:endParaRPr>
          </a:p>
        </p:txBody>
      </p:sp>
      <p:sp>
        <p:nvSpPr>
          <p:cNvPr id="42" name="TextBox 41"/>
          <p:cNvSpPr txBox="1"/>
          <p:nvPr/>
        </p:nvSpPr>
        <p:spPr>
          <a:xfrm>
            <a:off x="5900976" y="3698744"/>
            <a:ext cx="1407328"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Smart Cruise</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Control(Unit)</a:t>
            </a:r>
            <a:endParaRPr lang="ko-KR" altLang="en-US" sz="1400" dirty="0">
              <a:latin typeface="Arial" panose="020B0604020202020204" pitchFamily="34" charset="0"/>
              <a:cs typeface="Arial" panose="020B0604020202020204" pitchFamily="34" charset="0"/>
            </a:endParaRPr>
          </a:p>
        </p:txBody>
      </p:sp>
      <p:sp>
        <p:nvSpPr>
          <p:cNvPr id="44" name="TextBox 43"/>
          <p:cNvSpPr txBox="1"/>
          <p:nvPr/>
        </p:nvSpPr>
        <p:spPr>
          <a:xfrm>
            <a:off x="7413144" y="3707888"/>
            <a:ext cx="1407328"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Smart Cruise</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Control(Status)</a:t>
            </a:r>
            <a:endParaRPr lang="ko-KR" altLang="en-US" sz="1400" dirty="0">
              <a:latin typeface="Arial" panose="020B0604020202020204" pitchFamily="34" charset="0"/>
              <a:cs typeface="Arial" panose="020B0604020202020204" pitchFamily="34" charset="0"/>
            </a:endParaRPr>
          </a:p>
        </p:txBody>
      </p:sp>
      <p:sp>
        <p:nvSpPr>
          <p:cNvPr id="45" name="TextBox 44"/>
          <p:cNvSpPr txBox="1"/>
          <p:nvPr/>
        </p:nvSpPr>
        <p:spPr>
          <a:xfrm>
            <a:off x="7452320" y="4171018"/>
            <a:ext cx="1407328" cy="192360"/>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ready</a:t>
            </a:r>
            <a:endParaRPr lang="ko-KR" altLang="en-US" sz="1400" dirty="0">
              <a:latin typeface="Arial" panose="020B0604020202020204" pitchFamily="34" charset="0"/>
              <a:cs typeface="Arial" panose="020B0604020202020204" pitchFamily="34" charset="0"/>
            </a:endParaRPr>
          </a:p>
        </p:txBody>
      </p:sp>
      <p:sp>
        <p:nvSpPr>
          <p:cNvPr id="46" name="TextBox 45"/>
          <p:cNvSpPr txBox="1"/>
          <p:nvPr/>
        </p:nvSpPr>
        <p:spPr>
          <a:xfrm>
            <a:off x="556774" y="3717032"/>
            <a:ext cx="396262" cy="384721"/>
          </a:xfrm>
          <a:prstGeom prst="rect">
            <a:avLst/>
          </a:prstGeom>
          <a:solidFill>
            <a:schemeClr val="bg1"/>
          </a:solidFill>
        </p:spPr>
        <p:txBody>
          <a:bodyPr wrap="square" lIns="0" tIns="0" rIns="0" bIns="0" rtlCol="0">
            <a:spAutoFit/>
          </a:bodyPr>
          <a:lstStyle/>
          <a:p>
            <a:pPr>
              <a:lnSpc>
                <a:spcPts val="1500"/>
              </a:lnSpc>
            </a:pPr>
            <a:r>
              <a:rPr lang="en-US" altLang="ko-KR" sz="1200" dirty="0" smtClean="0">
                <a:latin typeface="Arial" panose="020B0604020202020204" pitchFamily="34" charset="0"/>
                <a:cs typeface="Arial" panose="020B0604020202020204" pitchFamily="34" charset="0"/>
              </a:rPr>
              <a:t>Time</a:t>
            </a:r>
          </a:p>
          <a:p>
            <a:pPr>
              <a:lnSpc>
                <a:spcPts val="1500"/>
              </a:lnSpc>
            </a:pPr>
            <a:r>
              <a:rPr lang="en-US" altLang="ko-KR" sz="1200" dirty="0" smtClean="0">
                <a:latin typeface="Arial" panose="020B0604020202020204" pitchFamily="34" charset="0"/>
                <a:cs typeface="Arial" panose="020B0604020202020204" pitchFamily="34" charset="0"/>
              </a:rPr>
              <a:t>(sec)</a:t>
            </a:r>
            <a:endParaRPr lang="ko-KR" altLang="en-US" sz="1200" dirty="0">
              <a:latin typeface="Arial" panose="020B0604020202020204" pitchFamily="34" charset="0"/>
              <a:cs typeface="Arial" panose="020B0604020202020204" pitchFamily="34" charset="0"/>
            </a:endParaRPr>
          </a:p>
        </p:txBody>
      </p:sp>
      <p:sp>
        <p:nvSpPr>
          <p:cNvPr id="56" name="직사각형 55"/>
          <p:cNvSpPr/>
          <p:nvPr/>
        </p:nvSpPr>
        <p:spPr>
          <a:xfrm>
            <a:off x="994562" y="2834648"/>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57" name="직사각형 56"/>
          <p:cNvSpPr/>
          <p:nvPr/>
        </p:nvSpPr>
        <p:spPr>
          <a:xfrm>
            <a:off x="2051720" y="2834648"/>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58" name="직사각형 57"/>
          <p:cNvSpPr/>
          <p:nvPr/>
        </p:nvSpPr>
        <p:spPr>
          <a:xfrm>
            <a:off x="3082794" y="2834648"/>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59" name="직사각형 58"/>
          <p:cNvSpPr/>
          <p:nvPr/>
        </p:nvSpPr>
        <p:spPr>
          <a:xfrm>
            <a:off x="4090906" y="2834648"/>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60" name="직사각형 59"/>
          <p:cNvSpPr/>
          <p:nvPr/>
        </p:nvSpPr>
        <p:spPr>
          <a:xfrm>
            <a:off x="5117306" y="2834648"/>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61" name="직사각형 60"/>
          <p:cNvSpPr/>
          <p:nvPr/>
        </p:nvSpPr>
        <p:spPr>
          <a:xfrm>
            <a:off x="6160850" y="2834648"/>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62" name="직사각형 61"/>
          <p:cNvSpPr/>
          <p:nvPr/>
        </p:nvSpPr>
        <p:spPr>
          <a:xfrm>
            <a:off x="7164288" y="2834648"/>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63" name="직사각형 62"/>
          <p:cNvSpPr/>
          <p:nvPr/>
        </p:nvSpPr>
        <p:spPr>
          <a:xfrm>
            <a:off x="8249082" y="2834648"/>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68" name="직사각형 67"/>
          <p:cNvSpPr/>
          <p:nvPr/>
        </p:nvSpPr>
        <p:spPr>
          <a:xfrm>
            <a:off x="585501" y="4248520"/>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69" name="직사각형 68"/>
          <p:cNvSpPr/>
          <p:nvPr/>
        </p:nvSpPr>
        <p:spPr>
          <a:xfrm>
            <a:off x="1763688" y="4248520"/>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70" name="직사각형 69"/>
          <p:cNvSpPr/>
          <p:nvPr/>
        </p:nvSpPr>
        <p:spPr>
          <a:xfrm>
            <a:off x="4882994" y="4248520"/>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71" name="직사각형 70"/>
          <p:cNvSpPr/>
          <p:nvPr/>
        </p:nvSpPr>
        <p:spPr>
          <a:xfrm>
            <a:off x="6467170" y="4248520"/>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72" name="직사각형 71"/>
          <p:cNvSpPr/>
          <p:nvPr/>
        </p:nvSpPr>
        <p:spPr>
          <a:xfrm>
            <a:off x="7987849" y="4252477"/>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73" name="직사각형 72"/>
          <p:cNvSpPr/>
          <p:nvPr/>
        </p:nvSpPr>
        <p:spPr>
          <a:xfrm>
            <a:off x="3347864" y="4248520"/>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29" name="직사각형 28"/>
          <p:cNvSpPr/>
          <p:nvPr/>
        </p:nvSpPr>
        <p:spPr>
          <a:xfrm>
            <a:off x="367743" y="1985903"/>
            <a:ext cx="8623737" cy="2955265"/>
          </a:xfrm>
          <a:prstGeom prst="rect">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4" name="슬라이드 번호 개체 틀 1"/>
          <p:cNvSpPr txBox="1">
            <a:spLocks/>
          </p:cNvSpPr>
          <p:nvPr/>
        </p:nvSpPr>
        <p:spPr>
          <a:xfrm>
            <a:off x="8416780" y="6376096"/>
            <a:ext cx="564207" cy="402483"/>
          </a:xfrm>
          <a:prstGeom prst="rect">
            <a:avLst/>
          </a:prstGeom>
        </p:spPr>
        <p:txBody>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fld id="{2DCB18FE-46AA-4BE0-88C7-F5AF093AC2C4}" type="slidenum">
              <a:rPr lang="en-US" altLang="ko-KR" smtClean="0">
                <a:solidFill>
                  <a:schemeClr val="bg1">
                    <a:lumMod val="65000"/>
                  </a:schemeClr>
                </a:solidFill>
              </a:rPr>
              <a:pPr/>
              <a:t>11</a:t>
            </a:fld>
            <a:endParaRPr lang="en-US" dirty="0">
              <a:solidFill>
                <a:schemeClr val="bg1">
                  <a:lumMod val="65000"/>
                </a:schemeClr>
              </a:solidFill>
            </a:endParaRPr>
          </a:p>
        </p:txBody>
      </p:sp>
      <p:sp>
        <p:nvSpPr>
          <p:cNvPr id="65" name="직사각형 64"/>
          <p:cNvSpPr/>
          <p:nvPr/>
        </p:nvSpPr>
        <p:spPr>
          <a:xfrm>
            <a:off x="1201893" y="3638314"/>
            <a:ext cx="1569907" cy="129545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슬라이드 번호 개체 틀 9"/>
          <p:cNvSpPr>
            <a:spLocks noGrp="1"/>
          </p:cNvSpPr>
          <p:nvPr>
            <p:ph type="sldNum" sz="quarter" idx="12"/>
          </p:nvPr>
        </p:nvSpPr>
        <p:spPr/>
        <p:txBody>
          <a:bodyPr/>
          <a:lstStyle/>
          <a:p>
            <a:fld id="{2DCB18FE-46AA-4BE0-88C7-F5AF093AC2C4}" type="slidenum">
              <a:rPr lang="en-US" altLang="ko-KR" smtClean="0"/>
              <a:pPr/>
              <a:t>11</a:t>
            </a:fld>
            <a:endParaRPr lang="en-US" dirty="0"/>
          </a:p>
        </p:txBody>
      </p:sp>
    </p:spTree>
    <p:extLst>
      <p:ext uri="{BB962C8B-B14F-4D97-AF65-F5344CB8AC3E}">
        <p14:creationId xmlns:p14="http://schemas.microsoft.com/office/powerpoint/2010/main" val="735865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C397D08C-D6D9-4F92-A1E2-CCFA05BA9E95}"/>
              </a:ext>
            </a:extLst>
          </p:cNvPr>
          <p:cNvSpPr txBox="1"/>
          <p:nvPr/>
        </p:nvSpPr>
        <p:spPr>
          <a:xfrm>
            <a:off x="513501" y="1124744"/>
            <a:ext cx="2198038" cy="369332"/>
          </a:xfrm>
          <a:prstGeom prst="rect">
            <a:avLst/>
          </a:prstGeom>
          <a:noFill/>
        </p:spPr>
        <p:txBody>
          <a:bodyPr wrap="none" rtlCol="0">
            <a:spAutoFit/>
          </a:bodyPr>
          <a:lstStyle/>
          <a:p>
            <a:r>
              <a:rPr lang="en-US" altLang="ko-KR" b="1" dirty="0" smtClean="0">
                <a:ln>
                  <a:solidFill>
                    <a:schemeClr val="tx1">
                      <a:alpha val="0"/>
                    </a:schemeClr>
                  </a:solidFill>
                </a:ln>
                <a:solidFill>
                  <a:schemeClr val="tx1">
                    <a:lumMod val="85000"/>
                    <a:lumOff val="15000"/>
                  </a:schemeClr>
                </a:solidFill>
                <a:latin typeface="Arial" panose="020B0604020202020204" pitchFamily="34" charset="0"/>
                <a:ea typeface="나눔바른고딕" panose="020B0603020101020101" pitchFamily="50" charset="-127"/>
                <a:cs typeface="Arial" panose="020B0604020202020204" pitchFamily="34" charset="0"/>
              </a:rPr>
              <a:t>EDR Data Element</a:t>
            </a:r>
            <a:endParaRPr lang="ko-KR" altLang="en-US" b="1" dirty="0">
              <a:ln>
                <a:solidFill>
                  <a:schemeClr val="tx1">
                    <a:alpha val="0"/>
                  </a:schemeClr>
                </a:solidFill>
              </a:ln>
              <a:solidFill>
                <a:schemeClr val="tx1">
                  <a:lumMod val="85000"/>
                  <a:lumOff val="15000"/>
                </a:schemeClr>
              </a:solidFill>
              <a:latin typeface="Arial" panose="020B0604020202020204" pitchFamily="34" charset="0"/>
              <a:ea typeface="나눔바른고딕" panose="020B0603020101020101" pitchFamily="50" charset="-127"/>
              <a:cs typeface="Arial" panose="020B0604020202020204" pitchFamily="34" charset="0"/>
            </a:endParaRPr>
          </a:p>
        </p:txBody>
      </p:sp>
      <p:sp>
        <p:nvSpPr>
          <p:cNvPr id="3" name="대각선 줄무늬 2">
            <a:extLst>
              <a:ext uri="{FF2B5EF4-FFF2-40B4-BE49-F238E27FC236}">
                <a16:creationId xmlns:a16="http://schemas.microsoft.com/office/drawing/2014/main" xmlns="" id="{DAB6B845-407C-452C-9F3F-83B1F709C83D}"/>
              </a:ext>
            </a:extLst>
          </p:cNvPr>
          <p:cNvSpPr/>
          <p:nvPr/>
        </p:nvSpPr>
        <p:spPr>
          <a:xfrm>
            <a:off x="358775" y="1196222"/>
            <a:ext cx="182446" cy="164842"/>
          </a:xfrm>
          <a:prstGeom prst="diagStripe">
            <a:avLst>
              <a:gd name="adj" fmla="val 44403"/>
            </a:avLst>
          </a:prstGeom>
          <a:solidFill>
            <a:srgbClr val="004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ko-KR" altLang="en-US">
              <a:solidFill>
                <a:prstClr val="white"/>
              </a:solidFill>
            </a:endParaRPr>
          </a:p>
        </p:txBody>
      </p:sp>
      <p:sp>
        <p:nvSpPr>
          <p:cNvPr id="4" name="대각선 줄무늬 3">
            <a:extLst>
              <a:ext uri="{FF2B5EF4-FFF2-40B4-BE49-F238E27FC236}">
                <a16:creationId xmlns:a16="http://schemas.microsoft.com/office/drawing/2014/main" xmlns="" id="{02E7E080-63BC-432F-81B9-5C0D744005E6}"/>
              </a:ext>
            </a:extLst>
          </p:cNvPr>
          <p:cNvSpPr/>
          <p:nvPr/>
        </p:nvSpPr>
        <p:spPr>
          <a:xfrm flipV="1">
            <a:off x="358775" y="1278642"/>
            <a:ext cx="182446" cy="164842"/>
          </a:xfrm>
          <a:prstGeom prst="diagStripe">
            <a:avLst>
              <a:gd name="adj" fmla="val 47761"/>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938" tIns="36969" rIns="73938" bIns="36969" numCol="1" spcCol="0" rtlCol="0" fromWordArt="0" anchor="ctr" anchorCtr="0" forceAA="0" compatLnSpc="1">
            <a:prstTxWarp prst="textNoShape">
              <a:avLst/>
            </a:prstTxWarp>
            <a:noAutofit/>
          </a:bodyPr>
          <a:lstStyle/>
          <a:p>
            <a:pPr algn="ctr" defTabSz="995507"/>
            <a:endParaRPr lang="ko-KR" altLang="en-US" sz="1456"/>
          </a:p>
        </p:txBody>
      </p:sp>
      <p:grpSp>
        <p:nvGrpSpPr>
          <p:cNvPr id="5" name="그룹 4"/>
          <p:cNvGrpSpPr>
            <a:grpSpLocks noChangeAspect="1"/>
          </p:cNvGrpSpPr>
          <p:nvPr/>
        </p:nvGrpSpPr>
        <p:grpSpPr>
          <a:xfrm>
            <a:off x="539552" y="1646760"/>
            <a:ext cx="149875" cy="133114"/>
            <a:chOff x="2408169" y="2803408"/>
            <a:chExt cx="155069" cy="129840"/>
          </a:xfrm>
        </p:grpSpPr>
        <p:sp>
          <p:nvSpPr>
            <p:cNvPr id="6" name="도넛 5"/>
            <p:cNvSpPr/>
            <p:nvPr/>
          </p:nvSpPr>
          <p:spPr>
            <a:xfrm>
              <a:off x="2433398" y="2803408"/>
              <a:ext cx="129840" cy="129840"/>
            </a:xfrm>
            <a:prstGeom prst="donut">
              <a:avLst>
                <a:gd name="adj" fmla="val 17572"/>
              </a:avLst>
            </a:prstGeom>
            <a:solidFill>
              <a:srgbClr val="003B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7" name="타원 6"/>
            <p:cNvSpPr/>
            <p:nvPr/>
          </p:nvSpPr>
          <p:spPr>
            <a:xfrm>
              <a:off x="2408169" y="2829199"/>
              <a:ext cx="78258" cy="78258"/>
            </a:xfrm>
            <a:prstGeom prst="ellipse">
              <a:avLst/>
            </a:prstGeom>
            <a:solidFill>
              <a:srgbClr val="2ACC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bg1"/>
                </a:solidFill>
              </a:endParaRPr>
            </a:p>
          </p:txBody>
        </p:sp>
      </p:grpSp>
      <p:sp>
        <p:nvSpPr>
          <p:cNvPr id="8" name="직사각형 7"/>
          <p:cNvSpPr/>
          <p:nvPr/>
        </p:nvSpPr>
        <p:spPr>
          <a:xfrm>
            <a:off x="683568" y="1528650"/>
            <a:ext cx="7530597" cy="646331"/>
          </a:xfrm>
          <a:prstGeom prst="rect">
            <a:avLst/>
          </a:prstGeom>
        </p:spPr>
        <p:txBody>
          <a:bodyPr wrap="square">
            <a:spAutoFit/>
          </a:bodyPr>
          <a:lstStyle/>
          <a:p>
            <a:r>
              <a:rPr lang="en-US" altLang="ko-KR" dirty="0" smtClean="0">
                <a:latin typeface="Arial" panose="020B0604020202020204" pitchFamily="34" charset="0"/>
                <a:cs typeface="Arial" panose="020B0604020202020204" pitchFamily="34" charset="0"/>
              </a:rPr>
              <a:t>EDR </a:t>
            </a:r>
            <a:r>
              <a:rPr lang="en-US" altLang="ko-KR" dirty="0">
                <a:latin typeface="Arial" panose="020B0604020202020204" pitchFamily="34" charset="0"/>
                <a:cs typeface="Arial" panose="020B0604020202020204" pitchFamily="34" charset="0"/>
              </a:rPr>
              <a:t>data is helpful for accident analysis, but EDR alone cannot </a:t>
            </a:r>
            <a:r>
              <a:rPr lang="en-US" altLang="ko-KR" dirty="0" smtClean="0">
                <a:latin typeface="Arial" panose="020B0604020202020204" pitchFamily="34" charset="0"/>
                <a:cs typeface="Arial" panose="020B0604020202020204" pitchFamily="34" charset="0"/>
              </a:rPr>
              <a:t>analyze </a:t>
            </a:r>
            <a:r>
              <a:rPr lang="en-US" altLang="ko-KR" dirty="0">
                <a:latin typeface="Arial" panose="020B0604020202020204" pitchFamily="34" charset="0"/>
                <a:cs typeface="Arial" panose="020B0604020202020204" pitchFamily="34" charset="0"/>
              </a:rPr>
              <a:t>the cause of the accident. </a:t>
            </a:r>
          </a:p>
        </p:txBody>
      </p:sp>
      <p:grpSp>
        <p:nvGrpSpPr>
          <p:cNvPr id="10" name="그룹 9"/>
          <p:cNvGrpSpPr>
            <a:grpSpLocks noChangeAspect="1"/>
          </p:cNvGrpSpPr>
          <p:nvPr/>
        </p:nvGrpSpPr>
        <p:grpSpPr>
          <a:xfrm>
            <a:off x="539552" y="2457136"/>
            <a:ext cx="149875" cy="133114"/>
            <a:chOff x="2408169" y="2803408"/>
            <a:chExt cx="155069" cy="129840"/>
          </a:xfrm>
        </p:grpSpPr>
        <p:sp>
          <p:nvSpPr>
            <p:cNvPr id="11" name="도넛 10"/>
            <p:cNvSpPr/>
            <p:nvPr/>
          </p:nvSpPr>
          <p:spPr>
            <a:xfrm>
              <a:off x="2433398" y="2803408"/>
              <a:ext cx="129840" cy="129840"/>
            </a:xfrm>
            <a:prstGeom prst="donut">
              <a:avLst>
                <a:gd name="adj" fmla="val 17572"/>
              </a:avLst>
            </a:prstGeom>
            <a:solidFill>
              <a:srgbClr val="003B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12" name="타원 11"/>
            <p:cNvSpPr/>
            <p:nvPr/>
          </p:nvSpPr>
          <p:spPr>
            <a:xfrm>
              <a:off x="2408169" y="2829199"/>
              <a:ext cx="78258" cy="78258"/>
            </a:xfrm>
            <a:prstGeom prst="ellipse">
              <a:avLst/>
            </a:prstGeom>
            <a:solidFill>
              <a:srgbClr val="2ACC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bg1"/>
                </a:solidFill>
              </a:endParaRPr>
            </a:p>
          </p:txBody>
        </p:sp>
      </p:grpSp>
      <p:sp>
        <p:nvSpPr>
          <p:cNvPr id="13" name="직사각형 12"/>
          <p:cNvSpPr/>
          <p:nvPr/>
        </p:nvSpPr>
        <p:spPr>
          <a:xfrm>
            <a:off x="693643" y="2350621"/>
            <a:ext cx="8270969" cy="646331"/>
          </a:xfrm>
          <a:prstGeom prst="rect">
            <a:avLst/>
          </a:prstGeom>
        </p:spPr>
        <p:txBody>
          <a:bodyPr wrap="square">
            <a:spAutoFit/>
          </a:bodyPr>
          <a:lstStyle/>
          <a:p>
            <a:r>
              <a:rPr lang="en-US" altLang="ko-KR" dirty="0">
                <a:latin typeface="Arial" panose="020B0604020202020204" pitchFamily="34" charset="0"/>
                <a:cs typeface="Arial" panose="020B0604020202020204" pitchFamily="34" charset="0"/>
              </a:rPr>
              <a:t>It is necessary to investigate which data is needed to analyze the accident. </a:t>
            </a:r>
            <a:r>
              <a:rPr lang="en-US" altLang="ko-KR" dirty="0" smtClean="0">
                <a:latin typeface="Arial" panose="020B0604020202020204" pitchFamily="34" charset="0"/>
                <a:cs typeface="Arial" panose="020B0604020202020204" pitchFamily="34" charset="0"/>
              </a:rPr>
              <a:t/>
            </a:r>
            <a:br>
              <a:rPr lang="en-US" altLang="ko-KR" dirty="0" smtClean="0">
                <a:latin typeface="Arial" panose="020B0604020202020204" pitchFamily="34" charset="0"/>
                <a:cs typeface="Arial" panose="020B0604020202020204" pitchFamily="34" charset="0"/>
              </a:rPr>
            </a:br>
            <a:r>
              <a:rPr lang="en-US" altLang="ko-KR" dirty="0" smtClean="0">
                <a:latin typeface="Arial" panose="020B0604020202020204" pitchFamily="34" charset="0"/>
                <a:cs typeface="Arial" panose="020B0604020202020204" pitchFamily="34" charset="0"/>
              </a:rPr>
              <a:t>After </a:t>
            </a:r>
            <a:r>
              <a:rPr lang="en-US" altLang="ko-KR" dirty="0">
                <a:latin typeface="Arial" panose="020B0604020202020204" pitchFamily="34" charset="0"/>
                <a:cs typeface="Arial" panose="020B0604020202020204" pitchFamily="34" charset="0"/>
              </a:rPr>
              <a:t>that we should add the data element </a:t>
            </a:r>
            <a:r>
              <a:rPr lang="en-US" altLang="ko-KR" dirty="0" smtClean="0">
                <a:latin typeface="Arial" panose="020B0604020202020204" pitchFamily="34" charset="0"/>
                <a:cs typeface="Arial" panose="020B0604020202020204" pitchFamily="34" charset="0"/>
              </a:rPr>
              <a:t>in </a:t>
            </a:r>
            <a:r>
              <a:rPr lang="en-US" altLang="ko-KR" dirty="0">
                <a:latin typeface="Arial" panose="020B0604020202020204" pitchFamily="34" charset="0"/>
                <a:cs typeface="Arial" panose="020B0604020202020204" pitchFamily="34" charset="0"/>
              </a:rPr>
              <a:t>EDR.</a:t>
            </a:r>
          </a:p>
        </p:txBody>
      </p:sp>
      <p:sp>
        <p:nvSpPr>
          <p:cNvPr id="20" name="직사각형 19"/>
          <p:cNvSpPr/>
          <p:nvPr/>
        </p:nvSpPr>
        <p:spPr>
          <a:xfrm>
            <a:off x="1013154" y="476672"/>
            <a:ext cx="8163960" cy="523220"/>
          </a:xfrm>
          <a:prstGeom prst="rect">
            <a:avLst/>
          </a:prstGeom>
          <a:noFill/>
        </p:spPr>
        <p:txBody>
          <a:bodyPr wrap="square" lIns="91440" tIns="45720" rIns="91440" bIns="45720">
            <a:spAutoFit/>
          </a:bodyPr>
          <a:lstStyle/>
          <a:p>
            <a:r>
              <a:rPr lang="en-US" altLang="ko-K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a typeface="HY견고딕" pitchFamily="18" charset="-127"/>
              </a:rPr>
              <a:t>Conclusion</a:t>
            </a:r>
            <a:endParaRPr lang="ko-KR" altLang="en-US" sz="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9" name="슬라이드 번호 개체 틀 8"/>
          <p:cNvSpPr>
            <a:spLocks noGrp="1"/>
          </p:cNvSpPr>
          <p:nvPr>
            <p:ph type="sldNum" sz="quarter" idx="12"/>
          </p:nvPr>
        </p:nvSpPr>
        <p:spPr/>
        <p:txBody>
          <a:bodyPr/>
          <a:lstStyle/>
          <a:p>
            <a:fld id="{2DCB18FE-46AA-4BE0-88C7-F5AF093AC2C4}" type="slidenum">
              <a:rPr lang="en-US" altLang="ko-KR" smtClean="0"/>
              <a:pPr/>
              <a:t>12</a:t>
            </a:fld>
            <a:endParaRPr lang="en-US" dirty="0"/>
          </a:p>
        </p:txBody>
      </p:sp>
      <p:graphicFrame>
        <p:nvGraphicFramePr>
          <p:cNvPr id="14" name="표 13"/>
          <p:cNvGraphicFramePr>
            <a:graphicFrameLocks noGrp="1"/>
          </p:cNvGraphicFramePr>
          <p:nvPr>
            <p:extLst>
              <p:ext uri="{D42A27DB-BD31-4B8C-83A1-F6EECF244321}">
                <p14:modId xmlns:p14="http://schemas.microsoft.com/office/powerpoint/2010/main" val="1301123671"/>
              </p:ext>
            </p:extLst>
          </p:nvPr>
        </p:nvGraphicFramePr>
        <p:xfrm>
          <a:off x="467544" y="3103467"/>
          <a:ext cx="8191822" cy="2865926"/>
        </p:xfrm>
        <a:graphic>
          <a:graphicData uri="http://schemas.openxmlformats.org/drawingml/2006/table">
            <a:tbl>
              <a:tblPr>
                <a:tableStyleId>{3C2FFA5D-87B4-456A-9821-1D502468CF0F}</a:tableStyleId>
              </a:tblPr>
              <a:tblGrid>
                <a:gridCol w="1577983"/>
                <a:gridCol w="3176609"/>
                <a:gridCol w="1041302"/>
                <a:gridCol w="1223183"/>
                <a:gridCol w="1172745"/>
              </a:tblGrid>
              <a:tr h="404005">
                <a:tc>
                  <a:txBody>
                    <a:bodyPr/>
                    <a:lstStyle/>
                    <a:p>
                      <a:pPr algn="ctr" fontAlgn="t"/>
                      <a:r>
                        <a:rPr lang="en-US" sz="1050" u="none" strike="noStrike" dirty="0">
                          <a:effectLst/>
                        </a:rPr>
                        <a:t>Data element name</a:t>
                      </a:r>
                      <a:endParaRPr lang="en-US" sz="1050" b="1" i="0" u="none" strike="noStrike" dirty="0">
                        <a:solidFill>
                          <a:srgbClr val="000000"/>
                        </a:solidFill>
                        <a:effectLst/>
                        <a:latin typeface="Times New Roman" panose="02020603050405020304" pitchFamily="18" charset="0"/>
                        <a:ea typeface="맑은 고딕" panose="020B0503020000020004" pitchFamily="50" charset="-127"/>
                      </a:endParaRPr>
                    </a:p>
                  </a:txBody>
                  <a:tcPr marL="8159" marR="8159" marT="8159" marB="0"/>
                </a:tc>
                <a:tc>
                  <a:txBody>
                    <a:bodyPr/>
                    <a:lstStyle/>
                    <a:p>
                      <a:pPr algn="ctr" fontAlgn="t"/>
                      <a:r>
                        <a:rPr lang="en-US" sz="1050" u="none" strike="noStrike" dirty="0">
                          <a:effectLst/>
                        </a:rPr>
                        <a:t>Definition</a:t>
                      </a:r>
                      <a:endParaRPr lang="en-US" sz="1050" b="1" i="0" u="none" strike="noStrike" dirty="0">
                        <a:solidFill>
                          <a:srgbClr val="000000"/>
                        </a:solidFill>
                        <a:effectLst/>
                        <a:latin typeface="Times New Roman" panose="02020603050405020304" pitchFamily="18" charset="0"/>
                        <a:ea typeface="맑은 고딕" panose="020B0503020000020004" pitchFamily="50" charset="-127"/>
                      </a:endParaRPr>
                    </a:p>
                  </a:txBody>
                  <a:tcPr marL="8159" marR="8159" marT="8159" marB="0"/>
                </a:tc>
                <a:tc>
                  <a:txBody>
                    <a:bodyPr/>
                    <a:lstStyle/>
                    <a:p>
                      <a:pPr algn="ctr" fontAlgn="t"/>
                      <a:r>
                        <a:rPr lang="en-US" sz="1050" u="none" strike="noStrike" dirty="0">
                          <a:effectLst/>
                        </a:rPr>
                        <a:t>Required</a:t>
                      </a:r>
                      <a:endParaRPr lang="en-US" sz="1050" b="1" i="0" u="none" strike="noStrike" dirty="0">
                        <a:solidFill>
                          <a:srgbClr val="000000"/>
                        </a:solidFill>
                        <a:effectLst/>
                        <a:latin typeface="Times New Roman" panose="02020603050405020304" pitchFamily="18" charset="0"/>
                        <a:ea typeface="맑은 고딕" panose="020B0503020000020004" pitchFamily="50" charset="-127"/>
                      </a:endParaRPr>
                    </a:p>
                  </a:txBody>
                  <a:tcPr marL="8159" marR="8159" marT="8159" marB="0"/>
                </a:tc>
                <a:tc>
                  <a:txBody>
                    <a:bodyPr/>
                    <a:lstStyle/>
                    <a:p>
                      <a:pPr algn="ctr" fontAlgn="t"/>
                      <a:r>
                        <a:rPr lang="en-US" sz="1050" u="none" strike="noStrike" dirty="0" smtClean="0">
                          <a:effectLst/>
                        </a:rPr>
                        <a:t>Recording</a:t>
                      </a:r>
                    </a:p>
                    <a:p>
                      <a:pPr algn="ctr" fontAlgn="t"/>
                      <a:r>
                        <a:rPr lang="en-US" sz="1050" u="none" strike="noStrike" dirty="0" smtClean="0">
                          <a:effectLst/>
                        </a:rPr>
                        <a:t> interval/time</a:t>
                      </a:r>
                      <a:endParaRPr lang="en-US" sz="1050" b="1" i="0" u="none" strike="noStrike" dirty="0">
                        <a:solidFill>
                          <a:srgbClr val="000000"/>
                        </a:solidFill>
                        <a:effectLst/>
                        <a:latin typeface="Times New Roman" panose="02020603050405020304" pitchFamily="18" charset="0"/>
                        <a:ea typeface="맑은 고딕" panose="020B0503020000020004" pitchFamily="50" charset="-127"/>
                      </a:endParaRPr>
                    </a:p>
                  </a:txBody>
                  <a:tcPr marL="8159" marR="8159" marT="8159" marB="0"/>
                </a:tc>
                <a:tc>
                  <a:txBody>
                    <a:bodyPr/>
                    <a:lstStyle/>
                    <a:p>
                      <a:pPr algn="ctr" fontAlgn="t"/>
                      <a:r>
                        <a:rPr lang="en-US" sz="1050" u="none" strike="noStrike" dirty="0">
                          <a:effectLst/>
                        </a:rPr>
                        <a:t>Data sample </a:t>
                      </a:r>
                      <a:r>
                        <a:rPr lang="en-US" sz="1050" u="none" strike="noStrike" dirty="0" smtClean="0">
                          <a:effectLst/>
                        </a:rPr>
                        <a:t>rate</a:t>
                      </a:r>
                    </a:p>
                    <a:p>
                      <a:pPr algn="ctr" fontAlgn="t"/>
                      <a:r>
                        <a:rPr lang="en-US" sz="1050" u="none" strike="noStrike" dirty="0" smtClean="0">
                          <a:effectLst/>
                        </a:rPr>
                        <a:t>(per </a:t>
                      </a:r>
                      <a:r>
                        <a:rPr lang="en-US" sz="1050" u="none" strike="noStrike" dirty="0">
                          <a:effectLst/>
                        </a:rPr>
                        <a:t>second)</a:t>
                      </a:r>
                      <a:endParaRPr lang="en-US" sz="1050" b="1" i="0" u="none" strike="noStrike" dirty="0">
                        <a:solidFill>
                          <a:srgbClr val="A6A6A6"/>
                        </a:solidFill>
                        <a:effectLst/>
                        <a:latin typeface="Times New Roman" panose="02020603050405020304" pitchFamily="18" charset="0"/>
                        <a:ea typeface="맑은 고딕" panose="020B0503020000020004" pitchFamily="50" charset="-127"/>
                      </a:endParaRPr>
                    </a:p>
                  </a:txBody>
                  <a:tcPr marL="8159" marR="8159" marT="8159" marB="0"/>
                </a:tc>
              </a:tr>
              <a:tr h="404005">
                <a:tc>
                  <a:txBody>
                    <a:bodyPr/>
                    <a:lstStyle/>
                    <a:p>
                      <a:pPr algn="ctr" fontAlgn="t"/>
                      <a:r>
                        <a:rPr lang="en-US" sz="1050" u="none" strike="noStrike">
                          <a:effectLst/>
                        </a:rPr>
                        <a:t>Engine throttle, % full</a:t>
                      </a:r>
                      <a:endParaRPr lang="en-US" sz="1050" b="0" i="0" u="none" strike="noStrike">
                        <a:solidFill>
                          <a:srgbClr val="000000"/>
                        </a:solidFill>
                        <a:effectLst/>
                        <a:latin typeface="Times New Roman" panose="02020603050405020304" pitchFamily="18" charset="0"/>
                        <a:ea typeface="맑은 고딕" panose="020B0503020000020004" pitchFamily="50" charset="-127"/>
                      </a:endParaRPr>
                    </a:p>
                  </a:txBody>
                  <a:tcPr marL="8159" marR="8159" marT="8159" marB="0"/>
                </a:tc>
                <a:tc>
                  <a:txBody>
                    <a:bodyPr/>
                    <a:lstStyle/>
                    <a:p>
                      <a:pPr algn="ctr" fontAlgn="t"/>
                      <a:r>
                        <a:rPr lang="en-US" sz="1050" u="none" strike="noStrike" dirty="0">
                          <a:effectLst/>
                        </a:rPr>
                        <a:t>Percentage ratio of the engine throttle opening position</a:t>
                      </a:r>
                      <a:endParaRPr lang="en-US" sz="1050" b="0" i="0" u="none" strike="noStrike" dirty="0">
                        <a:solidFill>
                          <a:srgbClr val="000000"/>
                        </a:solidFill>
                        <a:effectLst/>
                        <a:latin typeface="Times New Roman" panose="02020603050405020304" pitchFamily="18" charset="0"/>
                        <a:ea typeface="맑은 고딕" panose="020B0503020000020004" pitchFamily="50" charset="-127"/>
                      </a:endParaRPr>
                    </a:p>
                  </a:txBody>
                  <a:tcPr marL="8159" marR="8159" marT="8159" marB="0"/>
                </a:tc>
                <a:tc>
                  <a:txBody>
                    <a:bodyPr/>
                    <a:lstStyle/>
                    <a:p>
                      <a:pPr algn="ctr" fontAlgn="t"/>
                      <a:r>
                        <a:rPr lang="en-US" sz="1050" u="none" strike="noStrike" dirty="0">
                          <a:effectLst/>
                        </a:rPr>
                        <a:t>Mandatory</a:t>
                      </a:r>
                      <a:endParaRPr lang="en-US" sz="1050" b="0" i="0" u="none" strike="noStrike" dirty="0">
                        <a:solidFill>
                          <a:srgbClr val="000000"/>
                        </a:solidFill>
                        <a:effectLst/>
                        <a:latin typeface="Times New Roman" panose="02020603050405020304" pitchFamily="18" charset="0"/>
                        <a:ea typeface="맑은 고딕" panose="020B0503020000020004" pitchFamily="50" charset="-127"/>
                      </a:endParaRPr>
                    </a:p>
                  </a:txBody>
                  <a:tcPr marL="8159" marR="8159" marT="8159" marB="0"/>
                </a:tc>
                <a:tc>
                  <a:txBody>
                    <a:bodyPr/>
                    <a:lstStyle/>
                    <a:p>
                      <a:pPr algn="ctr" fontAlgn="t"/>
                      <a:r>
                        <a:rPr lang="en-US" sz="1050" u="none" strike="noStrike" dirty="0">
                          <a:effectLst/>
                        </a:rPr>
                        <a:t>-5.0 to 0 sec.</a:t>
                      </a:r>
                      <a:endParaRPr lang="en-US" sz="1050" b="0" i="0" u="none" strike="noStrike" dirty="0">
                        <a:solidFill>
                          <a:srgbClr val="000000"/>
                        </a:solidFill>
                        <a:effectLst/>
                        <a:latin typeface="Times New Roman" panose="02020603050405020304" pitchFamily="18" charset="0"/>
                        <a:ea typeface="맑은 고딕" panose="020B0503020000020004" pitchFamily="50" charset="-127"/>
                      </a:endParaRPr>
                    </a:p>
                  </a:txBody>
                  <a:tcPr marL="8159" marR="8159" marT="8159" marB="0"/>
                </a:tc>
                <a:tc>
                  <a:txBody>
                    <a:bodyPr/>
                    <a:lstStyle/>
                    <a:p>
                      <a:pPr algn="ctr" fontAlgn="t"/>
                      <a:r>
                        <a:rPr lang="en-US" sz="1050" u="none" strike="noStrike" dirty="0">
                          <a:effectLst/>
                        </a:rPr>
                        <a:t>[to be determined]</a:t>
                      </a:r>
                      <a:endParaRPr lang="en-US" sz="1050" b="0" i="1" u="none" strike="noStrike" dirty="0">
                        <a:solidFill>
                          <a:srgbClr val="A6A6A6"/>
                        </a:solidFill>
                        <a:effectLst/>
                        <a:latin typeface="Times New Roman" panose="02020603050405020304" pitchFamily="18" charset="0"/>
                        <a:ea typeface="맑은 고딕" panose="020B0503020000020004" pitchFamily="50" charset="-127"/>
                      </a:endParaRPr>
                    </a:p>
                  </a:txBody>
                  <a:tcPr marL="8159" marR="8159" marT="8159" marB="0"/>
                </a:tc>
              </a:tr>
              <a:tr h="404005">
                <a:tc>
                  <a:txBody>
                    <a:bodyPr/>
                    <a:lstStyle/>
                    <a:p>
                      <a:pPr algn="ctr" fontAlgn="t"/>
                      <a:r>
                        <a:rPr lang="en-US" sz="1050" u="none" strike="noStrike">
                          <a:effectLst/>
                        </a:rPr>
                        <a:t>accelerator pedal, % full</a:t>
                      </a:r>
                      <a:endParaRPr lang="en-US" sz="1050" b="0" i="0" u="none" strike="noStrike">
                        <a:solidFill>
                          <a:srgbClr val="000000"/>
                        </a:solidFill>
                        <a:effectLst/>
                        <a:latin typeface="Times New Roman" panose="02020603050405020304" pitchFamily="18" charset="0"/>
                        <a:ea typeface="맑은 고딕" panose="020B0503020000020004" pitchFamily="50" charset="-127"/>
                      </a:endParaRPr>
                    </a:p>
                  </a:txBody>
                  <a:tcPr marL="8159" marR="8159" marT="8159" marB="0"/>
                </a:tc>
                <a:tc>
                  <a:txBody>
                    <a:bodyPr/>
                    <a:lstStyle/>
                    <a:p>
                      <a:pPr algn="ctr" fontAlgn="t"/>
                      <a:r>
                        <a:rPr lang="en-US" sz="1050" u="none" strike="noStrike" dirty="0">
                          <a:effectLst/>
                        </a:rPr>
                        <a:t>Percentage ratio of the accelerator </a:t>
                      </a:r>
                      <a:r>
                        <a:rPr lang="en-US" sz="1050" u="none" strike="noStrike" dirty="0" smtClean="0">
                          <a:effectLst/>
                        </a:rPr>
                        <a:t>pedal </a:t>
                      </a:r>
                      <a:r>
                        <a:rPr lang="en-US" sz="1050" u="none" strike="noStrike" dirty="0">
                          <a:effectLst/>
                        </a:rPr>
                        <a:t>position</a:t>
                      </a:r>
                      <a:endParaRPr lang="en-US" sz="1050" b="0" i="0" u="none" strike="noStrike" dirty="0">
                        <a:solidFill>
                          <a:srgbClr val="000000"/>
                        </a:solidFill>
                        <a:effectLst/>
                        <a:latin typeface="Times New Roman" panose="02020603050405020304" pitchFamily="18" charset="0"/>
                        <a:ea typeface="맑은 고딕" panose="020B0503020000020004" pitchFamily="50" charset="-127"/>
                      </a:endParaRPr>
                    </a:p>
                  </a:txBody>
                  <a:tcPr marL="8159" marR="8159" marT="8159" marB="0"/>
                </a:tc>
                <a:tc>
                  <a:txBody>
                    <a:bodyPr/>
                    <a:lstStyle/>
                    <a:p>
                      <a:pPr algn="ctr" fontAlgn="t"/>
                      <a:r>
                        <a:rPr lang="en-US" sz="1050" u="none" strike="noStrike">
                          <a:effectLst/>
                        </a:rPr>
                        <a:t>Mandatory</a:t>
                      </a:r>
                      <a:endParaRPr lang="en-US" sz="1050" b="0" i="0" u="none" strike="noStrike">
                        <a:solidFill>
                          <a:srgbClr val="000000"/>
                        </a:solidFill>
                        <a:effectLst/>
                        <a:latin typeface="Times New Roman" panose="02020603050405020304" pitchFamily="18" charset="0"/>
                        <a:ea typeface="맑은 고딕" panose="020B0503020000020004" pitchFamily="50" charset="-127"/>
                      </a:endParaRPr>
                    </a:p>
                  </a:txBody>
                  <a:tcPr marL="8159" marR="8159" marT="8159" marB="0"/>
                </a:tc>
                <a:tc>
                  <a:txBody>
                    <a:bodyPr/>
                    <a:lstStyle/>
                    <a:p>
                      <a:pPr algn="ctr" fontAlgn="t"/>
                      <a:r>
                        <a:rPr lang="en-US" sz="1050" u="none" strike="noStrike" dirty="0">
                          <a:effectLst/>
                        </a:rPr>
                        <a:t>-5.0 to 0 sec.</a:t>
                      </a:r>
                      <a:endParaRPr lang="en-US" sz="1050" b="0" i="0" u="none" strike="noStrike" dirty="0">
                        <a:solidFill>
                          <a:srgbClr val="000000"/>
                        </a:solidFill>
                        <a:effectLst/>
                        <a:latin typeface="Times New Roman" panose="02020603050405020304" pitchFamily="18" charset="0"/>
                        <a:ea typeface="맑은 고딕" panose="020B0503020000020004" pitchFamily="50" charset="-127"/>
                      </a:endParaRPr>
                    </a:p>
                  </a:txBody>
                  <a:tcPr marL="8159" marR="8159" marT="8159" marB="0"/>
                </a:tc>
                <a:tc>
                  <a:txBody>
                    <a:bodyPr/>
                    <a:lstStyle/>
                    <a:p>
                      <a:pPr algn="ctr" fontAlgn="t"/>
                      <a:r>
                        <a:rPr lang="en-US" sz="1050" u="none" strike="noStrike">
                          <a:effectLst/>
                        </a:rPr>
                        <a:t>[to be determined]</a:t>
                      </a:r>
                      <a:endParaRPr lang="en-US" sz="1050" b="0" i="1" u="none" strike="noStrike">
                        <a:solidFill>
                          <a:srgbClr val="A6A6A6"/>
                        </a:solidFill>
                        <a:effectLst/>
                        <a:latin typeface="Times New Roman" panose="02020603050405020304" pitchFamily="18" charset="0"/>
                        <a:ea typeface="맑은 고딕" panose="020B0503020000020004" pitchFamily="50" charset="-127"/>
                      </a:endParaRPr>
                    </a:p>
                  </a:txBody>
                  <a:tcPr marL="8159" marR="8159" marT="8159" marB="0"/>
                </a:tc>
              </a:tr>
              <a:tr h="404005">
                <a:tc>
                  <a:txBody>
                    <a:bodyPr/>
                    <a:lstStyle/>
                    <a:p>
                      <a:pPr algn="ctr" fontAlgn="t"/>
                      <a:r>
                        <a:rPr lang="en-US" sz="1050" u="none" strike="noStrike">
                          <a:effectLst/>
                        </a:rPr>
                        <a:t>Cruise Control System</a:t>
                      </a:r>
                      <a:endParaRPr lang="en-US" sz="1050" b="0" i="0" u="none" strike="noStrike">
                        <a:solidFill>
                          <a:srgbClr val="000000"/>
                        </a:solidFill>
                        <a:effectLst/>
                        <a:latin typeface="Times New Roman" panose="02020603050405020304" pitchFamily="18" charset="0"/>
                        <a:ea typeface="맑은 고딕" panose="020B0503020000020004" pitchFamily="50" charset="-127"/>
                      </a:endParaRPr>
                    </a:p>
                  </a:txBody>
                  <a:tcPr marL="8159" marR="8159" marT="8159" marB="0"/>
                </a:tc>
                <a:tc>
                  <a:txBody>
                    <a:bodyPr/>
                    <a:lstStyle/>
                    <a:p>
                      <a:pPr algn="ctr" fontAlgn="t"/>
                      <a:r>
                        <a:rPr lang="en-US" sz="1050" u="none" strike="noStrike" dirty="0">
                          <a:effectLst/>
                        </a:rPr>
                        <a:t>Operating status of the cruise control system.</a:t>
                      </a:r>
                      <a:endParaRPr lang="en-US" sz="1050" b="0" i="0" u="none" strike="noStrike" dirty="0">
                        <a:solidFill>
                          <a:srgbClr val="000000"/>
                        </a:solidFill>
                        <a:effectLst/>
                        <a:latin typeface="Times New Roman" panose="02020603050405020304" pitchFamily="18" charset="0"/>
                        <a:ea typeface="맑은 고딕" panose="020B0503020000020004" pitchFamily="50" charset="-127"/>
                      </a:endParaRPr>
                    </a:p>
                  </a:txBody>
                  <a:tcPr marL="8159" marR="8159" marT="8159" marB="0"/>
                </a:tc>
                <a:tc>
                  <a:txBody>
                    <a:bodyPr/>
                    <a:lstStyle/>
                    <a:p>
                      <a:pPr algn="ctr" fontAlgn="t"/>
                      <a:r>
                        <a:rPr lang="en-US" sz="1050" u="none" strike="noStrike" dirty="0" smtClean="0">
                          <a:effectLst/>
                        </a:rPr>
                        <a:t>Mandatory</a:t>
                      </a:r>
                    </a:p>
                    <a:p>
                      <a:pPr algn="ctr" fontAlgn="t"/>
                      <a:r>
                        <a:rPr lang="en-US" sz="1050" u="none" strike="noStrike" dirty="0" smtClean="0">
                          <a:effectLst/>
                        </a:rPr>
                        <a:t>(</a:t>
                      </a:r>
                      <a:r>
                        <a:rPr lang="en-US" sz="1050" u="none" strike="noStrike" dirty="0">
                          <a:effectLst/>
                        </a:rPr>
                        <a:t>if equipped)</a:t>
                      </a:r>
                      <a:endParaRPr lang="en-US" sz="1050" b="0" i="0" u="none" strike="noStrike" dirty="0">
                        <a:solidFill>
                          <a:srgbClr val="000000"/>
                        </a:solidFill>
                        <a:effectLst/>
                        <a:latin typeface="Times New Roman" panose="02020603050405020304" pitchFamily="18" charset="0"/>
                        <a:ea typeface="맑은 고딕" panose="020B0503020000020004" pitchFamily="50" charset="-127"/>
                      </a:endParaRPr>
                    </a:p>
                  </a:txBody>
                  <a:tcPr marL="8159" marR="8159" marT="8159" marB="0"/>
                </a:tc>
                <a:tc>
                  <a:txBody>
                    <a:bodyPr/>
                    <a:lstStyle/>
                    <a:p>
                      <a:pPr algn="ctr" fontAlgn="t"/>
                      <a:r>
                        <a:rPr lang="en-US" sz="1050" u="none" strike="noStrike" dirty="0">
                          <a:effectLst/>
                        </a:rPr>
                        <a:t>-5.0 to 0 sec.</a:t>
                      </a:r>
                      <a:endParaRPr lang="en-US" sz="1050" b="0" i="0" u="none" strike="noStrike" dirty="0">
                        <a:solidFill>
                          <a:srgbClr val="000000"/>
                        </a:solidFill>
                        <a:effectLst/>
                        <a:latin typeface="Times New Roman" panose="02020603050405020304" pitchFamily="18" charset="0"/>
                        <a:ea typeface="맑은 고딕" panose="020B0503020000020004" pitchFamily="50" charset="-127"/>
                      </a:endParaRPr>
                    </a:p>
                  </a:txBody>
                  <a:tcPr marL="8159" marR="8159" marT="8159" marB="0"/>
                </a:tc>
                <a:tc>
                  <a:txBody>
                    <a:bodyPr/>
                    <a:lstStyle/>
                    <a:p>
                      <a:pPr algn="ctr" fontAlgn="t"/>
                      <a:r>
                        <a:rPr lang="en-US" sz="1050" u="none" strike="noStrike">
                          <a:effectLst/>
                        </a:rPr>
                        <a:t>[to be determined]</a:t>
                      </a:r>
                      <a:endParaRPr lang="en-US" sz="1050" b="0" i="1" u="none" strike="noStrike">
                        <a:solidFill>
                          <a:srgbClr val="A6A6A6"/>
                        </a:solidFill>
                        <a:effectLst/>
                        <a:latin typeface="Times New Roman" panose="02020603050405020304" pitchFamily="18" charset="0"/>
                        <a:ea typeface="맑은 고딕" panose="020B0503020000020004" pitchFamily="50" charset="-127"/>
                      </a:endParaRPr>
                    </a:p>
                  </a:txBody>
                  <a:tcPr marL="8159" marR="8159" marT="8159" marB="0"/>
                </a:tc>
              </a:tr>
              <a:tr h="404005">
                <a:tc>
                  <a:txBody>
                    <a:bodyPr/>
                    <a:lstStyle/>
                    <a:p>
                      <a:pPr algn="ctr" fontAlgn="t"/>
                      <a:r>
                        <a:rPr lang="en-US" sz="1050" u="none" strike="noStrike">
                          <a:effectLst/>
                        </a:rPr>
                        <a:t>Adaptive Cruise Control Status</a:t>
                      </a:r>
                      <a:endParaRPr lang="en-US" sz="1050" b="0" i="0" u="none" strike="noStrike">
                        <a:solidFill>
                          <a:srgbClr val="000000"/>
                        </a:solidFill>
                        <a:effectLst/>
                        <a:latin typeface="Times New Roman" panose="02020603050405020304" pitchFamily="18" charset="0"/>
                        <a:ea typeface="맑은 고딕" panose="020B0503020000020004" pitchFamily="50" charset="-127"/>
                      </a:endParaRPr>
                    </a:p>
                  </a:txBody>
                  <a:tcPr marL="8159" marR="8159" marT="8159" marB="0"/>
                </a:tc>
                <a:tc>
                  <a:txBody>
                    <a:bodyPr/>
                    <a:lstStyle/>
                    <a:p>
                      <a:pPr algn="ctr" fontAlgn="t"/>
                      <a:r>
                        <a:rPr lang="en-US" sz="1050" u="none" strike="noStrike" dirty="0">
                          <a:effectLst/>
                        </a:rPr>
                        <a:t>Operating status of ACC.</a:t>
                      </a:r>
                      <a:endParaRPr lang="en-US" sz="1050" b="0" i="0" u="none" strike="noStrike" dirty="0">
                        <a:solidFill>
                          <a:srgbClr val="000000"/>
                        </a:solidFill>
                        <a:effectLst/>
                        <a:latin typeface="Times New Roman" panose="02020603050405020304" pitchFamily="18" charset="0"/>
                        <a:ea typeface="맑은 고딕" panose="020B0503020000020004" pitchFamily="50" charset="-127"/>
                      </a:endParaRPr>
                    </a:p>
                  </a:txBody>
                  <a:tcPr marL="8159" marR="8159" marT="8159" marB="0"/>
                </a:tc>
                <a:tc>
                  <a:txBody>
                    <a:bodyPr/>
                    <a:lstStyle/>
                    <a:p>
                      <a:pPr algn="ctr" fontAlgn="t"/>
                      <a:r>
                        <a:rPr lang="en-US" sz="1050" u="none" strike="noStrike" dirty="0" smtClean="0">
                          <a:effectLst/>
                        </a:rPr>
                        <a:t>Mandatory</a:t>
                      </a:r>
                    </a:p>
                    <a:p>
                      <a:pPr algn="ctr" fontAlgn="t"/>
                      <a:r>
                        <a:rPr lang="en-US" sz="1050" u="none" strike="noStrike" dirty="0" smtClean="0">
                          <a:effectLst/>
                        </a:rPr>
                        <a:t>(</a:t>
                      </a:r>
                      <a:r>
                        <a:rPr lang="en-US" sz="1050" u="none" strike="noStrike" dirty="0">
                          <a:effectLst/>
                        </a:rPr>
                        <a:t>if equipped)</a:t>
                      </a:r>
                      <a:endParaRPr lang="en-US" sz="1050" b="0" i="0" u="none" strike="noStrike" dirty="0">
                        <a:solidFill>
                          <a:srgbClr val="000000"/>
                        </a:solidFill>
                        <a:effectLst/>
                        <a:latin typeface="Times New Roman" panose="02020603050405020304" pitchFamily="18" charset="0"/>
                        <a:ea typeface="맑은 고딕" panose="020B0503020000020004" pitchFamily="50" charset="-127"/>
                      </a:endParaRPr>
                    </a:p>
                  </a:txBody>
                  <a:tcPr marL="8159" marR="8159" marT="8159" marB="0"/>
                </a:tc>
                <a:tc>
                  <a:txBody>
                    <a:bodyPr/>
                    <a:lstStyle/>
                    <a:p>
                      <a:pPr algn="ctr" fontAlgn="t"/>
                      <a:r>
                        <a:rPr lang="en-US" sz="1050" u="none" strike="noStrike" dirty="0">
                          <a:effectLst/>
                        </a:rPr>
                        <a:t>-5.0 to 0 sec.</a:t>
                      </a:r>
                      <a:endParaRPr lang="en-US" sz="1050" b="0" i="0" u="none" strike="noStrike" dirty="0">
                        <a:solidFill>
                          <a:srgbClr val="000000"/>
                        </a:solidFill>
                        <a:effectLst/>
                        <a:latin typeface="Times New Roman" panose="02020603050405020304" pitchFamily="18" charset="0"/>
                        <a:ea typeface="맑은 고딕" panose="020B0503020000020004" pitchFamily="50" charset="-127"/>
                      </a:endParaRPr>
                    </a:p>
                  </a:txBody>
                  <a:tcPr marL="8159" marR="8159" marT="8159" marB="0"/>
                </a:tc>
                <a:tc>
                  <a:txBody>
                    <a:bodyPr/>
                    <a:lstStyle/>
                    <a:p>
                      <a:pPr algn="ctr" fontAlgn="t"/>
                      <a:r>
                        <a:rPr lang="en-US" sz="1050" u="none" strike="noStrike">
                          <a:effectLst/>
                        </a:rPr>
                        <a:t>[to be determined]</a:t>
                      </a:r>
                      <a:endParaRPr lang="en-US" sz="1050" b="0" i="1" u="none" strike="noStrike">
                        <a:solidFill>
                          <a:srgbClr val="A6A6A6"/>
                        </a:solidFill>
                        <a:effectLst/>
                        <a:latin typeface="Times New Roman" panose="02020603050405020304" pitchFamily="18" charset="0"/>
                        <a:ea typeface="맑은 고딕" panose="020B0503020000020004" pitchFamily="50" charset="-127"/>
                      </a:endParaRPr>
                    </a:p>
                  </a:txBody>
                  <a:tcPr marL="8159" marR="8159" marT="8159" marB="0"/>
                </a:tc>
              </a:tr>
              <a:tr h="404005">
                <a:tc>
                  <a:txBody>
                    <a:bodyPr/>
                    <a:lstStyle/>
                    <a:p>
                      <a:pPr algn="ctr" fontAlgn="t"/>
                      <a:r>
                        <a:rPr lang="en-US" sz="1050" u="none" strike="noStrike">
                          <a:effectLst/>
                        </a:rPr>
                        <a:t>Brake override System</a:t>
                      </a:r>
                      <a:endParaRPr lang="en-US" sz="1050" b="0" i="0" u="none" strike="noStrike">
                        <a:solidFill>
                          <a:srgbClr val="000000"/>
                        </a:solidFill>
                        <a:effectLst/>
                        <a:latin typeface="Times New Roman" panose="02020603050405020304" pitchFamily="18" charset="0"/>
                        <a:ea typeface="맑은 고딕" panose="020B0503020000020004" pitchFamily="50" charset="-127"/>
                      </a:endParaRPr>
                    </a:p>
                  </a:txBody>
                  <a:tcPr marL="8159" marR="8159" marT="8159" marB="0"/>
                </a:tc>
                <a:tc>
                  <a:txBody>
                    <a:bodyPr/>
                    <a:lstStyle/>
                    <a:p>
                      <a:pPr algn="ctr" fontAlgn="t"/>
                      <a:r>
                        <a:rPr lang="en-US" sz="1050" u="none" strike="noStrike" dirty="0">
                          <a:effectLst/>
                        </a:rPr>
                        <a:t>Operating status of the brake override system.</a:t>
                      </a:r>
                      <a:endParaRPr lang="en-US" sz="1050" b="0" i="0" u="none" strike="noStrike" dirty="0">
                        <a:solidFill>
                          <a:srgbClr val="000000"/>
                        </a:solidFill>
                        <a:effectLst/>
                        <a:latin typeface="Times New Roman" panose="02020603050405020304" pitchFamily="18" charset="0"/>
                        <a:ea typeface="맑은 고딕" panose="020B0503020000020004" pitchFamily="50" charset="-127"/>
                      </a:endParaRPr>
                    </a:p>
                  </a:txBody>
                  <a:tcPr marL="8159" marR="8159" marT="8159" marB="0"/>
                </a:tc>
                <a:tc>
                  <a:txBody>
                    <a:bodyPr/>
                    <a:lstStyle/>
                    <a:p>
                      <a:pPr algn="ctr" fontAlgn="t"/>
                      <a:r>
                        <a:rPr lang="en-US" sz="1050" u="none" strike="noStrike" dirty="0" smtClean="0">
                          <a:effectLst/>
                        </a:rPr>
                        <a:t>Mandatory</a:t>
                      </a:r>
                    </a:p>
                    <a:p>
                      <a:pPr algn="ctr" fontAlgn="t"/>
                      <a:r>
                        <a:rPr lang="en-US" sz="1050" u="none" strike="noStrike" dirty="0" smtClean="0">
                          <a:effectLst/>
                        </a:rPr>
                        <a:t>(</a:t>
                      </a:r>
                      <a:r>
                        <a:rPr lang="en-US" sz="1050" u="none" strike="noStrike" dirty="0">
                          <a:effectLst/>
                        </a:rPr>
                        <a:t>if equipped)</a:t>
                      </a:r>
                      <a:endParaRPr lang="en-US" sz="1050" b="0" i="0" u="none" strike="noStrike" dirty="0">
                        <a:solidFill>
                          <a:srgbClr val="000000"/>
                        </a:solidFill>
                        <a:effectLst/>
                        <a:latin typeface="Times New Roman" panose="02020603050405020304" pitchFamily="18" charset="0"/>
                        <a:ea typeface="맑은 고딕" panose="020B0503020000020004" pitchFamily="50" charset="-127"/>
                      </a:endParaRPr>
                    </a:p>
                  </a:txBody>
                  <a:tcPr marL="8159" marR="8159" marT="8159" marB="0"/>
                </a:tc>
                <a:tc>
                  <a:txBody>
                    <a:bodyPr/>
                    <a:lstStyle/>
                    <a:p>
                      <a:pPr algn="ctr" fontAlgn="t"/>
                      <a:r>
                        <a:rPr lang="en-US" sz="1050" u="none" strike="noStrike" dirty="0">
                          <a:effectLst/>
                        </a:rPr>
                        <a:t>-5.0 to 0 sec.</a:t>
                      </a:r>
                      <a:endParaRPr lang="en-US" sz="1050" b="0" i="0" u="none" strike="noStrike" dirty="0">
                        <a:solidFill>
                          <a:srgbClr val="000000"/>
                        </a:solidFill>
                        <a:effectLst/>
                        <a:latin typeface="Times New Roman" panose="02020603050405020304" pitchFamily="18" charset="0"/>
                        <a:ea typeface="맑은 고딕" panose="020B0503020000020004" pitchFamily="50" charset="-127"/>
                      </a:endParaRPr>
                    </a:p>
                  </a:txBody>
                  <a:tcPr marL="8159" marR="8159" marT="8159" marB="0"/>
                </a:tc>
                <a:tc>
                  <a:txBody>
                    <a:bodyPr/>
                    <a:lstStyle/>
                    <a:p>
                      <a:pPr algn="ctr" fontAlgn="t"/>
                      <a:r>
                        <a:rPr lang="en-US" sz="1050" u="none" strike="noStrike" dirty="0">
                          <a:effectLst/>
                        </a:rPr>
                        <a:t>[to be determined]</a:t>
                      </a:r>
                      <a:endParaRPr lang="en-US" sz="1050" b="0" i="1" u="none" strike="noStrike" dirty="0">
                        <a:solidFill>
                          <a:srgbClr val="A6A6A6"/>
                        </a:solidFill>
                        <a:effectLst/>
                        <a:latin typeface="Times New Roman" panose="02020603050405020304" pitchFamily="18" charset="0"/>
                        <a:ea typeface="맑은 고딕" panose="020B0503020000020004" pitchFamily="50" charset="-127"/>
                      </a:endParaRPr>
                    </a:p>
                  </a:txBody>
                  <a:tcPr marL="8159" marR="8159" marT="8159" marB="0"/>
                </a:tc>
              </a:tr>
              <a:tr h="220948">
                <a:tc>
                  <a:txBody>
                    <a:bodyPr/>
                    <a:lstStyle/>
                    <a:p>
                      <a:pPr algn="ctr" fontAlgn="b"/>
                      <a:r>
                        <a:rPr lang="en-US" sz="1050" u="none" strike="noStrike" dirty="0" smtClean="0">
                          <a:effectLst/>
                        </a:rPr>
                        <a:t>Master cylinder </a:t>
                      </a:r>
                      <a:r>
                        <a:rPr lang="en-US" sz="1050" u="none" strike="noStrike" dirty="0">
                          <a:effectLst/>
                        </a:rPr>
                        <a:t>pressure</a:t>
                      </a:r>
                      <a:endParaRPr lang="en-US" sz="1050" b="0" i="0" u="none" strike="noStrike" dirty="0">
                        <a:solidFill>
                          <a:srgbClr val="000000"/>
                        </a:solidFill>
                        <a:effectLst/>
                        <a:latin typeface="Times New Roman" panose="02020603050405020304" pitchFamily="18" charset="0"/>
                        <a:ea typeface="맑은 고딕" panose="020B0503020000020004" pitchFamily="50" charset="-127"/>
                      </a:endParaRPr>
                    </a:p>
                  </a:txBody>
                  <a:tcPr marL="8159" marR="8159" marT="8159" marB="0" anchor="b"/>
                </a:tc>
                <a:tc>
                  <a:txBody>
                    <a:bodyPr/>
                    <a:lstStyle/>
                    <a:p>
                      <a:pPr algn="ctr" fontAlgn="b"/>
                      <a:r>
                        <a:rPr lang="en-US" sz="1050" u="none" strike="noStrike" dirty="0">
                          <a:effectLst/>
                        </a:rPr>
                        <a:t>Pressure of the </a:t>
                      </a:r>
                      <a:r>
                        <a:rPr lang="en-US" sz="1050" u="none" strike="noStrike" dirty="0" smtClean="0">
                          <a:effectLst/>
                        </a:rPr>
                        <a:t>Master cylinder</a:t>
                      </a:r>
                      <a:endParaRPr lang="en-US" sz="1050" b="0" i="0" u="none" strike="noStrike" dirty="0">
                        <a:solidFill>
                          <a:srgbClr val="000000"/>
                        </a:solidFill>
                        <a:effectLst/>
                        <a:latin typeface="Times New Roman" panose="02020603050405020304" pitchFamily="18" charset="0"/>
                        <a:ea typeface="맑은 고딕" panose="020B0503020000020004" pitchFamily="50" charset="-127"/>
                      </a:endParaRPr>
                    </a:p>
                  </a:txBody>
                  <a:tcPr marL="8159" marR="8159" marT="8159" marB="0" anchor="b"/>
                </a:tc>
                <a:tc>
                  <a:txBody>
                    <a:bodyPr/>
                    <a:lstStyle/>
                    <a:p>
                      <a:pPr algn="ctr" fontAlgn="t"/>
                      <a:r>
                        <a:rPr lang="en-US" sz="1050" u="none" strike="noStrike">
                          <a:effectLst/>
                        </a:rPr>
                        <a:t>Mandatory</a:t>
                      </a:r>
                      <a:endParaRPr lang="en-US" sz="1050" b="0" i="0" u="none" strike="noStrike">
                        <a:solidFill>
                          <a:srgbClr val="000000"/>
                        </a:solidFill>
                        <a:effectLst/>
                        <a:latin typeface="Times New Roman" panose="02020603050405020304" pitchFamily="18" charset="0"/>
                        <a:ea typeface="맑은 고딕" panose="020B0503020000020004" pitchFamily="50" charset="-127"/>
                      </a:endParaRPr>
                    </a:p>
                  </a:txBody>
                  <a:tcPr marL="8159" marR="8159" marT="8159" marB="0"/>
                </a:tc>
                <a:tc>
                  <a:txBody>
                    <a:bodyPr/>
                    <a:lstStyle/>
                    <a:p>
                      <a:pPr algn="ctr" fontAlgn="t"/>
                      <a:r>
                        <a:rPr lang="en-US" sz="1050" u="none" strike="noStrike" dirty="0">
                          <a:effectLst/>
                        </a:rPr>
                        <a:t>-5.0 to 0 sec.</a:t>
                      </a:r>
                      <a:endParaRPr lang="en-US" sz="1050" b="0" i="0" u="none" strike="noStrike" dirty="0">
                        <a:solidFill>
                          <a:srgbClr val="000000"/>
                        </a:solidFill>
                        <a:effectLst/>
                        <a:latin typeface="Times New Roman" panose="02020603050405020304" pitchFamily="18" charset="0"/>
                        <a:ea typeface="맑은 고딕" panose="020B0503020000020004" pitchFamily="50" charset="-127"/>
                      </a:endParaRPr>
                    </a:p>
                  </a:txBody>
                  <a:tcPr marL="8159" marR="8159" marT="8159" marB="0"/>
                </a:tc>
                <a:tc>
                  <a:txBody>
                    <a:bodyPr/>
                    <a:lstStyle/>
                    <a:p>
                      <a:pPr algn="ctr" fontAlgn="t"/>
                      <a:r>
                        <a:rPr lang="en-US" sz="1050" u="none" strike="noStrike" dirty="0">
                          <a:effectLst/>
                        </a:rPr>
                        <a:t>[to be determined]</a:t>
                      </a:r>
                      <a:endParaRPr lang="en-US" sz="1050" b="0" i="1" u="none" strike="noStrike" dirty="0">
                        <a:solidFill>
                          <a:srgbClr val="A6A6A6"/>
                        </a:solidFill>
                        <a:effectLst/>
                        <a:latin typeface="Times New Roman" panose="02020603050405020304" pitchFamily="18" charset="0"/>
                        <a:ea typeface="맑은 고딕" panose="020B0503020000020004" pitchFamily="50" charset="-127"/>
                      </a:endParaRPr>
                    </a:p>
                  </a:txBody>
                  <a:tcPr marL="8159" marR="8159" marT="8159" marB="0"/>
                </a:tc>
              </a:tr>
              <a:tr h="220948">
                <a:tc>
                  <a:txBody>
                    <a:bodyPr/>
                    <a:lstStyle/>
                    <a:p>
                      <a:pPr algn="ctr" fontAlgn="b"/>
                      <a:r>
                        <a:rPr lang="en-US" sz="1050" u="none" strike="noStrike" dirty="0">
                          <a:effectLst/>
                        </a:rPr>
                        <a:t>Gear position</a:t>
                      </a:r>
                      <a:endParaRPr lang="en-US" sz="1050" b="0" i="0" u="none" strike="noStrike" dirty="0">
                        <a:solidFill>
                          <a:srgbClr val="000000"/>
                        </a:solidFill>
                        <a:effectLst/>
                        <a:latin typeface="Times New Roman" panose="02020603050405020304" pitchFamily="18" charset="0"/>
                        <a:ea typeface="맑은 고딕" panose="020B0503020000020004" pitchFamily="50" charset="-127"/>
                      </a:endParaRPr>
                    </a:p>
                  </a:txBody>
                  <a:tcPr marL="8159" marR="8159" marT="8159" marB="0" anchor="b"/>
                </a:tc>
                <a:tc>
                  <a:txBody>
                    <a:bodyPr/>
                    <a:lstStyle/>
                    <a:p>
                      <a:pPr algn="ctr" fontAlgn="b"/>
                      <a:r>
                        <a:rPr lang="en-US" sz="1050" u="none" strike="noStrike" dirty="0">
                          <a:effectLst/>
                        </a:rPr>
                        <a:t>Gear (shift lever) position</a:t>
                      </a:r>
                      <a:endParaRPr lang="en-US" sz="1050" b="0" i="0" u="none" strike="noStrike" dirty="0">
                        <a:solidFill>
                          <a:srgbClr val="000000"/>
                        </a:solidFill>
                        <a:effectLst/>
                        <a:latin typeface="Times New Roman" panose="02020603050405020304" pitchFamily="18" charset="0"/>
                        <a:ea typeface="맑은 고딕" panose="020B0503020000020004" pitchFamily="50" charset="-127"/>
                      </a:endParaRPr>
                    </a:p>
                  </a:txBody>
                  <a:tcPr marL="8159" marR="8159" marT="8159" marB="0" anchor="b"/>
                </a:tc>
                <a:tc>
                  <a:txBody>
                    <a:bodyPr/>
                    <a:lstStyle/>
                    <a:p>
                      <a:pPr algn="ctr" fontAlgn="t"/>
                      <a:r>
                        <a:rPr lang="en-US" sz="1050" u="none" strike="noStrike">
                          <a:effectLst/>
                        </a:rPr>
                        <a:t>Mandatory</a:t>
                      </a:r>
                      <a:endParaRPr lang="en-US" sz="1050" b="0" i="0" u="none" strike="noStrike">
                        <a:solidFill>
                          <a:srgbClr val="000000"/>
                        </a:solidFill>
                        <a:effectLst/>
                        <a:latin typeface="Times New Roman" panose="02020603050405020304" pitchFamily="18" charset="0"/>
                        <a:ea typeface="맑은 고딕" panose="020B0503020000020004" pitchFamily="50" charset="-127"/>
                      </a:endParaRPr>
                    </a:p>
                  </a:txBody>
                  <a:tcPr marL="8159" marR="8159" marT="8159" marB="0"/>
                </a:tc>
                <a:tc>
                  <a:txBody>
                    <a:bodyPr/>
                    <a:lstStyle/>
                    <a:p>
                      <a:pPr algn="ctr" fontAlgn="t"/>
                      <a:r>
                        <a:rPr lang="en-US" sz="1050" u="none" strike="noStrike" dirty="0">
                          <a:effectLst/>
                        </a:rPr>
                        <a:t>-5.0 to 0 sec.</a:t>
                      </a:r>
                      <a:endParaRPr lang="en-US" sz="1050" b="0" i="0" u="none" strike="noStrike" dirty="0">
                        <a:solidFill>
                          <a:srgbClr val="000000"/>
                        </a:solidFill>
                        <a:effectLst/>
                        <a:latin typeface="Times New Roman" panose="02020603050405020304" pitchFamily="18" charset="0"/>
                        <a:ea typeface="맑은 고딕" panose="020B0503020000020004" pitchFamily="50" charset="-127"/>
                      </a:endParaRPr>
                    </a:p>
                  </a:txBody>
                  <a:tcPr marL="8159" marR="8159" marT="8159" marB="0"/>
                </a:tc>
                <a:tc>
                  <a:txBody>
                    <a:bodyPr/>
                    <a:lstStyle/>
                    <a:p>
                      <a:pPr algn="ctr" fontAlgn="t"/>
                      <a:r>
                        <a:rPr lang="en-US" sz="1050" u="none" strike="noStrike" dirty="0">
                          <a:effectLst/>
                        </a:rPr>
                        <a:t>[to be determined]</a:t>
                      </a:r>
                      <a:endParaRPr lang="en-US" sz="1050" b="0" i="1" u="none" strike="noStrike" dirty="0">
                        <a:solidFill>
                          <a:srgbClr val="A6A6A6"/>
                        </a:solidFill>
                        <a:effectLst/>
                        <a:latin typeface="Times New Roman" panose="02020603050405020304" pitchFamily="18" charset="0"/>
                        <a:ea typeface="맑은 고딕" panose="020B0503020000020004" pitchFamily="50" charset="-127"/>
                      </a:endParaRPr>
                    </a:p>
                  </a:txBody>
                  <a:tcPr marL="8159" marR="8159" marT="8159" marB="0"/>
                </a:tc>
              </a:tr>
            </a:tbl>
          </a:graphicData>
        </a:graphic>
      </p:graphicFrame>
      <p:sp>
        <p:nvSpPr>
          <p:cNvPr id="16" name="직사각형 15"/>
          <p:cNvSpPr/>
          <p:nvPr/>
        </p:nvSpPr>
        <p:spPr>
          <a:xfrm>
            <a:off x="478397" y="6072490"/>
            <a:ext cx="8270969" cy="369332"/>
          </a:xfrm>
          <a:prstGeom prst="rect">
            <a:avLst/>
          </a:prstGeom>
        </p:spPr>
        <p:txBody>
          <a:bodyPr wrap="square">
            <a:spAutoFit/>
          </a:bodyPr>
          <a:lstStyle/>
          <a:p>
            <a:pPr algn="ctr"/>
            <a:r>
              <a:rPr lang="en-US" altLang="ko-KR" b="1" dirty="0" smtClean="0">
                <a:solidFill>
                  <a:srgbClr val="0000FF"/>
                </a:solidFill>
                <a:latin typeface="Arial" panose="020B0604020202020204" pitchFamily="34" charset="0"/>
                <a:cs typeface="Arial" panose="020B0604020202020204" pitchFamily="34" charset="0"/>
              </a:rPr>
              <a:t>EDR </a:t>
            </a:r>
            <a:r>
              <a:rPr lang="en-US" altLang="ko-KR" b="1" dirty="0" smtClean="0">
                <a:solidFill>
                  <a:srgbClr val="0000FF"/>
                </a:solidFill>
                <a:latin typeface="Arial" panose="020B0604020202020204" pitchFamily="34" charset="0"/>
                <a:cs typeface="Arial" panose="020B0604020202020204" pitchFamily="34" charset="0"/>
              </a:rPr>
              <a:t>data element list will be </a:t>
            </a:r>
            <a:r>
              <a:rPr lang="en-US" altLang="ko-KR" b="1" dirty="0" smtClean="0">
                <a:solidFill>
                  <a:srgbClr val="0000FF"/>
                </a:solidFill>
                <a:latin typeface="Arial" panose="020B0604020202020204" pitchFamily="34" charset="0"/>
                <a:cs typeface="Arial" panose="020B0604020202020204" pitchFamily="34" charset="0"/>
              </a:rPr>
              <a:t>proposed </a:t>
            </a:r>
            <a:r>
              <a:rPr lang="en-US" altLang="ko-KR" b="1" dirty="0" smtClean="0">
                <a:solidFill>
                  <a:srgbClr val="0000FF"/>
                </a:solidFill>
                <a:latin typeface="Arial" panose="020B0604020202020204" pitchFamily="34" charset="0"/>
                <a:cs typeface="Arial" panose="020B0604020202020204" pitchFamily="34" charset="0"/>
              </a:rPr>
              <a:t>in </a:t>
            </a:r>
            <a:r>
              <a:rPr lang="en-US" altLang="ko-KR" b="1" dirty="0" smtClean="0">
                <a:solidFill>
                  <a:srgbClr val="0000FF"/>
                </a:solidFill>
                <a:latin typeface="Arial" panose="020B0604020202020204" pitchFamily="34" charset="0"/>
                <a:cs typeface="Arial" panose="020B0604020202020204" pitchFamily="34" charset="0"/>
              </a:rPr>
              <a:t>EDR-DSSAD-03 session</a:t>
            </a:r>
            <a:endParaRPr lang="en-US" altLang="ko-KR" b="1" dirty="0">
              <a:solidFill>
                <a:srgbClr val="0000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293282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idx="4294967295"/>
          </p:nvPr>
        </p:nvSpPr>
        <p:spPr>
          <a:xfrm>
            <a:off x="534801" y="278662"/>
            <a:ext cx="8229600" cy="1143000"/>
          </a:xfrm>
          <a:prstGeom prst="rect">
            <a:avLst/>
          </a:prstGeom>
        </p:spPr>
        <p:txBody>
          <a:bodyPr/>
          <a:lstStyle/>
          <a:p>
            <a:endParaRPr lang="ko-KR" altLang="en-US" dirty="0"/>
          </a:p>
        </p:txBody>
      </p:sp>
      <p:sp>
        <p:nvSpPr>
          <p:cNvPr id="3" name="내용 개체 틀 2"/>
          <p:cNvSpPr>
            <a:spLocks noGrp="1"/>
          </p:cNvSpPr>
          <p:nvPr>
            <p:ph idx="4294967295"/>
          </p:nvPr>
        </p:nvSpPr>
        <p:spPr>
          <a:xfrm>
            <a:off x="457200" y="1600200"/>
            <a:ext cx="8229600" cy="4525963"/>
          </a:xfrm>
          <a:prstGeom prst="rect">
            <a:avLst/>
          </a:prstGeom>
        </p:spPr>
        <p:txBody>
          <a:bodyPr/>
          <a:lstStyle/>
          <a:p>
            <a:endParaRPr lang="ko-KR" altLang="en-US" dirty="0"/>
          </a:p>
        </p:txBody>
      </p:sp>
      <p:pic>
        <p:nvPicPr>
          <p:cNvPr id="6" name="그림 5"/>
          <p:cNvPicPr>
            <a:picLocks noChangeAspect="1"/>
          </p:cNvPicPr>
          <p:nvPr/>
        </p:nvPicPr>
        <p:blipFill>
          <a:blip r:embed="rId3"/>
          <a:stretch>
            <a:fillRect/>
          </a:stretch>
        </p:blipFill>
        <p:spPr>
          <a:xfrm>
            <a:off x="2728" y="0"/>
            <a:ext cx="9144000" cy="6858000"/>
          </a:xfrm>
          <a:prstGeom prst="rect">
            <a:avLst/>
          </a:prstGeom>
        </p:spPr>
      </p:pic>
      <p:sp>
        <p:nvSpPr>
          <p:cNvPr id="5" name="TextBox 17"/>
          <p:cNvSpPr txBox="1"/>
          <p:nvPr/>
        </p:nvSpPr>
        <p:spPr>
          <a:xfrm>
            <a:off x="4434840" y="2941860"/>
            <a:ext cx="4420441" cy="954107"/>
          </a:xfrm>
          <a:prstGeom prst="rect">
            <a:avLst/>
          </a:prstGeom>
          <a:noFill/>
        </p:spPr>
        <p:txBody>
          <a:bodyPr wrap="square" rtlCol="0">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r"/>
            <a:r>
              <a:rPr lang="en-US" altLang="ko-KR" sz="5600" b="1" dirty="0">
                <a:ln>
                  <a:solidFill>
                    <a:schemeClr val="tx1">
                      <a:alpha val="0"/>
                    </a:schemeClr>
                  </a:solidFill>
                </a:ln>
                <a:solidFill>
                  <a:srgbClr val="0070C0"/>
                </a:solidFill>
                <a:latin typeface="Arial" panose="020B0604020202020204" pitchFamily="34" charset="0"/>
                <a:ea typeface="나눔바른고딕" panose="020B0603020101020101" pitchFamily="50" charset="-127"/>
                <a:cs typeface="Arial" panose="020B0604020202020204" pitchFamily="34" charset="0"/>
              </a:rPr>
              <a:t>T</a:t>
            </a:r>
            <a:r>
              <a:rPr lang="en-US" altLang="ko-KR" sz="5600" b="1" dirty="0">
                <a:ln>
                  <a:solidFill>
                    <a:schemeClr val="tx1">
                      <a:alpha val="0"/>
                    </a:schemeClr>
                  </a:solidFill>
                </a:ln>
                <a:solidFill>
                  <a:schemeClr val="tx1">
                    <a:lumMod val="85000"/>
                    <a:lumOff val="15000"/>
                  </a:schemeClr>
                </a:solidFill>
                <a:latin typeface="Arial" panose="020B0604020202020204" pitchFamily="34" charset="0"/>
                <a:ea typeface="나눔바른고딕" panose="020B0603020101020101" pitchFamily="50" charset="-127"/>
                <a:cs typeface="Arial" panose="020B0604020202020204" pitchFamily="34" charset="0"/>
              </a:rPr>
              <a:t>HANK </a:t>
            </a:r>
            <a:r>
              <a:rPr lang="en-US" altLang="ko-KR" sz="5600" b="1" dirty="0">
                <a:ln>
                  <a:solidFill>
                    <a:schemeClr val="tx1">
                      <a:alpha val="0"/>
                    </a:schemeClr>
                  </a:solidFill>
                </a:ln>
                <a:solidFill>
                  <a:srgbClr val="00B0F0"/>
                </a:solidFill>
                <a:latin typeface="Arial" panose="020B0604020202020204" pitchFamily="34" charset="0"/>
                <a:ea typeface="나눔바른고딕" panose="020B0603020101020101" pitchFamily="50" charset="-127"/>
                <a:cs typeface="Arial" panose="020B0604020202020204" pitchFamily="34" charset="0"/>
              </a:rPr>
              <a:t>Y</a:t>
            </a:r>
            <a:r>
              <a:rPr lang="en-US" altLang="ko-KR" sz="5600" b="1" dirty="0">
                <a:ln>
                  <a:solidFill>
                    <a:schemeClr val="tx1">
                      <a:alpha val="0"/>
                    </a:schemeClr>
                  </a:solidFill>
                </a:ln>
                <a:solidFill>
                  <a:schemeClr val="tx1">
                    <a:lumMod val="85000"/>
                    <a:lumOff val="15000"/>
                  </a:schemeClr>
                </a:solidFill>
                <a:latin typeface="Arial" panose="020B0604020202020204" pitchFamily="34" charset="0"/>
                <a:ea typeface="나눔바른고딕" panose="020B0603020101020101" pitchFamily="50" charset="-127"/>
                <a:cs typeface="Arial" panose="020B0604020202020204" pitchFamily="34" charset="0"/>
              </a:rPr>
              <a:t>OU</a:t>
            </a:r>
            <a:endParaRPr lang="ko-KR" altLang="en-US" sz="5600" b="1" dirty="0">
              <a:ln>
                <a:solidFill>
                  <a:schemeClr val="tx1">
                    <a:alpha val="0"/>
                  </a:schemeClr>
                </a:solidFill>
              </a:ln>
              <a:solidFill>
                <a:schemeClr val="tx1">
                  <a:lumMod val="85000"/>
                  <a:lumOff val="15000"/>
                </a:schemeClr>
              </a:solidFill>
              <a:latin typeface="Arial" panose="020B0604020202020204" pitchFamily="34" charset="0"/>
              <a:ea typeface="나눔바른고딕" panose="020B0603020101020101" pitchFamily="50" charset="-127"/>
              <a:cs typeface="Arial" panose="020B0604020202020204" pitchFamily="34" charset="0"/>
            </a:endParaRPr>
          </a:p>
        </p:txBody>
      </p:sp>
      <p:sp>
        <p:nvSpPr>
          <p:cNvPr id="4" name="TextBox 3"/>
          <p:cNvSpPr txBox="1"/>
          <p:nvPr/>
        </p:nvSpPr>
        <p:spPr>
          <a:xfrm>
            <a:off x="4880864" y="4293096"/>
            <a:ext cx="3528392" cy="923330"/>
          </a:xfrm>
          <a:prstGeom prst="rect">
            <a:avLst/>
          </a:prstGeom>
          <a:noFill/>
        </p:spPr>
        <p:txBody>
          <a:bodyPr wrap="square" rtlCol="0">
            <a:spAutoFit/>
          </a:bodyPr>
          <a:lstStyle/>
          <a:p>
            <a:r>
              <a:rPr lang="en-US" altLang="ko-KR" dirty="0" smtClean="0">
                <a:hlinkClick r:id="rId4"/>
              </a:rPr>
              <a:t>giok.park@gmail.com</a:t>
            </a:r>
            <a:endParaRPr lang="en-US" altLang="ko-KR" dirty="0" smtClean="0"/>
          </a:p>
          <a:p>
            <a:r>
              <a:rPr lang="en-US" altLang="ko-KR" dirty="0" smtClean="0">
                <a:hlinkClick r:id="rId5"/>
              </a:rPr>
              <a:t>parkgiok@kotsa.or.kr</a:t>
            </a:r>
            <a:endParaRPr lang="en-US" altLang="ko-KR" dirty="0" smtClean="0"/>
          </a:p>
          <a:p>
            <a:endParaRPr lang="ko-KR" altLang="en-US" dirty="0"/>
          </a:p>
        </p:txBody>
      </p:sp>
      <p:sp>
        <p:nvSpPr>
          <p:cNvPr id="7" name="슬라이드 번호 개체 틀 6"/>
          <p:cNvSpPr>
            <a:spLocks noGrp="1"/>
          </p:cNvSpPr>
          <p:nvPr>
            <p:ph type="sldNum" sz="quarter" idx="12"/>
          </p:nvPr>
        </p:nvSpPr>
        <p:spPr/>
        <p:txBody>
          <a:bodyPr/>
          <a:lstStyle/>
          <a:p>
            <a:fld id="{2DCB18FE-46AA-4BE0-88C7-F5AF093AC2C4}" type="slidenum">
              <a:rPr lang="en-US" altLang="ko-KR" smtClean="0"/>
              <a:pPr/>
              <a:t>13</a:t>
            </a:fld>
            <a:endParaRPr lang="en-US" dirty="0"/>
          </a:p>
        </p:txBody>
      </p:sp>
    </p:spTree>
    <p:extLst>
      <p:ext uri="{BB962C8B-B14F-4D97-AF65-F5344CB8AC3E}">
        <p14:creationId xmlns:p14="http://schemas.microsoft.com/office/powerpoint/2010/main" val="1854124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직사각형 1"/>
          <p:cNvSpPr/>
          <p:nvPr/>
        </p:nvSpPr>
        <p:spPr>
          <a:xfrm>
            <a:off x="1016552" y="457508"/>
            <a:ext cx="8127448" cy="523220"/>
          </a:xfrm>
          <a:prstGeom prst="rect">
            <a:avLst/>
          </a:prstGeom>
          <a:noFill/>
        </p:spPr>
        <p:txBody>
          <a:bodyPr wrap="square" lIns="91440" tIns="45720" rIns="91440" bIns="45720">
            <a:spAutoFit/>
          </a:bodyPr>
          <a:lstStyle/>
          <a:p>
            <a:r>
              <a:rPr lang="en-US" altLang="ko-KR" sz="2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a typeface="HY견고딕" pitchFamily="18" charset="-127"/>
              </a:rPr>
              <a:t>EDR Overview in KOREA</a:t>
            </a:r>
            <a:endParaRPr lang="ko-KR" altLang="en-US" sz="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3" name="TextBox 2">
            <a:extLst>
              <a:ext uri="{FF2B5EF4-FFF2-40B4-BE49-F238E27FC236}">
                <a16:creationId xmlns:a16="http://schemas.microsoft.com/office/drawing/2014/main" xmlns="" id="{C397D08C-D6D9-4F92-A1E2-CCFA05BA9E95}"/>
              </a:ext>
            </a:extLst>
          </p:cNvPr>
          <p:cNvSpPr txBox="1"/>
          <p:nvPr/>
        </p:nvSpPr>
        <p:spPr>
          <a:xfrm>
            <a:off x="513501" y="1124744"/>
            <a:ext cx="1441420" cy="369332"/>
          </a:xfrm>
          <a:prstGeom prst="rect">
            <a:avLst/>
          </a:prstGeom>
          <a:noFill/>
        </p:spPr>
        <p:txBody>
          <a:bodyPr wrap="none" rtlCol="0">
            <a:spAutoFit/>
          </a:bodyPr>
          <a:lstStyle/>
          <a:p>
            <a:r>
              <a:rPr lang="en-US" altLang="ko-KR" b="1" dirty="0" smtClean="0">
                <a:ln>
                  <a:solidFill>
                    <a:schemeClr val="tx1">
                      <a:alpha val="0"/>
                    </a:schemeClr>
                  </a:solidFill>
                </a:ln>
                <a:solidFill>
                  <a:schemeClr val="tx1">
                    <a:lumMod val="85000"/>
                    <a:lumOff val="15000"/>
                  </a:schemeClr>
                </a:solidFill>
                <a:latin typeface="Arial" panose="020B0604020202020204" pitchFamily="34" charset="0"/>
                <a:ea typeface="나눔바른고딕" panose="020B0603020101020101" pitchFamily="50" charset="-127"/>
                <a:cs typeface="Arial" panose="020B0604020202020204" pitchFamily="34" charset="0"/>
              </a:rPr>
              <a:t>EDR Status</a:t>
            </a:r>
            <a:endParaRPr lang="ko-KR" altLang="en-US" b="1" dirty="0">
              <a:ln>
                <a:solidFill>
                  <a:schemeClr val="tx1">
                    <a:alpha val="0"/>
                  </a:schemeClr>
                </a:solidFill>
              </a:ln>
              <a:solidFill>
                <a:schemeClr val="tx1">
                  <a:lumMod val="85000"/>
                  <a:lumOff val="15000"/>
                </a:schemeClr>
              </a:solidFill>
              <a:latin typeface="Arial" panose="020B0604020202020204" pitchFamily="34" charset="0"/>
              <a:ea typeface="나눔바른고딕" panose="020B0603020101020101" pitchFamily="50" charset="-127"/>
              <a:cs typeface="Arial" panose="020B0604020202020204" pitchFamily="34" charset="0"/>
            </a:endParaRPr>
          </a:p>
        </p:txBody>
      </p:sp>
      <p:sp>
        <p:nvSpPr>
          <p:cNvPr id="4" name="대각선 줄무늬 3">
            <a:extLst>
              <a:ext uri="{FF2B5EF4-FFF2-40B4-BE49-F238E27FC236}">
                <a16:creationId xmlns:a16="http://schemas.microsoft.com/office/drawing/2014/main" xmlns="" id="{DAB6B845-407C-452C-9F3F-83B1F709C83D}"/>
              </a:ext>
            </a:extLst>
          </p:cNvPr>
          <p:cNvSpPr/>
          <p:nvPr/>
        </p:nvSpPr>
        <p:spPr>
          <a:xfrm>
            <a:off x="358775" y="1196222"/>
            <a:ext cx="182446" cy="164842"/>
          </a:xfrm>
          <a:prstGeom prst="diagStripe">
            <a:avLst>
              <a:gd name="adj" fmla="val 44403"/>
            </a:avLst>
          </a:prstGeom>
          <a:solidFill>
            <a:srgbClr val="004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ko-KR" altLang="en-US">
              <a:solidFill>
                <a:prstClr val="white"/>
              </a:solidFill>
            </a:endParaRPr>
          </a:p>
        </p:txBody>
      </p:sp>
      <p:sp>
        <p:nvSpPr>
          <p:cNvPr id="5" name="대각선 줄무늬 4">
            <a:extLst>
              <a:ext uri="{FF2B5EF4-FFF2-40B4-BE49-F238E27FC236}">
                <a16:creationId xmlns:a16="http://schemas.microsoft.com/office/drawing/2014/main" xmlns="" id="{02E7E080-63BC-432F-81B9-5C0D744005E6}"/>
              </a:ext>
            </a:extLst>
          </p:cNvPr>
          <p:cNvSpPr/>
          <p:nvPr/>
        </p:nvSpPr>
        <p:spPr>
          <a:xfrm flipV="1">
            <a:off x="358775" y="1278642"/>
            <a:ext cx="182446" cy="164842"/>
          </a:xfrm>
          <a:prstGeom prst="diagStripe">
            <a:avLst>
              <a:gd name="adj" fmla="val 47761"/>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938" tIns="36969" rIns="73938" bIns="36969" numCol="1" spcCol="0" rtlCol="0" fromWordArt="0" anchor="ctr" anchorCtr="0" forceAA="0" compatLnSpc="1">
            <a:prstTxWarp prst="textNoShape">
              <a:avLst/>
            </a:prstTxWarp>
            <a:noAutofit/>
          </a:bodyPr>
          <a:lstStyle/>
          <a:p>
            <a:pPr algn="ctr" defTabSz="995507"/>
            <a:endParaRPr lang="ko-KR" altLang="en-US" sz="1456"/>
          </a:p>
        </p:txBody>
      </p:sp>
      <p:grpSp>
        <p:nvGrpSpPr>
          <p:cNvPr id="10" name="그룹 9"/>
          <p:cNvGrpSpPr>
            <a:grpSpLocks noChangeAspect="1"/>
          </p:cNvGrpSpPr>
          <p:nvPr/>
        </p:nvGrpSpPr>
        <p:grpSpPr>
          <a:xfrm>
            <a:off x="545085" y="1746910"/>
            <a:ext cx="149875" cy="133114"/>
            <a:chOff x="2408169" y="2803408"/>
            <a:chExt cx="155069" cy="129840"/>
          </a:xfrm>
        </p:grpSpPr>
        <p:sp>
          <p:nvSpPr>
            <p:cNvPr id="11" name="도넛 10"/>
            <p:cNvSpPr/>
            <p:nvPr/>
          </p:nvSpPr>
          <p:spPr>
            <a:xfrm>
              <a:off x="2433398" y="2803408"/>
              <a:ext cx="129840" cy="129840"/>
            </a:xfrm>
            <a:prstGeom prst="donut">
              <a:avLst>
                <a:gd name="adj" fmla="val 17572"/>
              </a:avLst>
            </a:prstGeom>
            <a:solidFill>
              <a:srgbClr val="003B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12" name="타원 11"/>
            <p:cNvSpPr/>
            <p:nvPr/>
          </p:nvSpPr>
          <p:spPr>
            <a:xfrm>
              <a:off x="2408169" y="2829199"/>
              <a:ext cx="78258" cy="78258"/>
            </a:xfrm>
            <a:prstGeom prst="ellipse">
              <a:avLst/>
            </a:prstGeom>
            <a:solidFill>
              <a:srgbClr val="2ACC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bg1"/>
                </a:solidFill>
              </a:endParaRPr>
            </a:p>
          </p:txBody>
        </p:sp>
      </p:grpSp>
      <p:sp>
        <p:nvSpPr>
          <p:cNvPr id="13" name="직사각형 12"/>
          <p:cNvSpPr/>
          <p:nvPr/>
        </p:nvSpPr>
        <p:spPr>
          <a:xfrm>
            <a:off x="719343" y="1628800"/>
            <a:ext cx="8245269" cy="369332"/>
          </a:xfrm>
          <a:prstGeom prst="rect">
            <a:avLst/>
          </a:prstGeom>
        </p:spPr>
        <p:txBody>
          <a:bodyPr wrap="square">
            <a:spAutoFit/>
          </a:bodyPr>
          <a:lstStyle/>
          <a:p>
            <a:r>
              <a:rPr lang="en-US" altLang="ko-KR" dirty="0" smtClean="0">
                <a:latin typeface="Arial" panose="020B0604020202020204" pitchFamily="34" charset="0"/>
                <a:cs typeface="Arial" panose="020B0604020202020204" pitchFamily="34" charset="0"/>
              </a:rPr>
              <a:t>Korea introduced </a:t>
            </a:r>
            <a:r>
              <a:rPr lang="en-US" altLang="ko-KR" dirty="0">
                <a:latin typeface="Arial" panose="020B0604020202020204" pitchFamily="34" charset="0"/>
                <a:cs typeface="Arial" panose="020B0604020202020204" pitchFamily="34" charset="0"/>
              </a:rPr>
              <a:t>the EDR </a:t>
            </a:r>
            <a:r>
              <a:rPr lang="en-US" altLang="ko-KR" dirty="0" smtClean="0">
                <a:latin typeface="Arial" panose="020B0604020202020204" pitchFamily="34" charset="0"/>
                <a:cs typeface="Arial" panose="020B0604020202020204" pitchFamily="34" charset="0"/>
              </a:rPr>
              <a:t>regulation in 2015(if equipped)</a:t>
            </a:r>
            <a:endParaRPr lang="ko-KR" altLang="en-US" dirty="0">
              <a:latin typeface="Arial" panose="020B0604020202020204" pitchFamily="34" charset="0"/>
              <a:cs typeface="Arial" panose="020B0604020202020204" pitchFamily="34" charset="0"/>
            </a:endParaRPr>
          </a:p>
        </p:txBody>
      </p:sp>
      <p:grpSp>
        <p:nvGrpSpPr>
          <p:cNvPr id="14" name="그룹 13"/>
          <p:cNvGrpSpPr>
            <a:grpSpLocks noChangeAspect="1"/>
          </p:cNvGrpSpPr>
          <p:nvPr/>
        </p:nvGrpSpPr>
        <p:grpSpPr>
          <a:xfrm>
            <a:off x="539552" y="3421284"/>
            <a:ext cx="149875" cy="133114"/>
            <a:chOff x="2408169" y="2803408"/>
            <a:chExt cx="155069" cy="129840"/>
          </a:xfrm>
        </p:grpSpPr>
        <p:sp>
          <p:nvSpPr>
            <p:cNvPr id="15" name="도넛 14"/>
            <p:cNvSpPr/>
            <p:nvPr/>
          </p:nvSpPr>
          <p:spPr>
            <a:xfrm>
              <a:off x="2433398" y="2803408"/>
              <a:ext cx="129840" cy="129840"/>
            </a:xfrm>
            <a:prstGeom prst="donut">
              <a:avLst>
                <a:gd name="adj" fmla="val 17572"/>
              </a:avLst>
            </a:prstGeom>
            <a:solidFill>
              <a:srgbClr val="003B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16" name="타원 15"/>
            <p:cNvSpPr/>
            <p:nvPr/>
          </p:nvSpPr>
          <p:spPr>
            <a:xfrm>
              <a:off x="2408169" y="2829199"/>
              <a:ext cx="78258" cy="78258"/>
            </a:xfrm>
            <a:prstGeom prst="ellipse">
              <a:avLst/>
            </a:prstGeom>
            <a:solidFill>
              <a:srgbClr val="2ACC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bg1"/>
                </a:solidFill>
              </a:endParaRPr>
            </a:p>
          </p:txBody>
        </p:sp>
      </p:grpSp>
      <p:sp>
        <p:nvSpPr>
          <p:cNvPr id="17" name="직사각형 16"/>
          <p:cNvSpPr/>
          <p:nvPr/>
        </p:nvSpPr>
        <p:spPr>
          <a:xfrm>
            <a:off x="713810" y="3303174"/>
            <a:ext cx="6810517" cy="369332"/>
          </a:xfrm>
          <a:prstGeom prst="rect">
            <a:avLst/>
          </a:prstGeom>
        </p:spPr>
        <p:txBody>
          <a:bodyPr wrap="square">
            <a:spAutoFit/>
          </a:bodyPr>
          <a:lstStyle/>
          <a:p>
            <a:r>
              <a:rPr lang="en-US" altLang="ko-KR" dirty="0" smtClean="0"/>
              <a:t>Manufacturers </a:t>
            </a:r>
            <a:r>
              <a:rPr lang="en-US" altLang="ko-KR" dirty="0"/>
              <a:t>are </a:t>
            </a:r>
            <a:r>
              <a:rPr lang="en-US" altLang="ko-KR" dirty="0" smtClean="0"/>
              <a:t>expanding </a:t>
            </a:r>
            <a:r>
              <a:rPr lang="en-US" altLang="ko-KR" dirty="0"/>
              <a:t>their EDR </a:t>
            </a:r>
            <a:r>
              <a:rPr lang="en-US" altLang="ko-KR" dirty="0" smtClean="0"/>
              <a:t>recordings voluntarily</a:t>
            </a:r>
            <a:endParaRPr lang="ko-KR" altLang="en-US" dirty="0">
              <a:latin typeface="Arial" panose="020B0604020202020204" pitchFamily="34" charset="0"/>
              <a:cs typeface="Arial" panose="020B0604020202020204" pitchFamily="34" charset="0"/>
            </a:endParaRPr>
          </a:p>
        </p:txBody>
      </p:sp>
      <p:pic>
        <p:nvPicPr>
          <p:cNvPr id="20" name="그림 19" descr="Between Quotations | Kleiteria"/>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8775" y="3878275"/>
            <a:ext cx="2376264" cy="2376264"/>
          </a:xfrm>
          <a:prstGeom prst="rect">
            <a:avLst/>
          </a:prstGeom>
        </p:spPr>
      </p:pic>
      <p:grpSp>
        <p:nvGrpSpPr>
          <p:cNvPr id="22" name="그룹 21"/>
          <p:cNvGrpSpPr/>
          <p:nvPr/>
        </p:nvGrpSpPr>
        <p:grpSpPr>
          <a:xfrm>
            <a:off x="3192687" y="3902947"/>
            <a:ext cx="5347341" cy="2167828"/>
            <a:chOff x="3192687" y="3570437"/>
            <a:chExt cx="5347341" cy="2167828"/>
          </a:xfrm>
        </p:grpSpPr>
        <p:pic>
          <p:nvPicPr>
            <p:cNvPr id="18" name="Picture 13" descr="C:\Users\Administrator\AppData\Local\Microsoft\Windows\Temporary Internet Files\Content.IE5\YJN1D3TK\%25B5%25BF~1[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57465" y="4221778"/>
              <a:ext cx="2736304" cy="107888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http://cfile28.uf.tistory.com/image/25084C3C51223B2A33EFEE"/>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72200" y="3570437"/>
              <a:ext cx="2167828" cy="2167828"/>
            </a:xfrm>
            <a:prstGeom prst="rect">
              <a:avLst/>
            </a:prstGeom>
            <a:noFill/>
            <a:extLst>
              <a:ext uri="{909E8E84-426E-40DD-AFC4-6F175D3DCCD1}">
                <a14:hiddenFill xmlns:a14="http://schemas.microsoft.com/office/drawing/2010/main">
                  <a:solidFill>
                    <a:srgbClr val="FFFFFF"/>
                  </a:solidFill>
                </a14:hiddenFill>
              </a:ext>
            </a:extLst>
          </p:spPr>
        </p:pic>
        <p:pic>
          <p:nvPicPr>
            <p:cNvPr id="21" name="_x132042552" descr="EMB000010680399"/>
            <p:cNvPicPr>
              <a:picLocks noChangeAspect="1" noChangeArrowheads="1"/>
            </p:cNvPicPr>
            <p:nvPr/>
          </p:nvPicPr>
          <p:blipFill rotWithShape="1">
            <a:blip r:embed="rId6">
              <a:extLst>
                <a:ext uri="{28A0092B-C50C-407E-A947-70E740481C1C}">
                  <a14:useLocalDpi xmlns:a14="http://schemas.microsoft.com/office/drawing/2010/main" val="0"/>
                </a:ext>
              </a:extLst>
            </a:blip>
            <a:srcRect l="83440" t="21661" r="11273" b="17091"/>
            <a:stretch/>
          </p:blipFill>
          <p:spPr bwMode="auto">
            <a:xfrm>
              <a:off x="3192687" y="3840751"/>
              <a:ext cx="504056" cy="1897514"/>
            </a:xfrm>
            <a:prstGeom prst="rect">
              <a:avLst/>
            </a:prstGeom>
            <a:noFill/>
            <a:extLst>
              <a:ext uri="{909E8E84-426E-40DD-AFC4-6F175D3DCCD1}">
                <a14:hiddenFill xmlns:a14="http://schemas.microsoft.com/office/drawing/2010/main">
                  <a:solidFill>
                    <a:srgbClr val="FFFFFF"/>
                  </a:solidFill>
                </a14:hiddenFill>
              </a:ext>
            </a:extLst>
          </p:spPr>
        </p:pic>
      </p:grpSp>
      <p:sp>
        <p:nvSpPr>
          <p:cNvPr id="23" name="직사각형 22"/>
          <p:cNvSpPr/>
          <p:nvPr/>
        </p:nvSpPr>
        <p:spPr>
          <a:xfrm>
            <a:off x="1166741" y="6300028"/>
            <a:ext cx="6810517" cy="369332"/>
          </a:xfrm>
          <a:prstGeom prst="rect">
            <a:avLst/>
          </a:prstGeom>
        </p:spPr>
        <p:txBody>
          <a:bodyPr wrap="square">
            <a:spAutoFit/>
          </a:bodyPr>
          <a:lstStyle/>
          <a:p>
            <a:pPr algn="ctr"/>
            <a:r>
              <a:rPr lang="en-US" altLang="ko-KR" b="1" dirty="0" smtClean="0">
                <a:solidFill>
                  <a:srgbClr val="00B050"/>
                </a:solidFill>
              </a:rPr>
              <a:t>EDR data is objective evidence </a:t>
            </a:r>
            <a:endParaRPr lang="ko-KR" altLang="en-US" b="1" dirty="0">
              <a:solidFill>
                <a:srgbClr val="00B050"/>
              </a:solidFill>
              <a:latin typeface="Arial" panose="020B0604020202020204" pitchFamily="34" charset="0"/>
              <a:cs typeface="Arial" panose="020B0604020202020204" pitchFamily="34" charset="0"/>
            </a:endParaRPr>
          </a:p>
        </p:txBody>
      </p:sp>
      <p:grpSp>
        <p:nvGrpSpPr>
          <p:cNvPr id="24" name="그룹 23"/>
          <p:cNvGrpSpPr>
            <a:grpSpLocks noChangeAspect="1"/>
          </p:cNvGrpSpPr>
          <p:nvPr/>
        </p:nvGrpSpPr>
        <p:grpSpPr>
          <a:xfrm>
            <a:off x="549712" y="2112030"/>
            <a:ext cx="149875" cy="133114"/>
            <a:chOff x="2408169" y="2803408"/>
            <a:chExt cx="155069" cy="129840"/>
          </a:xfrm>
        </p:grpSpPr>
        <p:sp>
          <p:nvSpPr>
            <p:cNvPr id="25" name="도넛 24"/>
            <p:cNvSpPr/>
            <p:nvPr/>
          </p:nvSpPr>
          <p:spPr>
            <a:xfrm>
              <a:off x="2433398" y="2803408"/>
              <a:ext cx="129840" cy="129840"/>
            </a:xfrm>
            <a:prstGeom prst="donut">
              <a:avLst>
                <a:gd name="adj" fmla="val 17572"/>
              </a:avLst>
            </a:prstGeom>
            <a:solidFill>
              <a:srgbClr val="003B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26" name="타원 25"/>
            <p:cNvSpPr/>
            <p:nvPr/>
          </p:nvSpPr>
          <p:spPr>
            <a:xfrm>
              <a:off x="2408169" y="2829199"/>
              <a:ext cx="78258" cy="78258"/>
            </a:xfrm>
            <a:prstGeom prst="ellipse">
              <a:avLst/>
            </a:prstGeom>
            <a:solidFill>
              <a:srgbClr val="2ACC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bg1"/>
                </a:solidFill>
              </a:endParaRPr>
            </a:p>
          </p:txBody>
        </p:sp>
      </p:grpSp>
      <p:sp>
        <p:nvSpPr>
          <p:cNvPr id="27" name="직사각형 26"/>
          <p:cNvSpPr/>
          <p:nvPr/>
        </p:nvSpPr>
        <p:spPr>
          <a:xfrm>
            <a:off x="723970" y="1993920"/>
            <a:ext cx="8245269" cy="646331"/>
          </a:xfrm>
          <a:prstGeom prst="rect">
            <a:avLst/>
          </a:prstGeom>
        </p:spPr>
        <p:txBody>
          <a:bodyPr wrap="square">
            <a:spAutoFit/>
          </a:bodyPr>
          <a:lstStyle/>
          <a:p>
            <a:r>
              <a:rPr lang="en-US" altLang="ko-KR" dirty="0" smtClean="0">
                <a:latin typeface="Arial" panose="020B0604020202020204" pitchFamily="34" charset="0"/>
                <a:cs typeface="Arial" panose="020B0604020202020204" pitchFamily="34" charset="0"/>
              </a:rPr>
              <a:t>Korea introduced Early Warning Report regulation and manufacturer submit  the field report once a month with EDR data copy.  </a:t>
            </a:r>
          </a:p>
        </p:txBody>
      </p:sp>
      <p:grpSp>
        <p:nvGrpSpPr>
          <p:cNvPr id="28" name="그룹 27"/>
          <p:cNvGrpSpPr>
            <a:grpSpLocks noChangeAspect="1"/>
          </p:cNvGrpSpPr>
          <p:nvPr/>
        </p:nvGrpSpPr>
        <p:grpSpPr>
          <a:xfrm>
            <a:off x="544961" y="2728734"/>
            <a:ext cx="149875" cy="133114"/>
            <a:chOff x="2408169" y="2803408"/>
            <a:chExt cx="155069" cy="129840"/>
          </a:xfrm>
        </p:grpSpPr>
        <p:sp>
          <p:nvSpPr>
            <p:cNvPr id="29" name="도넛 28"/>
            <p:cNvSpPr/>
            <p:nvPr/>
          </p:nvSpPr>
          <p:spPr>
            <a:xfrm>
              <a:off x="2433398" y="2803408"/>
              <a:ext cx="129840" cy="129840"/>
            </a:xfrm>
            <a:prstGeom prst="donut">
              <a:avLst>
                <a:gd name="adj" fmla="val 17572"/>
              </a:avLst>
            </a:prstGeom>
            <a:solidFill>
              <a:srgbClr val="003B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30" name="타원 29"/>
            <p:cNvSpPr/>
            <p:nvPr/>
          </p:nvSpPr>
          <p:spPr>
            <a:xfrm>
              <a:off x="2408169" y="2829199"/>
              <a:ext cx="78258" cy="78258"/>
            </a:xfrm>
            <a:prstGeom prst="ellipse">
              <a:avLst/>
            </a:prstGeom>
            <a:solidFill>
              <a:srgbClr val="2ACC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bg1"/>
                </a:solidFill>
              </a:endParaRPr>
            </a:p>
          </p:txBody>
        </p:sp>
      </p:grpSp>
      <p:sp>
        <p:nvSpPr>
          <p:cNvPr id="31" name="직사각형 30"/>
          <p:cNvSpPr/>
          <p:nvPr/>
        </p:nvSpPr>
        <p:spPr>
          <a:xfrm>
            <a:off x="719219" y="2610624"/>
            <a:ext cx="8245269" cy="646331"/>
          </a:xfrm>
          <a:prstGeom prst="rect">
            <a:avLst/>
          </a:prstGeom>
        </p:spPr>
        <p:txBody>
          <a:bodyPr wrap="square">
            <a:spAutoFit/>
          </a:bodyPr>
          <a:lstStyle/>
          <a:p>
            <a:r>
              <a:rPr lang="en-US" altLang="ko-KR" dirty="0" smtClean="0">
                <a:latin typeface="Arial" panose="020B0604020202020204" pitchFamily="34" charset="0"/>
                <a:cs typeface="Arial" panose="020B0604020202020204" pitchFamily="34" charset="0"/>
              </a:rPr>
              <a:t>Korea review the field report and EDR data to </a:t>
            </a:r>
            <a:r>
              <a:rPr lang="en-US" altLang="ko-KR" dirty="0">
                <a:latin typeface="Arial" panose="020B0604020202020204" pitchFamily="34" charset="0"/>
                <a:cs typeface="Arial" panose="020B0604020202020204" pitchFamily="34" charset="0"/>
              </a:rPr>
              <a:t>check the </a:t>
            </a:r>
            <a:r>
              <a:rPr lang="en-US" altLang="ko-KR" dirty="0" smtClean="0">
                <a:latin typeface="Arial" panose="020B0604020202020204" pitchFamily="34" charset="0"/>
                <a:cs typeface="Arial" panose="020B0604020202020204" pitchFamily="34" charset="0"/>
              </a:rPr>
              <a:t>reliability(about 240 EDR data/month)</a:t>
            </a:r>
            <a:endParaRPr lang="ko-KR" altLang="en-US" dirty="0">
              <a:latin typeface="Arial" panose="020B0604020202020204" pitchFamily="34" charset="0"/>
              <a:cs typeface="Arial" panose="020B0604020202020204" pitchFamily="34" charset="0"/>
            </a:endParaRPr>
          </a:p>
        </p:txBody>
      </p:sp>
      <p:sp>
        <p:nvSpPr>
          <p:cNvPr id="33" name="슬라이드 번호 개체 틀 1"/>
          <p:cNvSpPr>
            <a:spLocks noGrp="1"/>
          </p:cNvSpPr>
          <p:nvPr>
            <p:ph type="sldNum" sz="quarter" idx="12"/>
          </p:nvPr>
        </p:nvSpPr>
        <p:spPr>
          <a:xfrm>
            <a:off x="8416780" y="6376096"/>
            <a:ext cx="564207" cy="402483"/>
          </a:xfrm>
        </p:spPr>
        <p:txBody>
          <a:bodyPr/>
          <a:lstStyle/>
          <a:p>
            <a:r>
              <a:rPr lang="en-US" dirty="0"/>
              <a:t>2</a:t>
            </a:r>
          </a:p>
        </p:txBody>
      </p:sp>
    </p:spTree>
    <p:extLst>
      <p:ext uri="{BB962C8B-B14F-4D97-AF65-F5344CB8AC3E}">
        <p14:creationId xmlns:p14="http://schemas.microsoft.com/office/powerpoint/2010/main" val="3806045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left)">
                                      <p:cBhvr>
                                        <p:cTn id="1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C397D08C-D6D9-4F92-A1E2-CCFA05BA9E95}"/>
              </a:ext>
            </a:extLst>
          </p:cNvPr>
          <p:cNvSpPr txBox="1"/>
          <p:nvPr/>
        </p:nvSpPr>
        <p:spPr>
          <a:xfrm>
            <a:off x="513501" y="1124744"/>
            <a:ext cx="825867" cy="369332"/>
          </a:xfrm>
          <a:prstGeom prst="rect">
            <a:avLst/>
          </a:prstGeom>
          <a:noFill/>
        </p:spPr>
        <p:txBody>
          <a:bodyPr wrap="none" rtlCol="0">
            <a:spAutoFit/>
          </a:bodyPr>
          <a:lstStyle/>
          <a:p>
            <a:r>
              <a:rPr lang="en-US" altLang="ko-KR" b="1" dirty="0" smtClean="0">
                <a:ln>
                  <a:solidFill>
                    <a:schemeClr val="tx1">
                      <a:alpha val="0"/>
                    </a:schemeClr>
                  </a:solidFill>
                </a:ln>
                <a:solidFill>
                  <a:schemeClr val="tx1">
                    <a:lumMod val="85000"/>
                    <a:lumOff val="15000"/>
                  </a:schemeClr>
                </a:solidFill>
                <a:latin typeface="Arial" panose="020B0604020202020204" pitchFamily="34" charset="0"/>
                <a:ea typeface="나눔바른고딕" panose="020B0603020101020101" pitchFamily="50" charset="-127"/>
                <a:cs typeface="Arial" panose="020B0604020202020204" pitchFamily="34" charset="0"/>
              </a:rPr>
              <a:t>CASE</a:t>
            </a:r>
            <a:endParaRPr lang="ko-KR" altLang="en-US" b="1" dirty="0">
              <a:ln>
                <a:solidFill>
                  <a:schemeClr val="tx1">
                    <a:alpha val="0"/>
                  </a:schemeClr>
                </a:solidFill>
              </a:ln>
              <a:solidFill>
                <a:schemeClr val="tx1">
                  <a:lumMod val="85000"/>
                  <a:lumOff val="15000"/>
                </a:schemeClr>
              </a:solidFill>
              <a:latin typeface="Arial" panose="020B0604020202020204" pitchFamily="34" charset="0"/>
              <a:ea typeface="나눔바른고딕" panose="020B0603020101020101" pitchFamily="50" charset="-127"/>
              <a:cs typeface="Arial" panose="020B0604020202020204" pitchFamily="34" charset="0"/>
            </a:endParaRPr>
          </a:p>
        </p:txBody>
      </p:sp>
      <p:sp>
        <p:nvSpPr>
          <p:cNvPr id="4" name="대각선 줄무늬 3">
            <a:extLst>
              <a:ext uri="{FF2B5EF4-FFF2-40B4-BE49-F238E27FC236}">
                <a16:creationId xmlns:a16="http://schemas.microsoft.com/office/drawing/2014/main" xmlns="" id="{DAB6B845-407C-452C-9F3F-83B1F709C83D}"/>
              </a:ext>
            </a:extLst>
          </p:cNvPr>
          <p:cNvSpPr/>
          <p:nvPr/>
        </p:nvSpPr>
        <p:spPr>
          <a:xfrm>
            <a:off x="358775" y="1196222"/>
            <a:ext cx="182446" cy="164842"/>
          </a:xfrm>
          <a:prstGeom prst="diagStripe">
            <a:avLst>
              <a:gd name="adj" fmla="val 44403"/>
            </a:avLst>
          </a:prstGeom>
          <a:solidFill>
            <a:srgbClr val="004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ko-KR" altLang="en-US">
              <a:solidFill>
                <a:prstClr val="white"/>
              </a:solidFill>
            </a:endParaRPr>
          </a:p>
        </p:txBody>
      </p:sp>
      <p:sp>
        <p:nvSpPr>
          <p:cNvPr id="5" name="대각선 줄무늬 4">
            <a:extLst>
              <a:ext uri="{FF2B5EF4-FFF2-40B4-BE49-F238E27FC236}">
                <a16:creationId xmlns:a16="http://schemas.microsoft.com/office/drawing/2014/main" xmlns="" id="{02E7E080-63BC-432F-81B9-5C0D744005E6}"/>
              </a:ext>
            </a:extLst>
          </p:cNvPr>
          <p:cNvSpPr/>
          <p:nvPr/>
        </p:nvSpPr>
        <p:spPr>
          <a:xfrm flipV="1">
            <a:off x="358775" y="1278642"/>
            <a:ext cx="182446" cy="164842"/>
          </a:xfrm>
          <a:prstGeom prst="diagStripe">
            <a:avLst>
              <a:gd name="adj" fmla="val 47761"/>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938" tIns="36969" rIns="73938" bIns="36969" numCol="1" spcCol="0" rtlCol="0" fromWordArt="0" anchor="ctr" anchorCtr="0" forceAA="0" compatLnSpc="1">
            <a:prstTxWarp prst="textNoShape">
              <a:avLst/>
            </a:prstTxWarp>
            <a:noAutofit/>
          </a:bodyPr>
          <a:lstStyle/>
          <a:p>
            <a:pPr algn="ctr" defTabSz="995507"/>
            <a:endParaRPr lang="ko-KR" altLang="en-US" sz="1456"/>
          </a:p>
        </p:txBody>
      </p:sp>
      <p:grpSp>
        <p:nvGrpSpPr>
          <p:cNvPr id="6" name="그룹 5"/>
          <p:cNvGrpSpPr>
            <a:grpSpLocks noChangeAspect="1"/>
          </p:cNvGrpSpPr>
          <p:nvPr/>
        </p:nvGrpSpPr>
        <p:grpSpPr>
          <a:xfrm>
            <a:off x="539552" y="1646760"/>
            <a:ext cx="149875" cy="133114"/>
            <a:chOff x="2408169" y="2803408"/>
            <a:chExt cx="155069" cy="129840"/>
          </a:xfrm>
        </p:grpSpPr>
        <p:sp>
          <p:nvSpPr>
            <p:cNvPr id="7" name="도넛 6"/>
            <p:cNvSpPr/>
            <p:nvPr/>
          </p:nvSpPr>
          <p:spPr>
            <a:xfrm>
              <a:off x="2433398" y="2803408"/>
              <a:ext cx="129840" cy="129840"/>
            </a:xfrm>
            <a:prstGeom prst="donut">
              <a:avLst>
                <a:gd name="adj" fmla="val 17572"/>
              </a:avLst>
            </a:prstGeom>
            <a:solidFill>
              <a:srgbClr val="003B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8" name="타원 7"/>
            <p:cNvSpPr/>
            <p:nvPr/>
          </p:nvSpPr>
          <p:spPr>
            <a:xfrm>
              <a:off x="2408169" y="2829199"/>
              <a:ext cx="78258" cy="78258"/>
            </a:xfrm>
            <a:prstGeom prst="ellipse">
              <a:avLst/>
            </a:prstGeom>
            <a:solidFill>
              <a:srgbClr val="2ACC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bg1"/>
                </a:solidFill>
              </a:endParaRPr>
            </a:p>
          </p:txBody>
        </p:sp>
      </p:grpSp>
      <p:sp>
        <p:nvSpPr>
          <p:cNvPr id="9" name="직사각형 8"/>
          <p:cNvSpPr/>
          <p:nvPr/>
        </p:nvSpPr>
        <p:spPr>
          <a:xfrm>
            <a:off x="713810" y="1528650"/>
            <a:ext cx="8178669" cy="2262158"/>
          </a:xfrm>
          <a:prstGeom prst="rect">
            <a:avLst/>
          </a:prstGeom>
        </p:spPr>
        <p:txBody>
          <a:bodyPr wrap="square">
            <a:spAutoFit/>
          </a:bodyPr>
          <a:lstStyle/>
          <a:p>
            <a:pPr>
              <a:spcBef>
                <a:spcPts val="600"/>
              </a:spcBef>
            </a:pPr>
            <a:r>
              <a:rPr lang="en-US" altLang="ko-KR" dirty="0" smtClean="0">
                <a:latin typeface="Arial" panose="020B0604020202020204" pitchFamily="34" charset="0"/>
                <a:cs typeface="Arial" panose="020B0604020202020204" pitchFamily="34" charset="0"/>
              </a:rPr>
              <a:t>Sudden </a:t>
            </a:r>
            <a:r>
              <a:rPr lang="en-US" altLang="ko-KR" dirty="0">
                <a:latin typeface="Arial" panose="020B0604020202020204" pitchFamily="34" charset="0"/>
                <a:cs typeface="Arial" panose="020B0604020202020204" pitchFamily="34" charset="0"/>
              </a:rPr>
              <a:t>Unintended </a:t>
            </a:r>
            <a:r>
              <a:rPr lang="en-US" altLang="ko-KR" dirty="0" smtClean="0">
                <a:latin typeface="Arial" panose="020B0604020202020204" pitchFamily="34" charset="0"/>
                <a:cs typeface="Arial" panose="020B0604020202020204" pitchFamily="34" charset="0"/>
              </a:rPr>
              <a:t>Acceleration 1</a:t>
            </a:r>
            <a:r>
              <a:rPr lang="en-US" altLang="ko-KR" dirty="0">
                <a:latin typeface="Arial" panose="020B0604020202020204" pitchFamily="34" charset="0"/>
                <a:cs typeface="Arial" panose="020B0604020202020204" pitchFamily="34" charset="0"/>
              </a:rPr>
              <a:t/>
            </a:r>
            <a:br>
              <a:rPr lang="en-US" altLang="ko-KR" dirty="0">
                <a:latin typeface="Arial" panose="020B0604020202020204" pitchFamily="34" charset="0"/>
                <a:cs typeface="Arial" panose="020B0604020202020204" pitchFamily="34" charset="0"/>
              </a:rPr>
            </a:br>
            <a:r>
              <a:rPr lang="en-US" altLang="ko-KR" dirty="0">
                <a:latin typeface="Arial" panose="020B0604020202020204" pitchFamily="34" charset="0"/>
                <a:cs typeface="Arial" panose="020B0604020202020204" pitchFamily="34" charset="0"/>
              </a:rPr>
              <a:t>- The driver does not operate the accelerator pedal, but claims the vehicle has </a:t>
            </a:r>
            <a:r>
              <a:rPr lang="en-US" altLang="ko-KR" dirty="0" smtClean="0">
                <a:latin typeface="Arial" panose="020B0604020202020204" pitchFamily="34" charset="0"/>
                <a:cs typeface="Arial" panose="020B0604020202020204" pitchFamily="34" charset="0"/>
              </a:rPr>
              <a:t/>
            </a:r>
            <a:br>
              <a:rPr lang="en-US" altLang="ko-KR" dirty="0" smtClean="0">
                <a:latin typeface="Arial" panose="020B0604020202020204" pitchFamily="34" charset="0"/>
                <a:cs typeface="Arial" panose="020B0604020202020204" pitchFamily="34" charset="0"/>
              </a:rPr>
            </a:br>
            <a:r>
              <a:rPr lang="en-US" altLang="ko-KR" dirty="0" smtClean="0">
                <a:latin typeface="Arial" panose="020B0604020202020204" pitchFamily="34" charset="0"/>
                <a:cs typeface="Arial" panose="020B0604020202020204" pitchFamily="34" charset="0"/>
              </a:rPr>
              <a:t>  accelerated </a:t>
            </a:r>
            <a:r>
              <a:rPr lang="en-US" altLang="ko-KR" dirty="0">
                <a:latin typeface="Arial" panose="020B0604020202020204" pitchFamily="34" charset="0"/>
                <a:cs typeface="Arial" panose="020B0604020202020204" pitchFamily="34" charset="0"/>
              </a:rPr>
              <a:t>and caused the accident</a:t>
            </a:r>
            <a:r>
              <a:rPr lang="en-US" altLang="ko-KR" dirty="0" smtClean="0">
                <a:latin typeface="Arial" panose="020B0604020202020204" pitchFamily="34" charset="0"/>
                <a:cs typeface="Arial" panose="020B0604020202020204" pitchFamily="34" charset="0"/>
              </a:rPr>
              <a:t>.</a:t>
            </a:r>
          </a:p>
          <a:p>
            <a:pPr>
              <a:spcBef>
                <a:spcPts val="600"/>
              </a:spcBef>
            </a:pPr>
            <a:r>
              <a:rPr lang="en-US" altLang="ko-KR" dirty="0" smtClean="0">
                <a:latin typeface="Arial" panose="020B0604020202020204" pitchFamily="34" charset="0"/>
                <a:cs typeface="Arial" panose="020B0604020202020204" pitchFamily="34" charset="0"/>
              </a:rPr>
              <a:t>- As </a:t>
            </a:r>
            <a:r>
              <a:rPr lang="en-US" altLang="ko-KR" dirty="0">
                <a:latin typeface="Arial" panose="020B0604020202020204" pitchFamily="34" charset="0"/>
                <a:cs typeface="Arial" panose="020B0604020202020204" pitchFamily="34" charset="0"/>
              </a:rPr>
              <a:t>a result of the EDR data check, the TPS value was recorded at 100</a:t>
            </a:r>
            <a:r>
              <a:rPr lang="en-US" altLang="ko-KR" dirty="0" smtClean="0">
                <a:latin typeface="Arial" panose="020B0604020202020204" pitchFamily="34" charset="0"/>
                <a:cs typeface="Arial" panose="020B0604020202020204" pitchFamily="34" charset="0"/>
              </a:rPr>
              <a:t>%.</a:t>
            </a:r>
          </a:p>
          <a:p>
            <a:pPr>
              <a:spcBef>
                <a:spcPts val="600"/>
              </a:spcBef>
            </a:pPr>
            <a:r>
              <a:rPr lang="en-US" altLang="ko-KR" dirty="0" smtClean="0">
                <a:latin typeface="Arial" panose="020B0604020202020204" pitchFamily="34" charset="0"/>
                <a:cs typeface="Arial" panose="020B0604020202020204" pitchFamily="34" charset="0"/>
              </a:rPr>
              <a:t>- Aren’t </a:t>
            </a:r>
            <a:r>
              <a:rPr lang="en-US" altLang="ko-KR" dirty="0">
                <a:latin typeface="Arial" panose="020B0604020202020204" pitchFamily="34" charset="0"/>
                <a:cs typeface="Arial" panose="020B0604020202020204" pitchFamily="34" charset="0"/>
              </a:rPr>
              <a:t>there any defects in the </a:t>
            </a:r>
            <a:r>
              <a:rPr lang="en-US" altLang="ko-KR" dirty="0" smtClean="0">
                <a:latin typeface="Arial" panose="020B0604020202020204" pitchFamily="34" charset="0"/>
                <a:cs typeface="Arial" panose="020B0604020202020204" pitchFamily="34" charset="0"/>
              </a:rPr>
              <a:t>TPS system? Human error?</a:t>
            </a:r>
          </a:p>
          <a:p>
            <a:pPr>
              <a:spcBef>
                <a:spcPts val="600"/>
              </a:spcBef>
            </a:pPr>
            <a:r>
              <a:rPr lang="en-US" altLang="ko-KR" dirty="0" smtClean="0">
                <a:solidFill>
                  <a:srgbClr val="0000FF"/>
                </a:solidFill>
                <a:latin typeface="Arial" panose="020B0604020202020204" pitchFamily="34" charset="0"/>
                <a:cs typeface="Arial" panose="020B0604020202020204" pitchFamily="34" charset="0"/>
              </a:rPr>
              <a:t> </a:t>
            </a:r>
            <a:r>
              <a:rPr lang="ko-KR" altLang="en-US" dirty="0" smtClean="0">
                <a:solidFill>
                  <a:srgbClr val="0000FF"/>
                </a:solidFill>
                <a:latin typeface="Arial" panose="020B0604020202020204" pitchFamily="34" charset="0"/>
                <a:cs typeface="Arial" panose="020B0604020202020204" pitchFamily="34" charset="0"/>
              </a:rPr>
              <a:t>➪ </a:t>
            </a:r>
            <a:r>
              <a:rPr lang="en-US" altLang="ko-KR" dirty="0">
                <a:solidFill>
                  <a:srgbClr val="0000FF"/>
                </a:solidFill>
                <a:latin typeface="Arial" panose="020B0604020202020204" pitchFamily="34" charset="0"/>
                <a:cs typeface="Arial" panose="020B0604020202020204" pitchFamily="34" charset="0"/>
              </a:rPr>
              <a:t>The manufacturer records APS and TPS respectively. Also records whether </a:t>
            </a:r>
            <a:br>
              <a:rPr lang="en-US" altLang="ko-KR" dirty="0">
                <a:solidFill>
                  <a:srgbClr val="0000FF"/>
                </a:solidFill>
                <a:latin typeface="Arial" panose="020B0604020202020204" pitchFamily="34" charset="0"/>
                <a:cs typeface="Arial" panose="020B0604020202020204" pitchFamily="34" charset="0"/>
              </a:rPr>
            </a:br>
            <a:r>
              <a:rPr lang="en-US" altLang="ko-KR" dirty="0">
                <a:solidFill>
                  <a:srgbClr val="0000FF"/>
                </a:solidFill>
                <a:latin typeface="Arial" panose="020B0604020202020204" pitchFamily="34" charset="0"/>
                <a:cs typeface="Arial" panose="020B0604020202020204" pitchFamily="34" charset="0"/>
              </a:rPr>
              <a:t>      or not </a:t>
            </a:r>
            <a:r>
              <a:rPr lang="en-US" altLang="ko-KR" dirty="0" smtClean="0">
                <a:solidFill>
                  <a:srgbClr val="0000FF"/>
                </a:solidFill>
                <a:latin typeface="Arial" panose="020B0604020202020204" pitchFamily="34" charset="0"/>
                <a:cs typeface="Arial" panose="020B0604020202020204" pitchFamily="34" charset="0"/>
              </a:rPr>
              <a:t>cruise function </a:t>
            </a:r>
            <a:r>
              <a:rPr lang="en-US" altLang="ko-KR" dirty="0">
                <a:solidFill>
                  <a:srgbClr val="0000FF"/>
                </a:solidFill>
                <a:latin typeface="Arial" panose="020B0604020202020204" pitchFamily="34" charset="0"/>
                <a:cs typeface="Arial" panose="020B0604020202020204" pitchFamily="34" charset="0"/>
              </a:rPr>
              <a:t>is operated.</a:t>
            </a:r>
            <a:endParaRPr lang="ko-KR" altLang="en-US" dirty="0">
              <a:solidFill>
                <a:srgbClr val="0000FF"/>
              </a:solidFill>
              <a:latin typeface="Arial" panose="020B0604020202020204" pitchFamily="34" charset="0"/>
              <a:cs typeface="Arial" panose="020B0604020202020204" pitchFamily="34" charset="0"/>
            </a:endParaRPr>
          </a:p>
        </p:txBody>
      </p:sp>
      <p:sp>
        <p:nvSpPr>
          <p:cNvPr id="14" name="직사각형 13"/>
          <p:cNvSpPr/>
          <p:nvPr/>
        </p:nvSpPr>
        <p:spPr>
          <a:xfrm>
            <a:off x="1016552" y="457508"/>
            <a:ext cx="8127448" cy="523220"/>
          </a:xfrm>
          <a:prstGeom prst="rect">
            <a:avLst/>
          </a:prstGeom>
          <a:noFill/>
        </p:spPr>
        <p:txBody>
          <a:bodyPr wrap="square" lIns="91440" tIns="45720" rIns="91440" bIns="45720">
            <a:spAutoFit/>
          </a:bodyPr>
          <a:lstStyle/>
          <a:p>
            <a:r>
              <a:rPr lang="en-US" altLang="ko-KR" sz="2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a typeface="HY견고딕" pitchFamily="18" charset="-127"/>
              </a:rPr>
              <a:t>EDR Case Study </a:t>
            </a:r>
            <a:endParaRPr lang="ko-KR" altLang="en-US" sz="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grpSp>
        <p:nvGrpSpPr>
          <p:cNvPr id="15" name="그룹 14"/>
          <p:cNvGrpSpPr>
            <a:grpSpLocks noChangeAspect="1"/>
          </p:cNvGrpSpPr>
          <p:nvPr/>
        </p:nvGrpSpPr>
        <p:grpSpPr>
          <a:xfrm>
            <a:off x="539552" y="4032289"/>
            <a:ext cx="149875" cy="133114"/>
            <a:chOff x="2408169" y="2803408"/>
            <a:chExt cx="155069" cy="129840"/>
          </a:xfrm>
        </p:grpSpPr>
        <p:sp>
          <p:nvSpPr>
            <p:cNvPr id="16" name="도넛 15"/>
            <p:cNvSpPr/>
            <p:nvPr/>
          </p:nvSpPr>
          <p:spPr>
            <a:xfrm>
              <a:off x="2433398" y="2803408"/>
              <a:ext cx="129840" cy="129840"/>
            </a:xfrm>
            <a:prstGeom prst="donut">
              <a:avLst>
                <a:gd name="adj" fmla="val 17572"/>
              </a:avLst>
            </a:prstGeom>
            <a:solidFill>
              <a:srgbClr val="003B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17" name="타원 16"/>
            <p:cNvSpPr/>
            <p:nvPr/>
          </p:nvSpPr>
          <p:spPr>
            <a:xfrm>
              <a:off x="2408169" y="2829199"/>
              <a:ext cx="78258" cy="78258"/>
            </a:xfrm>
            <a:prstGeom prst="ellipse">
              <a:avLst/>
            </a:prstGeom>
            <a:solidFill>
              <a:srgbClr val="2ACC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bg1"/>
                </a:solidFill>
              </a:endParaRPr>
            </a:p>
          </p:txBody>
        </p:sp>
      </p:grpSp>
      <p:sp>
        <p:nvSpPr>
          <p:cNvPr id="18" name="직사각형 17"/>
          <p:cNvSpPr/>
          <p:nvPr/>
        </p:nvSpPr>
        <p:spPr>
          <a:xfrm>
            <a:off x="713810" y="3914179"/>
            <a:ext cx="8178669" cy="2539157"/>
          </a:xfrm>
          <a:prstGeom prst="rect">
            <a:avLst/>
          </a:prstGeom>
        </p:spPr>
        <p:txBody>
          <a:bodyPr wrap="square">
            <a:spAutoFit/>
          </a:bodyPr>
          <a:lstStyle/>
          <a:p>
            <a:pPr>
              <a:spcBef>
                <a:spcPts val="600"/>
              </a:spcBef>
            </a:pPr>
            <a:r>
              <a:rPr lang="en-US" altLang="ko-KR" dirty="0">
                <a:latin typeface="Arial" panose="020B0604020202020204" pitchFamily="34" charset="0"/>
                <a:cs typeface="Arial" panose="020B0604020202020204" pitchFamily="34" charset="0"/>
              </a:rPr>
              <a:t>Sudden Unintended Acceleration 2</a:t>
            </a:r>
            <a:br>
              <a:rPr lang="en-US" altLang="ko-KR" dirty="0">
                <a:latin typeface="Arial" panose="020B0604020202020204" pitchFamily="34" charset="0"/>
                <a:cs typeface="Arial" panose="020B0604020202020204" pitchFamily="34" charset="0"/>
              </a:rPr>
            </a:br>
            <a:r>
              <a:rPr lang="en-US" altLang="ko-KR" dirty="0">
                <a:latin typeface="Arial" panose="020B0604020202020204" pitchFamily="34" charset="0"/>
                <a:cs typeface="Arial" panose="020B0604020202020204" pitchFamily="34" charset="0"/>
              </a:rPr>
              <a:t>- The driver operate the brake pedal, but claims the vehicle has accelerated </a:t>
            </a:r>
            <a:br>
              <a:rPr lang="en-US" altLang="ko-KR" dirty="0">
                <a:latin typeface="Arial" panose="020B0604020202020204" pitchFamily="34" charset="0"/>
                <a:cs typeface="Arial" panose="020B0604020202020204" pitchFamily="34" charset="0"/>
              </a:rPr>
            </a:br>
            <a:r>
              <a:rPr lang="en-US" altLang="ko-KR" dirty="0">
                <a:latin typeface="Arial" panose="020B0604020202020204" pitchFamily="34" charset="0"/>
                <a:cs typeface="Arial" panose="020B0604020202020204" pitchFamily="34" charset="0"/>
              </a:rPr>
              <a:t>  and caused the accident.</a:t>
            </a:r>
          </a:p>
          <a:p>
            <a:pPr>
              <a:spcBef>
                <a:spcPts val="600"/>
              </a:spcBef>
            </a:pPr>
            <a:r>
              <a:rPr lang="en-US" altLang="ko-KR" dirty="0">
                <a:latin typeface="Arial" panose="020B0604020202020204" pitchFamily="34" charset="0"/>
                <a:cs typeface="Arial" panose="020B0604020202020204" pitchFamily="34" charset="0"/>
              </a:rPr>
              <a:t>- As a result of the EDR data check, the TPS value was recorded at 100% and </a:t>
            </a:r>
            <a:br>
              <a:rPr lang="en-US" altLang="ko-KR" dirty="0">
                <a:latin typeface="Arial" panose="020B0604020202020204" pitchFamily="34" charset="0"/>
                <a:cs typeface="Arial" panose="020B0604020202020204" pitchFamily="34" charset="0"/>
              </a:rPr>
            </a:br>
            <a:r>
              <a:rPr lang="en-US" altLang="ko-KR" dirty="0">
                <a:latin typeface="Arial" panose="020B0604020202020204" pitchFamily="34" charset="0"/>
                <a:cs typeface="Arial" panose="020B0604020202020204" pitchFamily="34" charset="0"/>
              </a:rPr>
              <a:t>  Service Brake switch is ON. </a:t>
            </a:r>
          </a:p>
          <a:p>
            <a:pPr>
              <a:spcBef>
                <a:spcPts val="600"/>
              </a:spcBef>
            </a:pPr>
            <a:r>
              <a:rPr lang="en-US" altLang="ko-KR" dirty="0">
                <a:latin typeface="Arial" panose="020B0604020202020204" pitchFamily="34" charset="0"/>
                <a:cs typeface="Arial" panose="020B0604020202020204" pitchFamily="34" charset="0"/>
              </a:rPr>
              <a:t>- Is this Sudden Unintended Acceleration?</a:t>
            </a:r>
          </a:p>
          <a:p>
            <a:pPr>
              <a:spcBef>
                <a:spcPts val="600"/>
              </a:spcBef>
            </a:pPr>
            <a:r>
              <a:rPr lang="en-US" altLang="ko-KR" dirty="0">
                <a:solidFill>
                  <a:srgbClr val="0000FF"/>
                </a:solidFill>
                <a:latin typeface="Arial" panose="020B0604020202020204" pitchFamily="34" charset="0"/>
                <a:cs typeface="Arial" panose="020B0604020202020204" pitchFamily="34" charset="0"/>
              </a:rPr>
              <a:t> </a:t>
            </a:r>
            <a:r>
              <a:rPr lang="ko-KR" altLang="en-US" dirty="0">
                <a:solidFill>
                  <a:srgbClr val="0000FF"/>
                </a:solidFill>
                <a:latin typeface="Arial" panose="020B0604020202020204" pitchFamily="34" charset="0"/>
                <a:cs typeface="Arial" panose="020B0604020202020204" pitchFamily="34" charset="0"/>
              </a:rPr>
              <a:t>➪ </a:t>
            </a:r>
            <a:r>
              <a:rPr lang="en-US" altLang="ko-KR" dirty="0">
                <a:solidFill>
                  <a:srgbClr val="0000FF"/>
                </a:solidFill>
                <a:latin typeface="Arial" panose="020B0604020202020204" pitchFamily="34" charset="0"/>
                <a:cs typeface="Arial" panose="020B0604020202020204" pitchFamily="34" charset="0"/>
              </a:rPr>
              <a:t>The manufacturer records APS and TPS respectively. Also records whether </a:t>
            </a:r>
            <a:br>
              <a:rPr lang="en-US" altLang="ko-KR" dirty="0">
                <a:solidFill>
                  <a:srgbClr val="0000FF"/>
                </a:solidFill>
                <a:latin typeface="Arial" panose="020B0604020202020204" pitchFamily="34" charset="0"/>
                <a:cs typeface="Arial" panose="020B0604020202020204" pitchFamily="34" charset="0"/>
              </a:rPr>
            </a:br>
            <a:r>
              <a:rPr lang="en-US" altLang="ko-KR" dirty="0">
                <a:solidFill>
                  <a:srgbClr val="0000FF"/>
                </a:solidFill>
                <a:latin typeface="Arial" panose="020B0604020202020204" pitchFamily="34" charset="0"/>
                <a:cs typeface="Arial" panose="020B0604020202020204" pitchFamily="34" charset="0"/>
              </a:rPr>
              <a:t>      or not BOS is operated.</a:t>
            </a:r>
            <a:endParaRPr lang="ko-KR" altLang="en-US" dirty="0">
              <a:solidFill>
                <a:srgbClr val="0000FF"/>
              </a:solidFill>
              <a:latin typeface="Arial" panose="020B0604020202020204" pitchFamily="34" charset="0"/>
              <a:cs typeface="Arial" panose="020B0604020202020204" pitchFamily="34" charset="0"/>
            </a:endParaRPr>
          </a:p>
        </p:txBody>
      </p:sp>
      <p:sp>
        <p:nvSpPr>
          <p:cNvPr id="2" name="슬라이드 번호 개체 틀 1"/>
          <p:cNvSpPr>
            <a:spLocks noGrp="1"/>
          </p:cNvSpPr>
          <p:nvPr>
            <p:ph type="sldNum" sz="quarter" idx="12"/>
          </p:nvPr>
        </p:nvSpPr>
        <p:spPr/>
        <p:txBody>
          <a:bodyPr/>
          <a:lstStyle/>
          <a:p>
            <a:fld id="{2DCB18FE-46AA-4BE0-88C7-F5AF093AC2C4}" type="slidenum">
              <a:rPr lang="en-US" altLang="ko-KR" smtClean="0"/>
              <a:pPr/>
              <a:t>3</a:t>
            </a:fld>
            <a:endParaRPr lang="en-US" dirty="0"/>
          </a:p>
        </p:txBody>
      </p:sp>
    </p:spTree>
    <p:extLst>
      <p:ext uri="{BB962C8B-B14F-4D97-AF65-F5344CB8AC3E}">
        <p14:creationId xmlns:p14="http://schemas.microsoft.com/office/powerpoint/2010/main" val="19152224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C397D08C-D6D9-4F92-A1E2-CCFA05BA9E95}"/>
              </a:ext>
            </a:extLst>
          </p:cNvPr>
          <p:cNvSpPr txBox="1"/>
          <p:nvPr/>
        </p:nvSpPr>
        <p:spPr>
          <a:xfrm>
            <a:off x="513501" y="1124744"/>
            <a:ext cx="1877437" cy="369332"/>
          </a:xfrm>
          <a:prstGeom prst="rect">
            <a:avLst/>
          </a:prstGeom>
          <a:noFill/>
        </p:spPr>
        <p:txBody>
          <a:bodyPr wrap="none" rtlCol="0">
            <a:spAutoFit/>
          </a:bodyPr>
          <a:lstStyle/>
          <a:p>
            <a:r>
              <a:rPr lang="en-US" altLang="ko-KR" b="1" dirty="0" smtClean="0">
                <a:ln>
                  <a:solidFill>
                    <a:schemeClr val="tx1">
                      <a:alpha val="0"/>
                    </a:schemeClr>
                  </a:solidFill>
                </a:ln>
                <a:solidFill>
                  <a:schemeClr val="tx1">
                    <a:lumMod val="85000"/>
                    <a:lumOff val="15000"/>
                  </a:schemeClr>
                </a:solidFill>
                <a:latin typeface="Arial" panose="020B0604020202020204" pitchFamily="34" charset="0"/>
                <a:ea typeface="나눔바른고딕" panose="020B0603020101020101" pitchFamily="50" charset="-127"/>
                <a:cs typeface="Arial" panose="020B0604020202020204" pitchFamily="34" charset="0"/>
              </a:rPr>
              <a:t>EDR data(2012)</a:t>
            </a:r>
            <a:endParaRPr lang="ko-KR" altLang="en-US" b="1" dirty="0">
              <a:ln>
                <a:solidFill>
                  <a:schemeClr val="tx1">
                    <a:alpha val="0"/>
                  </a:schemeClr>
                </a:solidFill>
              </a:ln>
              <a:solidFill>
                <a:schemeClr val="tx1">
                  <a:lumMod val="85000"/>
                  <a:lumOff val="15000"/>
                </a:schemeClr>
              </a:solidFill>
              <a:latin typeface="Arial" panose="020B0604020202020204" pitchFamily="34" charset="0"/>
              <a:ea typeface="나눔바른고딕" panose="020B0603020101020101" pitchFamily="50" charset="-127"/>
              <a:cs typeface="Arial" panose="020B0604020202020204" pitchFamily="34" charset="0"/>
            </a:endParaRPr>
          </a:p>
        </p:txBody>
      </p:sp>
      <p:sp>
        <p:nvSpPr>
          <p:cNvPr id="4" name="대각선 줄무늬 3">
            <a:extLst>
              <a:ext uri="{FF2B5EF4-FFF2-40B4-BE49-F238E27FC236}">
                <a16:creationId xmlns:a16="http://schemas.microsoft.com/office/drawing/2014/main" xmlns="" id="{DAB6B845-407C-452C-9F3F-83B1F709C83D}"/>
              </a:ext>
            </a:extLst>
          </p:cNvPr>
          <p:cNvSpPr/>
          <p:nvPr/>
        </p:nvSpPr>
        <p:spPr>
          <a:xfrm>
            <a:off x="358775" y="1196222"/>
            <a:ext cx="182446" cy="164842"/>
          </a:xfrm>
          <a:prstGeom prst="diagStripe">
            <a:avLst>
              <a:gd name="adj" fmla="val 44403"/>
            </a:avLst>
          </a:prstGeom>
          <a:solidFill>
            <a:srgbClr val="004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ko-KR" altLang="en-US">
              <a:solidFill>
                <a:prstClr val="white"/>
              </a:solidFill>
            </a:endParaRPr>
          </a:p>
        </p:txBody>
      </p:sp>
      <p:sp>
        <p:nvSpPr>
          <p:cNvPr id="5" name="대각선 줄무늬 4">
            <a:extLst>
              <a:ext uri="{FF2B5EF4-FFF2-40B4-BE49-F238E27FC236}">
                <a16:creationId xmlns:a16="http://schemas.microsoft.com/office/drawing/2014/main" xmlns="" id="{02E7E080-63BC-432F-81B9-5C0D744005E6}"/>
              </a:ext>
            </a:extLst>
          </p:cNvPr>
          <p:cNvSpPr/>
          <p:nvPr/>
        </p:nvSpPr>
        <p:spPr>
          <a:xfrm flipV="1">
            <a:off x="358775" y="1278642"/>
            <a:ext cx="182446" cy="164842"/>
          </a:xfrm>
          <a:prstGeom prst="diagStripe">
            <a:avLst>
              <a:gd name="adj" fmla="val 47761"/>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938" tIns="36969" rIns="73938" bIns="36969" numCol="1" spcCol="0" rtlCol="0" fromWordArt="0" anchor="ctr" anchorCtr="0" forceAA="0" compatLnSpc="1">
            <a:prstTxWarp prst="textNoShape">
              <a:avLst/>
            </a:prstTxWarp>
            <a:noAutofit/>
          </a:bodyPr>
          <a:lstStyle/>
          <a:p>
            <a:pPr algn="ctr" defTabSz="995507"/>
            <a:endParaRPr lang="ko-KR" altLang="en-US" sz="1456"/>
          </a:p>
        </p:txBody>
      </p:sp>
      <p:grpSp>
        <p:nvGrpSpPr>
          <p:cNvPr id="6" name="그룹 5"/>
          <p:cNvGrpSpPr>
            <a:grpSpLocks noChangeAspect="1"/>
          </p:cNvGrpSpPr>
          <p:nvPr/>
        </p:nvGrpSpPr>
        <p:grpSpPr>
          <a:xfrm>
            <a:off x="539552" y="1646760"/>
            <a:ext cx="149875" cy="133114"/>
            <a:chOff x="2408169" y="2803408"/>
            <a:chExt cx="155069" cy="129840"/>
          </a:xfrm>
        </p:grpSpPr>
        <p:sp>
          <p:nvSpPr>
            <p:cNvPr id="7" name="도넛 6"/>
            <p:cNvSpPr/>
            <p:nvPr/>
          </p:nvSpPr>
          <p:spPr>
            <a:xfrm>
              <a:off x="2433398" y="2803408"/>
              <a:ext cx="129840" cy="129840"/>
            </a:xfrm>
            <a:prstGeom prst="donut">
              <a:avLst>
                <a:gd name="adj" fmla="val 17572"/>
              </a:avLst>
            </a:prstGeom>
            <a:solidFill>
              <a:srgbClr val="003B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8" name="타원 7"/>
            <p:cNvSpPr/>
            <p:nvPr/>
          </p:nvSpPr>
          <p:spPr>
            <a:xfrm>
              <a:off x="2408169" y="2829199"/>
              <a:ext cx="78258" cy="78258"/>
            </a:xfrm>
            <a:prstGeom prst="ellipse">
              <a:avLst/>
            </a:prstGeom>
            <a:solidFill>
              <a:srgbClr val="2ACC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bg1"/>
                </a:solidFill>
              </a:endParaRPr>
            </a:p>
          </p:txBody>
        </p:sp>
      </p:grpSp>
      <p:sp>
        <p:nvSpPr>
          <p:cNvPr id="9" name="직사각형 8"/>
          <p:cNvSpPr/>
          <p:nvPr/>
        </p:nvSpPr>
        <p:spPr>
          <a:xfrm>
            <a:off x="713810" y="1528650"/>
            <a:ext cx="8178669" cy="369332"/>
          </a:xfrm>
          <a:prstGeom prst="rect">
            <a:avLst/>
          </a:prstGeom>
        </p:spPr>
        <p:txBody>
          <a:bodyPr wrap="square">
            <a:spAutoFit/>
          </a:bodyPr>
          <a:lstStyle/>
          <a:p>
            <a:r>
              <a:rPr lang="en-US" altLang="ko-KR" dirty="0" smtClean="0">
                <a:latin typeface="Arial" panose="020B0604020202020204" pitchFamily="34" charset="0"/>
                <a:cs typeface="Arial" panose="020B0604020202020204" pitchFamily="34" charset="0"/>
              </a:rPr>
              <a:t>Final Rule published 2012</a:t>
            </a:r>
            <a:r>
              <a:rPr lang="ko-KR" altLang="en-US" dirty="0" smtClean="0">
                <a:latin typeface="Arial" panose="020B0604020202020204" pitchFamily="34" charset="0"/>
                <a:cs typeface="Arial" panose="020B0604020202020204" pitchFamily="34" charset="0"/>
              </a:rPr>
              <a:t> : </a:t>
            </a:r>
            <a:r>
              <a:rPr lang="ko-KR" altLang="en-US" dirty="0">
                <a:latin typeface="Arial" panose="020B0604020202020204" pitchFamily="34" charset="0"/>
                <a:cs typeface="Arial" panose="020B0604020202020204" pitchFamily="34" charset="0"/>
              </a:rPr>
              <a:t>15 </a:t>
            </a:r>
            <a:r>
              <a:rPr lang="ko-KR" altLang="en-US" dirty="0" smtClean="0">
                <a:latin typeface="Arial" panose="020B0604020202020204" pitchFamily="34" charset="0"/>
                <a:cs typeface="Arial" panose="020B0604020202020204" pitchFamily="34" charset="0"/>
              </a:rPr>
              <a:t>mandatory</a:t>
            </a:r>
            <a:r>
              <a:rPr lang="en-US" altLang="ko-KR" dirty="0" smtClean="0">
                <a:latin typeface="Arial" panose="020B0604020202020204" pitchFamily="34" charset="0"/>
                <a:cs typeface="Arial" panose="020B0604020202020204" pitchFamily="34" charset="0"/>
              </a:rPr>
              <a:t>, </a:t>
            </a:r>
            <a:r>
              <a:rPr lang="ko-KR" altLang="en-US" dirty="0" smtClean="0">
                <a:latin typeface="Arial" panose="020B0604020202020204" pitchFamily="34" charset="0"/>
                <a:cs typeface="Arial" panose="020B0604020202020204" pitchFamily="34" charset="0"/>
              </a:rPr>
              <a:t>30 </a:t>
            </a:r>
            <a:r>
              <a:rPr lang="ko-KR" altLang="en-US" dirty="0">
                <a:latin typeface="Arial" panose="020B0604020202020204" pitchFamily="34" charset="0"/>
                <a:cs typeface="Arial" panose="020B0604020202020204" pitchFamily="34" charset="0"/>
              </a:rPr>
              <a:t>optional items</a:t>
            </a:r>
          </a:p>
        </p:txBody>
      </p:sp>
      <p:pic>
        <p:nvPicPr>
          <p:cNvPr id="15" name="그림 14"/>
          <p:cNvPicPr>
            <a:picLocks noChangeAspect="1"/>
          </p:cNvPicPr>
          <p:nvPr/>
        </p:nvPicPr>
        <p:blipFill>
          <a:blip r:embed="rId3"/>
          <a:stretch>
            <a:fillRect/>
          </a:stretch>
        </p:blipFill>
        <p:spPr>
          <a:xfrm>
            <a:off x="553849" y="2270349"/>
            <a:ext cx="8086031" cy="3601042"/>
          </a:xfrm>
          <a:prstGeom prst="rect">
            <a:avLst/>
          </a:prstGeom>
        </p:spPr>
      </p:pic>
      <p:grpSp>
        <p:nvGrpSpPr>
          <p:cNvPr id="16" name="그룹 15"/>
          <p:cNvGrpSpPr>
            <a:grpSpLocks noChangeAspect="1"/>
          </p:cNvGrpSpPr>
          <p:nvPr/>
        </p:nvGrpSpPr>
        <p:grpSpPr>
          <a:xfrm>
            <a:off x="539552" y="2034942"/>
            <a:ext cx="149875" cy="133114"/>
            <a:chOff x="2408169" y="2803408"/>
            <a:chExt cx="155069" cy="129840"/>
          </a:xfrm>
        </p:grpSpPr>
        <p:sp>
          <p:nvSpPr>
            <p:cNvPr id="17" name="도넛 16"/>
            <p:cNvSpPr/>
            <p:nvPr/>
          </p:nvSpPr>
          <p:spPr>
            <a:xfrm>
              <a:off x="2433398" y="2803408"/>
              <a:ext cx="129840" cy="129840"/>
            </a:xfrm>
            <a:prstGeom prst="donut">
              <a:avLst>
                <a:gd name="adj" fmla="val 17572"/>
              </a:avLst>
            </a:prstGeom>
            <a:solidFill>
              <a:srgbClr val="003B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18" name="타원 17"/>
            <p:cNvSpPr/>
            <p:nvPr/>
          </p:nvSpPr>
          <p:spPr>
            <a:xfrm>
              <a:off x="2408169" y="2829199"/>
              <a:ext cx="78258" cy="78258"/>
            </a:xfrm>
            <a:prstGeom prst="ellipse">
              <a:avLst/>
            </a:prstGeom>
            <a:solidFill>
              <a:srgbClr val="2ACC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bg1"/>
                </a:solidFill>
              </a:endParaRPr>
            </a:p>
          </p:txBody>
        </p:sp>
      </p:grpSp>
      <p:sp>
        <p:nvSpPr>
          <p:cNvPr id="19" name="직사각형 18"/>
          <p:cNvSpPr/>
          <p:nvPr/>
        </p:nvSpPr>
        <p:spPr>
          <a:xfrm>
            <a:off x="713811" y="1916832"/>
            <a:ext cx="5841448" cy="369332"/>
          </a:xfrm>
          <a:prstGeom prst="rect">
            <a:avLst/>
          </a:prstGeom>
        </p:spPr>
        <p:txBody>
          <a:bodyPr wrap="square">
            <a:spAutoFit/>
          </a:bodyPr>
          <a:lstStyle/>
          <a:p>
            <a:r>
              <a:rPr lang="en-US" altLang="ko-KR" dirty="0" smtClean="0">
                <a:latin typeface="Arial" panose="020B0604020202020204" pitchFamily="34" charset="0"/>
                <a:cs typeface="Arial" panose="020B0604020202020204" pitchFamily="34" charset="0"/>
              </a:rPr>
              <a:t>Pre-crash data sample </a:t>
            </a:r>
            <a:endParaRPr lang="ko-KR" altLang="en-US" dirty="0">
              <a:latin typeface="Arial" panose="020B0604020202020204" pitchFamily="34" charset="0"/>
              <a:cs typeface="Arial" panose="020B0604020202020204" pitchFamily="34" charset="0"/>
            </a:endParaRPr>
          </a:p>
        </p:txBody>
      </p:sp>
      <p:sp>
        <p:nvSpPr>
          <p:cNvPr id="20" name="TextBox 19"/>
          <p:cNvSpPr txBox="1"/>
          <p:nvPr/>
        </p:nvSpPr>
        <p:spPr>
          <a:xfrm>
            <a:off x="658235" y="2422180"/>
            <a:ext cx="434360" cy="384721"/>
          </a:xfrm>
          <a:prstGeom prst="rect">
            <a:avLst/>
          </a:prstGeom>
          <a:solidFill>
            <a:schemeClr val="bg1"/>
          </a:solidFill>
        </p:spPr>
        <p:txBody>
          <a:bodyPr wrap="square" lIns="0" tIns="0" rIns="0" bIns="0" rtlCol="0">
            <a:spAutoFit/>
          </a:bodyPr>
          <a:lstStyle/>
          <a:p>
            <a:pPr>
              <a:lnSpc>
                <a:spcPts val="1500"/>
              </a:lnSpc>
            </a:pPr>
            <a:r>
              <a:rPr lang="en-US" altLang="ko-KR" sz="1400" dirty="0" smtClean="0">
                <a:latin typeface="Arial" panose="020B0604020202020204" pitchFamily="34" charset="0"/>
                <a:cs typeface="Arial" panose="020B0604020202020204" pitchFamily="34" charset="0"/>
              </a:rPr>
              <a:t>Time</a:t>
            </a:r>
          </a:p>
          <a:p>
            <a:pPr>
              <a:lnSpc>
                <a:spcPts val="1500"/>
              </a:lnSpc>
            </a:pPr>
            <a:r>
              <a:rPr lang="en-US" altLang="ko-KR" sz="1400" dirty="0" smtClean="0">
                <a:latin typeface="Arial" panose="020B0604020202020204" pitchFamily="34" charset="0"/>
                <a:cs typeface="Arial" panose="020B0604020202020204" pitchFamily="34" charset="0"/>
              </a:rPr>
              <a:t>(sec)</a:t>
            </a:r>
            <a:endParaRPr lang="ko-KR" altLang="en-US" sz="1400" dirty="0">
              <a:latin typeface="Arial" panose="020B0604020202020204" pitchFamily="34" charset="0"/>
              <a:cs typeface="Arial" panose="020B0604020202020204" pitchFamily="34" charset="0"/>
            </a:endParaRPr>
          </a:p>
        </p:txBody>
      </p:sp>
      <p:sp>
        <p:nvSpPr>
          <p:cNvPr id="21" name="TextBox 20"/>
          <p:cNvSpPr txBox="1"/>
          <p:nvPr/>
        </p:nvSpPr>
        <p:spPr>
          <a:xfrm>
            <a:off x="1289163" y="2422180"/>
            <a:ext cx="794400"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Speed</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(kph)</a:t>
            </a:r>
            <a:endParaRPr lang="ko-KR" altLang="en-US" sz="1400" dirty="0">
              <a:latin typeface="Arial" panose="020B0604020202020204" pitchFamily="34" charset="0"/>
              <a:cs typeface="Arial" panose="020B0604020202020204" pitchFamily="34" charset="0"/>
            </a:endParaRPr>
          </a:p>
        </p:txBody>
      </p:sp>
      <p:sp>
        <p:nvSpPr>
          <p:cNvPr id="22" name="TextBox 21"/>
          <p:cNvSpPr txBox="1"/>
          <p:nvPr/>
        </p:nvSpPr>
        <p:spPr>
          <a:xfrm>
            <a:off x="2317184" y="2422180"/>
            <a:ext cx="794400"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Engine</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RPM</a:t>
            </a:r>
            <a:endParaRPr lang="ko-KR" altLang="en-US" sz="1400" dirty="0">
              <a:latin typeface="Arial" panose="020B0604020202020204" pitchFamily="34" charset="0"/>
              <a:cs typeface="Arial" panose="020B0604020202020204" pitchFamily="34" charset="0"/>
            </a:endParaRPr>
          </a:p>
        </p:txBody>
      </p:sp>
      <p:sp>
        <p:nvSpPr>
          <p:cNvPr id="23" name="TextBox 22"/>
          <p:cNvSpPr txBox="1"/>
          <p:nvPr/>
        </p:nvSpPr>
        <p:spPr>
          <a:xfrm>
            <a:off x="3259744" y="2422180"/>
            <a:ext cx="1137219"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Engine</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Throttle</a:t>
            </a:r>
            <a:endParaRPr lang="ko-KR" altLang="en-US" sz="1400" dirty="0">
              <a:latin typeface="Arial" panose="020B0604020202020204" pitchFamily="34" charset="0"/>
              <a:cs typeface="Arial" panose="020B0604020202020204" pitchFamily="34" charset="0"/>
            </a:endParaRPr>
          </a:p>
        </p:txBody>
      </p:sp>
      <p:sp>
        <p:nvSpPr>
          <p:cNvPr id="24" name="TextBox 23"/>
          <p:cNvSpPr txBox="1"/>
          <p:nvPr/>
        </p:nvSpPr>
        <p:spPr>
          <a:xfrm>
            <a:off x="4531835" y="2422180"/>
            <a:ext cx="794400"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Service</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Brake</a:t>
            </a:r>
            <a:endParaRPr lang="ko-KR" altLang="en-US" sz="1400" dirty="0">
              <a:latin typeface="Arial" panose="020B0604020202020204" pitchFamily="34" charset="0"/>
              <a:cs typeface="Arial" panose="020B0604020202020204" pitchFamily="34" charset="0"/>
            </a:endParaRPr>
          </a:p>
        </p:txBody>
      </p:sp>
      <p:sp>
        <p:nvSpPr>
          <p:cNvPr id="25" name="TextBox 24"/>
          <p:cNvSpPr txBox="1"/>
          <p:nvPr/>
        </p:nvSpPr>
        <p:spPr>
          <a:xfrm>
            <a:off x="5514827" y="2422180"/>
            <a:ext cx="961224"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ABS</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Activity</a:t>
            </a:r>
            <a:endParaRPr lang="ko-KR" altLang="en-US" sz="1400" dirty="0">
              <a:latin typeface="Arial" panose="020B0604020202020204" pitchFamily="34" charset="0"/>
              <a:cs typeface="Arial" panose="020B0604020202020204" pitchFamily="34" charset="0"/>
            </a:endParaRPr>
          </a:p>
        </p:txBody>
      </p:sp>
      <p:sp>
        <p:nvSpPr>
          <p:cNvPr id="26" name="TextBox 25"/>
          <p:cNvSpPr txBox="1"/>
          <p:nvPr/>
        </p:nvSpPr>
        <p:spPr>
          <a:xfrm>
            <a:off x="6567515" y="2422180"/>
            <a:ext cx="961224"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Stability</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Control</a:t>
            </a:r>
            <a:endParaRPr lang="ko-KR" altLang="en-US" sz="1400" dirty="0">
              <a:latin typeface="Arial" panose="020B0604020202020204" pitchFamily="34" charset="0"/>
              <a:cs typeface="Arial" panose="020B0604020202020204" pitchFamily="34" charset="0"/>
            </a:endParaRPr>
          </a:p>
        </p:txBody>
      </p:sp>
      <p:sp>
        <p:nvSpPr>
          <p:cNvPr id="27" name="TextBox 26"/>
          <p:cNvSpPr txBox="1"/>
          <p:nvPr/>
        </p:nvSpPr>
        <p:spPr>
          <a:xfrm>
            <a:off x="7596801" y="2422180"/>
            <a:ext cx="961224"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Steering</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Input</a:t>
            </a:r>
            <a:endParaRPr lang="ko-KR" altLang="en-US" sz="1400" dirty="0">
              <a:latin typeface="Arial" panose="020B0604020202020204" pitchFamily="34" charset="0"/>
              <a:cs typeface="Arial" panose="020B0604020202020204" pitchFamily="34" charset="0"/>
            </a:endParaRPr>
          </a:p>
        </p:txBody>
      </p:sp>
      <p:sp>
        <p:nvSpPr>
          <p:cNvPr id="28" name="슬라이드 번호 개체 틀 1"/>
          <p:cNvSpPr txBox="1">
            <a:spLocks/>
          </p:cNvSpPr>
          <p:nvPr/>
        </p:nvSpPr>
        <p:spPr>
          <a:xfrm>
            <a:off x="8416780" y="6376096"/>
            <a:ext cx="564207" cy="402483"/>
          </a:xfrm>
          <a:prstGeom prst="rect">
            <a:avLst/>
          </a:prstGeom>
        </p:spPr>
        <p:txBody>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fld id="{2DCB18FE-46AA-4BE0-88C7-F5AF093AC2C4}" type="slidenum">
              <a:rPr lang="en-US" altLang="ko-KR" smtClean="0">
                <a:solidFill>
                  <a:schemeClr val="bg1">
                    <a:lumMod val="65000"/>
                  </a:schemeClr>
                </a:solidFill>
              </a:rPr>
              <a:pPr/>
              <a:t>4</a:t>
            </a:fld>
            <a:endParaRPr lang="en-US" dirty="0">
              <a:solidFill>
                <a:schemeClr val="bg1">
                  <a:lumMod val="65000"/>
                </a:schemeClr>
              </a:solidFill>
            </a:endParaRPr>
          </a:p>
        </p:txBody>
      </p:sp>
      <p:sp>
        <p:nvSpPr>
          <p:cNvPr id="29" name="직사각형 28"/>
          <p:cNvSpPr/>
          <p:nvPr/>
        </p:nvSpPr>
        <p:spPr>
          <a:xfrm>
            <a:off x="1016552" y="457508"/>
            <a:ext cx="8127448" cy="523220"/>
          </a:xfrm>
          <a:prstGeom prst="rect">
            <a:avLst/>
          </a:prstGeom>
          <a:noFill/>
        </p:spPr>
        <p:txBody>
          <a:bodyPr wrap="square" lIns="91440" tIns="45720" rIns="91440" bIns="45720">
            <a:spAutoFit/>
          </a:bodyPr>
          <a:lstStyle/>
          <a:p>
            <a:r>
              <a:rPr lang="en-US" altLang="ko-KR" sz="2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a typeface="HY견고딕" pitchFamily="18" charset="-127"/>
              </a:rPr>
              <a:t>EDR Case Study </a:t>
            </a:r>
            <a:endParaRPr lang="ko-KR" altLang="en-US" sz="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10" name="직사각형 9"/>
          <p:cNvSpPr/>
          <p:nvPr/>
        </p:nvSpPr>
        <p:spPr>
          <a:xfrm>
            <a:off x="3259744" y="2286164"/>
            <a:ext cx="1137219" cy="358522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 name="슬라이드 번호 개체 틀 1"/>
          <p:cNvSpPr>
            <a:spLocks noGrp="1"/>
          </p:cNvSpPr>
          <p:nvPr>
            <p:ph type="sldNum" sz="quarter" idx="12"/>
          </p:nvPr>
        </p:nvSpPr>
        <p:spPr/>
        <p:txBody>
          <a:bodyPr/>
          <a:lstStyle/>
          <a:p>
            <a:fld id="{2DCB18FE-46AA-4BE0-88C7-F5AF093AC2C4}" type="slidenum">
              <a:rPr lang="en-US" altLang="ko-KR" smtClean="0"/>
              <a:pPr/>
              <a:t>4</a:t>
            </a:fld>
            <a:endParaRPr lang="en-US" dirty="0"/>
          </a:p>
        </p:txBody>
      </p:sp>
    </p:spTree>
    <p:extLst>
      <p:ext uri="{BB962C8B-B14F-4D97-AF65-F5344CB8AC3E}">
        <p14:creationId xmlns:p14="http://schemas.microsoft.com/office/powerpoint/2010/main" val="1277230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그림 9"/>
          <p:cNvPicPr>
            <a:picLocks noChangeAspect="1"/>
          </p:cNvPicPr>
          <p:nvPr/>
        </p:nvPicPr>
        <p:blipFill>
          <a:blip r:embed="rId3"/>
          <a:stretch>
            <a:fillRect/>
          </a:stretch>
        </p:blipFill>
        <p:spPr>
          <a:xfrm>
            <a:off x="314833" y="1984927"/>
            <a:ext cx="8641655" cy="4252385"/>
          </a:xfrm>
          <a:prstGeom prst="rect">
            <a:avLst/>
          </a:prstGeom>
        </p:spPr>
      </p:pic>
      <p:sp>
        <p:nvSpPr>
          <p:cNvPr id="4" name="대각선 줄무늬 3">
            <a:extLst>
              <a:ext uri="{FF2B5EF4-FFF2-40B4-BE49-F238E27FC236}">
                <a16:creationId xmlns:a16="http://schemas.microsoft.com/office/drawing/2014/main" xmlns="" id="{DAB6B845-407C-452C-9F3F-83B1F709C83D}"/>
              </a:ext>
            </a:extLst>
          </p:cNvPr>
          <p:cNvSpPr/>
          <p:nvPr/>
        </p:nvSpPr>
        <p:spPr>
          <a:xfrm>
            <a:off x="358775" y="1196222"/>
            <a:ext cx="182446" cy="164842"/>
          </a:xfrm>
          <a:prstGeom prst="diagStripe">
            <a:avLst>
              <a:gd name="adj" fmla="val 44403"/>
            </a:avLst>
          </a:prstGeom>
          <a:solidFill>
            <a:srgbClr val="004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ko-KR" altLang="en-US">
              <a:solidFill>
                <a:prstClr val="white"/>
              </a:solidFill>
            </a:endParaRPr>
          </a:p>
        </p:txBody>
      </p:sp>
      <p:sp>
        <p:nvSpPr>
          <p:cNvPr id="5" name="대각선 줄무늬 4">
            <a:extLst>
              <a:ext uri="{FF2B5EF4-FFF2-40B4-BE49-F238E27FC236}">
                <a16:creationId xmlns:a16="http://schemas.microsoft.com/office/drawing/2014/main" xmlns="" id="{02E7E080-63BC-432F-81B9-5C0D744005E6}"/>
              </a:ext>
            </a:extLst>
          </p:cNvPr>
          <p:cNvSpPr/>
          <p:nvPr/>
        </p:nvSpPr>
        <p:spPr>
          <a:xfrm flipV="1">
            <a:off x="358775" y="1278642"/>
            <a:ext cx="182446" cy="164842"/>
          </a:xfrm>
          <a:prstGeom prst="diagStripe">
            <a:avLst>
              <a:gd name="adj" fmla="val 47761"/>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938" tIns="36969" rIns="73938" bIns="36969" numCol="1" spcCol="0" rtlCol="0" fromWordArt="0" anchor="ctr" anchorCtr="0" forceAA="0" compatLnSpc="1">
            <a:prstTxWarp prst="textNoShape">
              <a:avLst/>
            </a:prstTxWarp>
            <a:noAutofit/>
          </a:bodyPr>
          <a:lstStyle/>
          <a:p>
            <a:pPr algn="ctr" defTabSz="995507"/>
            <a:endParaRPr lang="ko-KR" altLang="en-US" sz="1456"/>
          </a:p>
        </p:txBody>
      </p:sp>
      <p:grpSp>
        <p:nvGrpSpPr>
          <p:cNvPr id="6" name="그룹 5"/>
          <p:cNvGrpSpPr>
            <a:grpSpLocks noChangeAspect="1"/>
          </p:cNvGrpSpPr>
          <p:nvPr/>
        </p:nvGrpSpPr>
        <p:grpSpPr>
          <a:xfrm>
            <a:off x="539552" y="1646760"/>
            <a:ext cx="149875" cy="133114"/>
            <a:chOff x="2408169" y="2803408"/>
            <a:chExt cx="155069" cy="129840"/>
          </a:xfrm>
        </p:grpSpPr>
        <p:sp>
          <p:nvSpPr>
            <p:cNvPr id="7" name="도넛 6"/>
            <p:cNvSpPr/>
            <p:nvPr/>
          </p:nvSpPr>
          <p:spPr>
            <a:xfrm>
              <a:off x="2433398" y="2803408"/>
              <a:ext cx="129840" cy="129840"/>
            </a:xfrm>
            <a:prstGeom prst="donut">
              <a:avLst>
                <a:gd name="adj" fmla="val 17572"/>
              </a:avLst>
            </a:prstGeom>
            <a:solidFill>
              <a:srgbClr val="003B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8" name="타원 7"/>
            <p:cNvSpPr/>
            <p:nvPr/>
          </p:nvSpPr>
          <p:spPr>
            <a:xfrm>
              <a:off x="2408169" y="2829199"/>
              <a:ext cx="78258" cy="78258"/>
            </a:xfrm>
            <a:prstGeom prst="ellipse">
              <a:avLst/>
            </a:prstGeom>
            <a:solidFill>
              <a:srgbClr val="2ACC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bg1"/>
                </a:solidFill>
              </a:endParaRPr>
            </a:p>
          </p:txBody>
        </p:sp>
      </p:grpSp>
      <p:sp>
        <p:nvSpPr>
          <p:cNvPr id="9" name="직사각형 8"/>
          <p:cNvSpPr/>
          <p:nvPr/>
        </p:nvSpPr>
        <p:spPr>
          <a:xfrm>
            <a:off x="713811" y="1528650"/>
            <a:ext cx="5841448" cy="369332"/>
          </a:xfrm>
          <a:prstGeom prst="rect">
            <a:avLst/>
          </a:prstGeom>
        </p:spPr>
        <p:txBody>
          <a:bodyPr wrap="square">
            <a:spAutoFit/>
          </a:bodyPr>
          <a:lstStyle/>
          <a:p>
            <a:r>
              <a:rPr lang="en-US" altLang="ko-KR" dirty="0">
                <a:latin typeface="Arial" panose="020B0604020202020204" pitchFamily="34" charset="0"/>
                <a:cs typeface="Arial" panose="020B0604020202020204" pitchFamily="34" charset="0"/>
              </a:rPr>
              <a:t>Pre-crash </a:t>
            </a:r>
            <a:r>
              <a:rPr lang="en-US" altLang="ko-KR" dirty="0" smtClean="0">
                <a:latin typeface="Arial" panose="020B0604020202020204" pitchFamily="34" charset="0"/>
                <a:cs typeface="Arial" panose="020B0604020202020204" pitchFamily="34" charset="0"/>
              </a:rPr>
              <a:t>data sample </a:t>
            </a:r>
            <a:endParaRPr lang="ko-KR" altLang="en-US" dirty="0">
              <a:latin typeface="Arial" panose="020B0604020202020204" pitchFamily="34" charset="0"/>
              <a:cs typeface="Arial" panose="020B0604020202020204" pitchFamily="34" charset="0"/>
            </a:endParaRPr>
          </a:p>
        </p:txBody>
      </p:sp>
      <p:sp>
        <p:nvSpPr>
          <p:cNvPr id="20" name="TextBox 19"/>
          <p:cNvSpPr txBox="1"/>
          <p:nvPr/>
        </p:nvSpPr>
        <p:spPr>
          <a:xfrm>
            <a:off x="315528" y="2190385"/>
            <a:ext cx="360238" cy="384721"/>
          </a:xfrm>
          <a:prstGeom prst="rect">
            <a:avLst/>
          </a:prstGeom>
          <a:solidFill>
            <a:schemeClr val="bg1"/>
          </a:solidFill>
        </p:spPr>
        <p:txBody>
          <a:bodyPr wrap="square" lIns="0" tIns="0" rIns="0" bIns="0" rtlCol="0">
            <a:spAutoFit/>
          </a:bodyPr>
          <a:lstStyle/>
          <a:p>
            <a:pPr>
              <a:lnSpc>
                <a:spcPts val="1500"/>
              </a:lnSpc>
            </a:pPr>
            <a:r>
              <a:rPr lang="en-US" altLang="ko-KR" sz="1200" dirty="0" smtClean="0">
                <a:latin typeface="Arial" panose="020B0604020202020204" pitchFamily="34" charset="0"/>
                <a:cs typeface="Arial" panose="020B0604020202020204" pitchFamily="34" charset="0"/>
              </a:rPr>
              <a:t>Time</a:t>
            </a:r>
          </a:p>
          <a:p>
            <a:pPr>
              <a:lnSpc>
                <a:spcPts val="1500"/>
              </a:lnSpc>
            </a:pPr>
            <a:r>
              <a:rPr lang="en-US" altLang="ko-KR" sz="1200" dirty="0" smtClean="0">
                <a:latin typeface="Arial" panose="020B0604020202020204" pitchFamily="34" charset="0"/>
                <a:cs typeface="Arial" panose="020B0604020202020204" pitchFamily="34" charset="0"/>
              </a:rPr>
              <a:t>(sec)</a:t>
            </a:r>
            <a:endParaRPr lang="ko-KR" altLang="en-US" sz="1200" dirty="0">
              <a:latin typeface="Arial" panose="020B0604020202020204" pitchFamily="34" charset="0"/>
              <a:cs typeface="Arial" panose="020B0604020202020204" pitchFamily="34" charset="0"/>
            </a:endParaRPr>
          </a:p>
        </p:txBody>
      </p:sp>
      <p:sp>
        <p:nvSpPr>
          <p:cNvPr id="21" name="TextBox 20"/>
          <p:cNvSpPr txBox="1"/>
          <p:nvPr/>
        </p:nvSpPr>
        <p:spPr>
          <a:xfrm>
            <a:off x="810638" y="2190385"/>
            <a:ext cx="794400"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Speed</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(kph)</a:t>
            </a:r>
            <a:endParaRPr lang="ko-KR" altLang="en-US" sz="1400" dirty="0">
              <a:latin typeface="Arial" panose="020B0604020202020204" pitchFamily="34" charset="0"/>
              <a:cs typeface="Arial" panose="020B0604020202020204" pitchFamily="34" charset="0"/>
            </a:endParaRPr>
          </a:p>
        </p:txBody>
      </p:sp>
      <p:sp>
        <p:nvSpPr>
          <p:cNvPr id="22" name="TextBox 21"/>
          <p:cNvSpPr txBox="1"/>
          <p:nvPr/>
        </p:nvSpPr>
        <p:spPr>
          <a:xfrm>
            <a:off x="1746544" y="2190385"/>
            <a:ext cx="961224"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Engine</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RPM</a:t>
            </a:r>
            <a:endParaRPr lang="ko-KR" altLang="en-US" sz="1400" dirty="0">
              <a:latin typeface="Arial" panose="020B0604020202020204" pitchFamily="34" charset="0"/>
              <a:cs typeface="Arial" panose="020B0604020202020204" pitchFamily="34" charset="0"/>
            </a:endParaRPr>
          </a:p>
        </p:txBody>
      </p:sp>
      <p:sp>
        <p:nvSpPr>
          <p:cNvPr id="23" name="TextBox 22"/>
          <p:cNvSpPr txBox="1"/>
          <p:nvPr/>
        </p:nvSpPr>
        <p:spPr>
          <a:xfrm>
            <a:off x="2789751" y="2190385"/>
            <a:ext cx="938782" cy="392310"/>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Engine</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Throttle</a:t>
            </a:r>
            <a:endParaRPr lang="ko-KR" altLang="en-US" sz="1400" dirty="0">
              <a:latin typeface="Arial" panose="020B0604020202020204" pitchFamily="34" charset="0"/>
              <a:cs typeface="Arial" panose="020B0604020202020204" pitchFamily="34" charset="0"/>
            </a:endParaRPr>
          </a:p>
        </p:txBody>
      </p:sp>
      <p:sp>
        <p:nvSpPr>
          <p:cNvPr id="24" name="TextBox 23"/>
          <p:cNvSpPr txBox="1"/>
          <p:nvPr/>
        </p:nvSpPr>
        <p:spPr>
          <a:xfrm>
            <a:off x="4836056" y="2190385"/>
            <a:ext cx="961224"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Service</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Brake</a:t>
            </a:r>
            <a:endParaRPr lang="ko-KR" altLang="en-US" sz="1400" dirty="0">
              <a:latin typeface="Arial" panose="020B0604020202020204" pitchFamily="34" charset="0"/>
              <a:cs typeface="Arial" panose="020B0604020202020204" pitchFamily="34" charset="0"/>
            </a:endParaRPr>
          </a:p>
        </p:txBody>
      </p:sp>
      <p:sp>
        <p:nvSpPr>
          <p:cNvPr id="25" name="TextBox 24"/>
          <p:cNvSpPr txBox="1"/>
          <p:nvPr/>
        </p:nvSpPr>
        <p:spPr>
          <a:xfrm>
            <a:off x="5860144" y="2190385"/>
            <a:ext cx="961224"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ABS</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Activity</a:t>
            </a:r>
            <a:endParaRPr lang="ko-KR" altLang="en-US" sz="1400" dirty="0">
              <a:latin typeface="Arial" panose="020B0604020202020204" pitchFamily="34" charset="0"/>
              <a:cs typeface="Arial" panose="020B0604020202020204" pitchFamily="34" charset="0"/>
            </a:endParaRPr>
          </a:p>
        </p:txBody>
      </p:sp>
      <p:sp>
        <p:nvSpPr>
          <p:cNvPr id="26" name="TextBox 25"/>
          <p:cNvSpPr txBox="1"/>
          <p:nvPr/>
        </p:nvSpPr>
        <p:spPr>
          <a:xfrm>
            <a:off x="6901249" y="2190385"/>
            <a:ext cx="961224"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Stability</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Control</a:t>
            </a:r>
            <a:endParaRPr lang="ko-KR" altLang="en-US" sz="1400" dirty="0">
              <a:latin typeface="Arial" panose="020B0604020202020204" pitchFamily="34" charset="0"/>
              <a:cs typeface="Arial" panose="020B0604020202020204" pitchFamily="34" charset="0"/>
            </a:endParaRPr>
          </a:p>
        </p:txBody>
      </p:sp>
      <p:sp>
        <p:nvSpPr>
          <p:cNvPr id="27" name="TextBox 26"/>
          <p:cNvSpPr txBox="1"/>
          <p:nvPr/>
        </p:nvSpPr>
        <p:spPr>
          <a:xfrm>
            <a:off x="7916323" y="2190385"/>
            <a:ext cx="961224"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Steering</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Input</a:t>
            </a:r>
            <a:endParaRPr lang="ko-KR" altLang="en-US" sz="1400" dirty="0">
              <a:latin typeface="Arial" panose="020B0604020202020204" pitchFamily="34" charset="0"/>
              <a:cs typeface="Arial" panose="020B0604020202020204" pitchFamily="34" charset="0"/>
            </a:endParaRPr>
          </a:p>
        </p:txBody>
      </p:sp>
      <p:sp>
        <p:nvSpPr>
          <p:cNvPr id="28" name="TextBox 27"/>
          <p:cNvSpPr txBox="1"/>
          <p:nvPr/>
        </p:nvSpPr>
        <p:spPr>
          <a:xfrm>
            <a:off x="3791174" y="2190385"/>
            <a:ext cx="970562"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Accelerator Pedal</a:t>
            </a:r>
            <a:endParaRPr lang="ko-KR" altLang="en-US" sz="1400" dirty="0">
              <a:latin typeface="Arial" panose="020B0604020202020204" pitchFamily="34" charset="0"/>
              <a:cs typeface="Arial" panose="020B0604020202020204" pitchFamily="34" charset="0"/>
            </a:endParaRPr>
          </a:p>
        </p:txBody>
      </p:sp>
      <p:sp>
        <p:nvSpPr>
          <p:cNvPr id="29" name="직사각형 28"/>
          <p:cNvSpPr/>
          <p:nvPr/>
        </p:nvSpPr>
        <p:spPr>
          <a:xfrm>
            <a:off x="2735200" y="1984927"/>
            <a:ext cx="2053968" cy="4252385"/>
          </a:xfrm>
          <a:prstGeom prst="rect">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0" name="슬라이드 번호 개체 틀 1"/>
          <p:cNvSpPr txBox="1">
            <a:spLocks/>
          </p:cNvSpPr>
          <p:nvPr/>
        </p:nvSpPr>
        <p:spPr>
          <a:xfrm>
            <a:off x="8416780" y="6376096"/>
            <a:ext cx="564207" cy="402483"/>
          </a:xfrm>
          <a:prstGeom prst="rect">
            <a:avLst/>
          </a:prstGeom>
        </p:spPr>
        <p:txBody>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fld id="{2DCB18FE-46AA-4BE0-88C7-F5AF093AC2C4}" type="slidenum">
              <a:rPr lang="en-US" altLang="ko-KR" smtClean="0">
                <a:solidFill>
                  <a:schemeClr val="bg1">
                    <a:lumMod val="65000"/>
                  </a:schemeClr>
                </a:solidFill>
              </a:rPr>
              <a:pPr/>
              <a:t>5</a:t>
            </a:fld>
            <a:endParaRPr lang="en-US" dirty="0">
              <a:solidFill>
                <a:schemeClr val="bg1">
                  <a:lumMod val="65000"/>
                </a:schemeClr>
              </a:solidFill>
            </a:endParaRPr>
          </a:p>
        </p:txBody>
      </p:sp>
      <p:sp>
        <p:nvSpPr>
          <p:cNvPr id="31" name="직사각형 30"/>
          <p:cNvSpPr/>
          <p:nvPr/>
        </p:nvSpPr>
        <p:spPr>
          <a:xfrm>
            <a:off x="1016552" y="457508"/>
            <a:ext cx="8127448" cy="523220"/>
          </a:xfrm>
          <a:prstGeom prst="rect">
            <a:avLst/>
          </a:prstGeom>
          <a:noFill/>
        </p:spPr>
        <p:txBody>
          <a:bodyPr wrap="square" lIns="91440" tIns="45720" rIns="91440" bIns="45720">
            <a:spAutoFit/>
          </a:bodyPr>
          <a:lstStyle/>
          <a:p>
            <a:r>
              <a:rPr lang="en-US" altLang="ko-KR" sz="2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a typeface="HY견고딕" pitchFamily="18" charset="-127"/>
              </a:rPr>
              <a:t>EDR Case Study </a:t>
            </a:r>
            <a:endParaRPr lang="ko-KR" altLang="en-US" sz="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32" name="직사각형 31"/>
          <p:cNvSpPr/>
          <p:nvPr/>
        </p:nvSpPr>
        <p:spPr>
          <a:xfrm>
            <a:off x="2752384" y="2001447"/>
            <a:ext cx="2064216" cy="42358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3" name="TextBox 32">
            <a:extLst>
              <a:ext uri="{FF2B5EF4-FFF2-40B4-BE49-F238E27FC236}">
                <a16:creationId xmlns:a16="http://schemas.microsoft.com/office/drawing/2014/main" xmlns="" id="{C397D08C-D6D9-4F92-A1E2-CCFA05BA9E95}"/>
              </a:ext>
            </a:extLst>
          </p:cNvPr>
          <p:cNvSpPr txBox="1"/>
          <p:nvPr/>
        </p:nvSpPr>
        <p:spPr>
          <a:xfrm>
            <a:off x="513501" y="1124744"/>
            <a:ext cx="1877437" cy="369332"/>
          </a:xfrm>
          <a:prstGeom prst="rect">
            <a:avLst/>
          </a:prstGeom>
          <a:noFill/>
        </p:spPr>
        <p:txBody>
          <a:bodyPr wrap="none" rtlCol="0">
            <a:spAutoFit/>
          </a:bodyPr>
          <a:lstStyle/>
          <a:p>
            <a:r>
              <a:rPr lang="en-US" altLang="ko-KR" b="1" dirty="0" smtClean="0">
                <a:ln>
                  <a:solidFill>
                    <a:schemeClr val="tx1">
                      <a:alpha val="0"/>
                    </a:schemeClr>
                  </a:solidFill>
                </a:ln>
                <a:solidFill>
                  <a:schemeClr val="tx1">
                    <a:lumMod val="85000"/>
                    <a:lumOff val="15000"/>
                  </a:schemeClr>
                </a:solidFill>
                <a:latin typeface="Arial" panose="020B0604020202020204" pitchFamily="34" charset="0"/>
                <a:ea typeface="나눔바른고딕" panose="020B0603020101020101" pitchFamily="50" charset="-127"/>
                <a:cs typeface="Arial" panose="020B0604020202020204" pitchFamily="34" charset="0"/>
              </a:rPr>
              <a:t>EDR data(2014)</a:t>
            </a:r>
            <a:endParaRPr lang="ko-KR" altLang="en-US" b="1" dirty="0">
              <a:ln>
                <a:solidFill>
                  <a:schemeClr val="tx1">
                    <a:alpha val="0"/>
                  </a:schemeClr>
                </a:solidFill>
              </a:ln>
              <a:solidFill>
                <a:schemeClr val="tx1">
                  <a:lumMod val="85000"/>
                  <a:lumOff val="15000"/>
                </a:schemeClr>
              </a:solidFill>
              <a:latin typeface="Arial" panose="020B0604020202020204" pitchFamily="34" charset="0"/>
              <a:ea typeface="나눔바른고딕" panose="020B0603020101020101" pitchFamily="50" charset="-127"/>
              <a:cs typeface="Arial" panose="020B0604020202020204" pitchFamily="34" charset="0"/>
            </a:endParaRPr>
          </a:p>
        </p:txBody>
      </p:sp>
      <p:sp>
        <p:nvSpPr>
          <p:cNvPr id="2" name="슬라이드 번호 개체 틀 1"/>
          <p:cNvSpPr>
            <a:spLocks noGrp="1"/>
          </p:cNvSpPr>
          <p:nvPr>
            <p:ph type="sldNum" sz="quarter" idx="12"/>
          </p:nvPr>
        </p:nvSpPr>
        <p:spPr/>
        <p:txBody>
          <a:bodyPr/>
          <a:lstStyle/>
          <a:p>
            <a:fld id="{2DCB18FE-46AA-4BE0-88C7-F5AF093AC2C4}" type="slidenum">
              <a:rPr lang="en-US" altLang="ko-KR" smtClean="0"/>
              <a:pPr/>
              <a:t>5</a:t>
            </a:fld>
            <a:endParaRPr lang="en-US" dirty="0"/>
          </a:p>
        </p:txBody>
      </p:sp>
    </p:spTree>
    <p:extLst>
      <p:ext uri="{BB962C8B-B14F-4D97-AF65-F5344CB8AC3E}">
        <p14:creationId xmlns:p14="http://schemas.microsoft.com/office/powerpoint/2010/main" val="1060294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대각선 줄무늬 3">
            <a:extLst>
              <a:ext uri="{FF2B5EF4-FFF2-40B4-BE49-F238E27FC236}">
                <a16:creationId xmlns:a16="http://schemas.microsoft.com/office/drawing/2014/main" xmlns="" id="{DAB6B845-407C-452C-9F3F-83B1F709C83D}"/>
              </a:ext>
            </a:extLst>
          </p:cNvPr>
          <p:cNvSpPr/>
          <p:nvPr/>
        </p:nvSpPr>
        <p:spPr>
          <a:xfrm>
            <a:off x="358775" y="1196222"/>
            <a:ext cx="182446" cy="164842"/>
          </a:xfrm>
          <a:prstGeom prst="diagStripe">
            <a:avLst>
              <a:gd name="adj" fmla="val 44403"/>
            </a:avLst>
          </a:prstGeom>
          <a:solidFill>
            <a:srgbClr val="004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ko-KR" altLang="en-US">
              <a:solidFill>
                <a:prstClr val="white"/>
              </a:solidFill>
            </a:endParaRPr>
          </a:p>
        </p:txBody>
      </p:sp>
      <p:sp>
        <p:nvSpPr>
          <p:cNvPr id="5" name="대각선 줄무늬 4">
            <a:extLst>
              <a:ext uri="{FF2B5EF4-FFF2-40B4-BE49-F238E27FC236}">
                <a16:creationId xmlns:a16="http://schemas.microsoft.com/office/drawing/2014/main" xmlns="" id="{02E7E080-63BC-432F-81B9-5C0D744005E6}"/>
              </a:ext>
            </a:extLst>
          </p:cNvPr>
          <p:cNvSpPr/>
          <p:nvPr/>
        </p:nvSpPr>
        <p:spPr>
          <a:xfrm flipV="1">
            <a:off x="358775" y="1278642"/>
            <a:ext cx="182446" cy="164842"/>
          </a:xfrm>
          <a:prstGeom prst="diagStripe">
            <a:avLst>
              <a:gd name="adj" fmla="val 47761"/>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938" tIns="36969" rIns="73938" bIns="36969" numCol="1" spcCol="0" rtlCol="0" fromWordArt="0" anchor="ctr" anchorCtr="0" forceAA="0" compatLnSpc="1">
            <a:prstTxWarp prst="textNoShape">
              <a:avLst/>
            </a:prstTxWarp>
            <a:noAutofit/>
          </a:bodyPr>
          <a:lstStyle/>
          <a:p>
            <a:pPr algn="ctr" defTabSz="995507"/>
            <a:endParaRPr lang="ko-KR" altLang="en-US" sz="1456"/>
          </a:p>
        </p:txBody>
      </p:sp>
      <p:grpSp>
        <p:nvGrpSpPr>
          <p:cNvPr id="6" name="그룹 5"/>
          <p:cNvGrpSpPr>
            <a:grpSpLocks noChangeAspect="1"/>
          </p:cNvGrpSpPr>
          <p:nvPr/>
        </p:nvGrpSpPr>
        <p:grpSpPr>
          <a:xfrm>
            <a:off x="539552" y="1646760"/>
            <a:ext cx="149875" cy="133114"/>
            <a:chOff x="2408169" y="2803408"/>
            <a:chExt cx="155069" cy="129840"/>
          </a:xfrm>
        </p:grpSpPr>
        <p:sp>
          <p:nvSpPr>
            <p:cNvPr id="7" name="도넛 6"/>
            <p:cNvSpPr/>
            <p:nvPr/>
          </p:nvSpPr>
          <p:spPr>
            <a:xfrm>
              <a:off x="2433398" y="2803408"/>
              <a:ext cx="129840" cy="129840"/>
            </a:xfrm>
            <a:prstGeom prst="donut">
              <a:avLst>
                <a:gd name="adj" fmla="val 17572"/>
              </a:avLst>
            </a:prstGeom>
            <a:solidFill>
              <a:srgbClr val="003B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8" name="타원 7"/>
            <p:cNvSpPr/>
            <p:nvPr/>
          </p:nvSpPr>
          <p:spPr>
            <a:xfrm>
              <a:off x="2408169" y="2829199"/>
              <a:ext cx="78258" cy="78258"/>
            </a:xfrm>
            <a:prstGeom prst="ellipse">
              <a:avLst/>
            </a:prstGeom>
            <a:solidFill>
              <a:srgbClr val="2ACC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bg1"/>
                </a:solidFill>
              </a:endParaRPr>
            </a:p>
          </p:txBody>
        </p:sp>
      </p:grpSp>
      <p:sp>
        <p:nvSpPr>
          <p:cNvPr id="9" name="직사각형 8"/>
          <p:cNvSpPr/>
          <p:nvPr/>
        </p:nvSpPr>
        <p:spPr>
          <a:xfrm>
            <a:off x="713811" y="1528650"/>
            <a:ext cx="5841448" cy="369332"/>
          </a:xfrm>
          <a:prstGeom prst="rect">
            <a:avLst/>
          </a:prstGeom>
        </p:spPr>
        <p:txBody>
          <a:bodyPr wrap="square">
            <a:spAutoFit/>
          </a:bodyPr>
          <a:lstStyle/>
          <a:p>
            <a:r>
              <a:rPr lang="en-US" altLang="ko-KR" dirty="0">
                <a:latin typeface="Arial" panose="020B0604020202020204" pitchFamily="34" charset="0"/>
                <a:cs typeface="Arial" panose="020B0604020202020204" pitchFamily="34" charset="0"/>
              </a:rPr>
              <a:t>Pre-crash </a:t>
            </a:r>
            <a:r>
              <a:rPr lang="en-US" altLang="ko-KR" dirty="0" smtClean="0">
                <a:latin typeface="Arial" panose="020B0604020202020204" pitchFamily="34" charset="0"/>
                <a:cs typeface="Arial" panose="020B0604020202020204" pitchFamily="34" charset="0"/>
              </a:rPr>
              <a:t>data sample </a:t>
            </a:r>
            <a:endParaRPr lang="ko-KR" altLang="en-US" dirty="0">
              <a:latin typeface="Arial" panose="020B0604020202020204" pitchFamily="34" charset="0"/>
              <a:cs typeface="Arial" panose="020B0604020202020204" pitchFamily="34" charset="0"/>
            </a:endParaRPr>
          </a:p>
        </p:txBody>
      </p:sp>
      <p:sp>
        <p:nvSpPr>
          <p:cNvPr id="30" name="슬라이드 번호 개체 틀 1"/>
          <p:cNvSpPr txBox="1">
            <a:spLocks/>
          </p:cNvSpPr>
          <p:nvPr/>
        </p:nvSpPr>
        <p:spPr>
          <a:xfrm>
            <a:off x="8416780" y="6376096"/>
            <a:ext cx="564207" cy="402483"/>
          </a:xfrm>
          <a:prstGeom prst="rect">
            <a:avLst/>
          </a:prstGeom>
        </p:spPr>
        <p:txBody>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fld id="{2DCB18FE-46AA-4BE0-88C7-F5AF093AC2C4}" type="slidenum">
              <a:rPr lang="en-US" altLang="ko-KR" smtClean="0">
                <a:solidFill>
                  <a:schemeClr val="bg1">
                    <a:lumMod val="65000"/>
                  </a:schemeClr>
                </a:solidFill>
              </a:rPr>
              <a:pPr/>
              <a:t>6</a:t>
            </a:fld>
            <a:endParaRPr lang="en-US" dirty="0">
              <a:solidFill>
                <a:schemeClr val="bg1">
                  <a:lumMod val="65000"/>
                </a:schemeClr>
              </a:solidFill>
            </a:endParaRPr>
          </a:p>
        </p:txBody>
      </p:sp>
      <p:sp>
        <p:nvSpPr>
          <p:cNvPr id="31" name="직사각형 30"/>
          <p:cNvSpPr/>
          <p:nvPr/>
        </p:nvSpPr>
        <p:spPr>
          <a:xfrm>
            <a:off x="1016552" y="457508"/>
            <a:ext cx="8127448" cy="523220"/>
          </a:xfrm>
          <a:prstGeom prst="rect">
            <a:avLst/>
          </a:prstGeom>
          <a:noFill/>
        </p:spPr>
        <p:txBody>
          <a:bodyPr wrap="square" lIns="91440" tIns="45720" rIns="91440" bIns="45720">
            <a:spAutoFit/>
          </a:bodyPr>
          <a:lstStyle/>
          <a:p>
            <a:r>
              <a:rPr lang="en-US" altLang="ko-KR" sz="2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a typeface="HY견고딕" pitchFamily="18" charset="-127"/>
              </a:rPr>
              <a:t>EDR Case Study </a:t>
            </a:r>
            <a:endParaRPr lang="ko-KR" altLang="en-US" sz="2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33" name="TextBox 32">
            <a:extLst>
              <a:ext uri="{FF2B5EF4-FFF2-40B4-BE49-F238E27FC236}">
                <a16:creationId xmlns:a16="http://schemas.microsoft.com/office/drawing/2014/main" xmlns="" id="{C397D08C-D6D9-4F92-A1E2-CCFA05BA9E95}"/>
              </a:ext>
            </a:extLst>
          </p:cNvPr>
          <p:cNvSpPr txBox="1"/>
          <p:nvPr/>
        </p:nvSpPr>
        <p:spPr>
          <a:xfrm>
            <a:off x="513501" y="1124744"/>
            <a:ext cx="1210588" cy="369332"/>
          </a:xfrm>
          <a:prstGeom prst="rect">
            <a:avLst/>
          </a:prstGeom>
          <a:noFill/>
        </p:spPr>
        <p:txBody>
          <a:bodyPr wrap="none" rtlCol="0">
            <a:spAutoFit/>
          </a:bodyPr>
          <a:lstStyle/>
          <a:p>
            <a:r>
              <a:rPr lang="en-US" altLang="ko-KR" b="1" dirty="0" smtClean="0">
                <a:ln>
                  <a:solidFill>
                    <a:schemeClr val="tx1">
                      <a:alpha val="0"/>
                    </a:schemeClr>
                  </a:solidFill>
                </a:ln>
                <a:solidFill>
                  <a:schemeClr val="tx1">
                    <a:lumMod val="85000"/>
                    <a:lumOff val="15000"/>
                  </a:schemeClr>
                </a:solidFill>
                <a:latin typeface="Arial" panose="020B0604020202020204" pitchFamily="34" charset="0"/>
                <a:ea typeface="나눔바른고딕" panose="020B0603020101020101" pitchFamily="50" charset="-127"/>
                <a:cs typeface="Arial" panose="020B0604020202020204" pitchFamily="34" charset="0"/>
              </a:rPr>
              <a:t>EDR data</a:t>
            </a:r>
            <a:endParaRPr lang="ko-KR" altLang="en-US" b="1" dirty="0">
              <a:ln>
                <a:solidFill>
                  <a:schemeClr val="tx1">
                    <a:alpha val="0"/>
                  </a:schemeClr>
                </a:solidFill>
              </a:ln>
              <a:solidFill>
                <a:schemeClr val="tx1">
                  <a:lumMod val="85000"/>
                  <a:lumOff val="15000"/>
                </a:schemeClr>
              </a:solidFill>
              <a:latin typeface="Arial" panose="020B0604020202020204" pitchFamily="34" charset="0"/>
              <a:ea typeface="나눔바른고딕" panose="020B0603020101020101" pitchFamily="50" charset="-127"/>
              <a:cs typeface="Arial" panose="020B0604020202020204" pitchFamily="34" charset="0"/>
            </a:endParaRPr>
          </a:p>
        </p:txBody>
      </p:sp>
      <p:pic>
        <p:nvPicPr>
          <p:cNvPr id="34" name="그림 33"/>
          <p:cNvPicPr>
            <a:picLocks noChangeAspect="1"/>
          </p:cNvPicPr>
          <p:nvPr/>
        </p:nvPicPr>
        <p:blipFill>
          <a:blip r:embed="rId3"/>
          <a:stretch>
            <a:fillRect/>
          </a:stretch>
        </p:blipFill>
        <p:spPr>
          <a:xfrm>
            <a:off x="627465" y="2050666"/>
            <a:ext cx="8309462" cy="2458454"/>
          </a:xfrm>
          <a:prstGeom prst="rect">
            <a:avLst/>
          </a:prstGeom>
          <a:ln>
            <a:noFill/>
          </a:ln>
          <a:effectLst>
            <a:outerShdw blurRad="292100" dist="139700" dir="2700000" algn="tl" rotWithShape="0">
              <a:srgbClr val="333333">
                <a:alpha val="65000"/>
              </a:srgbClr>
            </a:outerShdw>
          </a:effectLst>
        </p:spPr>
      </p:pic>
      <p:sp>
        <p:nvSpPr>
          <p:cNvPr id="37" name="직사각형 36"/>
          <p:cNvSpPr/>
          <p:nvPr/>
        </p:nvSpPr>
        <p:spPr>
          <a:xfrm>
            <a:off x="3417125" y="2502382"/>
            <a:ext cx="5563862" cy="2006738"/>
          </a:xfrm>
          <a:prstGeom prst="rect">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8" name="직사각형 37"/>
          <p:cNvSpPr/>
          <p:nvPr/>
        </p:nvSpPr>
        <p:spPr>
          <a:xfrm>
            <a:off x="3393385" y="2506260"/>
            <a:ext cx="5543542" cy="20028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 name="슬라이드 번호 개체 틀 1"/>
          <p:cNvSpPr>
            <a:spLocks noGrp="1"/>
          </p:cNvSpPr>
          <p:nvPr>
            <p:ph type="sldNum" sz="quarter" idx="12"/>
          </p:nvPr>
        </p:nvSpPr>
        <p:spPr/>
        <p:txBody>
          <a:bodyPr/>
          <a:lstStyle/>
          <a:p>
            <a:fld id="{2DCB18FE-46AA-4BE0-88C7-F5AF093AC2C4}" type="slidenum">
              <a:rPr lang="en-US" altLang="ko-KR" smtClean="0"/>
              <a:pPr/>
              <a:t>6</a:t>
            </a:fld>
            <a:endParaRPr lang="en-US" dirty="0"/>
          </a:p>
        </p:txBody>
      </p:sp>
    </p:spTree>
    <p:extLst>
      <p:ext uri="{BB962C8B-B14F-4D97-AF65-F5344CB8AC3E}">
        <p14:creationId xmlns:p14="http://schemas.microsoft.com/office/powerpoint/2010/main" val="2612864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직사각형 1"/>
          <p:cNvSpPr/>
          <p:nvPr/>
        </p:nvSpPr>
        <p:spPr>
          <a:xfrm>
            <a:off x="1016552" y="457508"/>
            <a:ext cx="8163960" cy="523220"/>
          </a:xfrm>
          <a:prstGeom prst="rect">
            <a:avLst/>
          </a:prstGeom>
          <a:noFill/>
        </p:spPr>
        <p:txBody>
          <a:bodyPr wrap="square" lIns="91440" tIns="45720" rIns="91440" bIns="45720">
            <a:spAutoFit/>
          </a:bodyPr>
          <a:lstStyle/>
          <a:p>
            <a:r>
              <a:rPr lang="en-US" altLang="ko-K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a typeface="HY견고딕" pitchFamily="18" charset="-127"/>
              </a:rPr>
              <a:t>EDR Case Study </a:t>
            </a:r>
            <a:endParaRPr lang="ko-KR" alt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TextBox 2">
            <a:extLst>
              <a:ext uri="{FF2B5EF4-FFF2-40B4-BE49-F238E27FC236}">
                <a16:creationId xmlns:a16="http://schemas.microsoft.com/office/drawing/2014/main" xmlns="" id="{C397D08C-D6D9-4F92-A1E2-CCFA05BA9E95}"/>
              </a:ext>
            </a:extLst>
          </p:cNvPr>
          <p:cNvSpPr txBox="1"/>
          <p:nvPr/>
        </p:nvSpPr>
        <p:spPr>
          <a:xfrm>
            <a:off x="513501" y="1124744"/>
            <a:ext cx="1877437" cy="369332"/>
          </a:xfrm>
          <a:prstGeom prst="rect">
            <a:avLst/>
          </a:prstGeom>
          <a:noFill/>
        </p:spPr>
        <p:txBody>
          <a:bodyPr wrap="none" rtlCol="0">
            <a:spAutoFit/>
          </a:bodyPr>
          <a:lstStyle/>
          <a:p>
            <a:r>
              <a:rPr lang="en-US" altLang="ko-KR" b="1" dirty="0">
                <a:ln>
                  <a:solidFill>
                    <a:schemeClr val="tx1">
                      <a:alpha val="0"/>
                    </a:schemeClr>
                  </a:solidFill>
                </a:ln>
                <a:solidFill>
                  <a:schemeClr val="tx1">
                    <a:lumMod val="85000"/>
                    <a:lumOff val="15000"/>
                  </a:schemeClr>
                </a:solidFill>
                <a:latin typeface="Arial" panose="020B0604020202020204" pitchFamily="34" charset="0"/>
                <a:ea typeface="나눔바른고딕" panose="020B0603020101020101" pitchFamily="50" charset="-127"/>
                <a:cs typeface="Arial" panose="020B0604020202020204" pitchFamily="34" charset="0"/>
              </a:rPr>
              <a:t>EDR </a:t>
            </a:r>
            <a:r>
              <a:rPr lang="en-US" altLang="ko-KR" b="1" dirty="0" smtClean="0">
                <a:ln>
                  <a:solidFill>
                    <a:schemeClr val="tx1">
                      <a:alpha val="0"/>
                    </a:schemeClr>
                  </a:solidFill>
                </a:ln>
                <a:solidFill>
                  <a:schemeClr val="tx1">
                    <a:lumMod val="85000"/>
                    <a:lumOff val="15000"/>
                  </a:schemeClr>
                </a:solidFill>
                <a:latin typeface="Arial" panose="020B0604020202020204" pitchFamily="34" charset="0"/>
                <a:ea typeface="나눔바른고딕" panose="020B0603020101020101" pitchFamily="50" charset="-127"/>
                <a:cs typeface="Arial" panose="020B0604020202020204" pitchFamily="34" charset="0"/>
              </a:rPr>
              <a:t>data(2019)</a:t>
            </a:r>
            <a:endParaRPr lang="ko-KR" altLang="en-US" b="1" dirty="0">
              <a:ln>
                <a:solidFill>
                  <a:schemeClr val="tx1">
                    <a:alpha val="0"/>
                  </a:schemeClr>
                </a:solidFill>
              </a:ln>
              <a:solidFill>
                <a:schemeClr val="tx1">
                  <a:lumMod val="85000"/>
                  <a:lumOff val="15000"/>
                </a:schemeClr>
              </a:solidFill>
              <a:latin typeface="Arial" panose="020B0604020202020204" pitchFamily="34" charset="0"/>
              <a:ea typeface="나눔바른고딕" panose="020B0603020101020101" pitchFamily="50" charset="-127"/>
              <a:cs typeface="Arial" panose="020B0604020202020204" pitchFamily="34" charset="0"/>
            </a:endParaRPr>
          </a:p>
        </p:txBody>
      </p:sp>
      <p:sp>
        <p:nvSpPr>
          <p:cNvPr id="4" name="대각선 줄무늬 3">
            <a:extLst>
              <a:ext uri="{FF2B5EF4-FFF2-40B4-BE49-F238E27FC236}">
                <a16:creationId xmlns:a16="http://schemas.microsoft.com/office/drawing/2014/main" xmlns="" id="{DAB6B845-407C-452C-9F3F-83B1F709C83D}"/>
              </a:ext>
            </a:extLst>
          </p:cNvPr>
          <p:cNvSpPr/>
          <p:nvPr/>
        </p:nvSpPr>
        <p:spPr>
          <a:xfrm>
            <a:off x="358775" y="1196222"/>
            <a:ext cx="182446" cy="164842"/>
          </a:xfrm>
          <a:prstGeom prst="diagStripe">
            <a:avLst>
              <a:gd name="adj" fmla="val 44403"/>
            </a:avLst>
          </a:prstGeom>
          <a:solidFill>
            <a:srgbClr val="004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ko-KR" altLang="en-US">
              <a:solidFill>
                <a:prstClr val="white"/>
              </a:solidFill>
            </a:endParaRPr>
          </a:p>
        </p:txBody>
      </p:sp>
      <p:sp>
        <p:nvSpPr>
          <p:cNvPr id="5" name="대각선 줄무늬 4">
            <a:extLst>
              <a:ext uri="{FF2B5EF4-FFF2-40B4-BE49-F238E27FC236}">
                <a16:creationId xmlns:a16="http://schemas.microsoft.com/office/drawing/2014/main" xmlns="" id="{02E7E080-63BC-432F-81B9-5C0D744005E6}"/>
              </a:ext>
            </a:extLst>
          </p:cNvPr>
          <p:cNvSpPr/>
          <p:nvPr/>
        </p:nvSpPr>
        <p:spPr>
          <a:xfrm flipV="1">
            <a:off x="358775" y="1278642"/>
            <a:ext cx="182446" cy="164842"/>
          </a:xfrm>
          <a:prstGeom prst="diagStripe">
            <a:avLst>
              <a:gd name="adj" fmla="val 47761"/>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938" tIns="36969" rIns="73938" bIns="36969" numCol="1" spcCol="0" rtlCol="0" fromWordArt="0" anchor="ctr" anchorCtr="0" forceAA="0" compatLnSpc="1">
            <a:prstTxWarp prst="textNoShape">
              <a:avLst/>
            </a:prstTxWarp>
            <a:noAutofit/>
          </a:bodyPr>
          <a:lstStyle/>
          <a:p>
            <a:pPr algn="ctr" defTabSz="995507"/>
            <a:endParaRPr lang="ko-KR" altLang="en-US" sz="1456"/>
          </a:p>
        </p:txBody>
      </p:sp>
      <p:grpSp>
        <p:nvGrpSpPr>
          <p:cNvPr id="6" name="그룹 5"/>
          <p:cNvGrpSpPr>
            <a:grpSpLocks noChangeAspect="1"/>
          </p:cNvGrpSpPr>
          <p:nvPr/>
        </p:nvGrpSpPr>
        <p:grpSpPr>
          <a:xfrm>
            <a:off x="539552" y="1646760"/>
            <a:ext cx="149875" cy="133114"/>
            <a:chOff x="2408169" y="2803408"/>
            <a:chExt cx="155069" cy="129840"/>
          </a:xfrm>
        </p:grpSpPr>
        <p:sp>
          <p:nvSpPr>
            <p:cNvPr id="7" name="도넛 6"/>
            <p:cNvSpPr/>
            <p:nvPr/>
          </p:nvSpPr>
          <p:spPr>
            <a:xfrm>
              <a:off x="2433398" y="2803408"/>
              <a:ext cx="129840" cy="129840"/>
            </a:xfrm>
            <a:prstGeom prst="donut">
              <a:avLst>
                <a:gd name="adj" fmla="val 17572"/>
              </a:avLst>
            </a:prstGeom>
            <a:solidFill>
              <a:srgbClr val="003B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8" name="타원 7"/>
            <p:cNvSpPr/>
            <p:nvPr/>
          </p:nvSpPr>
          <p:spPr>
            <a:xfrm>
              <a:off x="2408169" y="2829199"/>
              <a:ext cx="78258" cy="78258"/>
            </a:xfrm>
            <a:prstGeom prst="ellipse">
              <a:avLst/>
            </a:prstGeom>
            <a:solidFill>
              <a:srgbClr val="2ACC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bg1"/>
                </a:solidFill>
              </a:endParaRPr>
            </a:p>
          </p:txBody>
        </p:sp>
      </p:grpSp>
      <p:sp>
        <p:nvSpPr>
          <p:cNvPr id="9" name="직사각형 8"/>
          <p:cNvSpPr/>
          <p:nvPr/>
        </p:nvSpPr>
        <p:spPr>
          <a:xfrm>
            <a:off x="713811" y="1528650"/>
            <a:ext cx="5841448" cy="369332"/>
          </a:xfrm>
          <a:prstGeom prst="rect">
            <a:avLst/>
          </a:prstGeom>
        </p:spPr>
        <p:txBody>
          <a:bodyPr wrap="square">
            <a:spAutoFit/>
          </a:bodyPr>
          <a:lstStyle/>
          <a:p>
            <a:r>
              <a:rPr lang="en-US" altLang="ko-KR" dirty="0">
                <a:latin typeface="Arial" panose="020B0604020202020204" pitchFamily="34" charset="0"/>
                <a:cs typeface="Arial" panose="020B0604020202020204" pitchFamily="34" charset="0"/>
              </a:rPr>
              <a:t>Pre-crash data s</a:t>
            </a:r>
            <a:r>
              <a:rPr lang="en-US" altLang="ko-KR" dirty="0" smtClean="0">
                <a:latin typeface="Arial" panose="020B0604020202020204" pitchFamily="34" charset="0"/>
                <a:cs typeface="Arial" panose="020B0604020202020204" pitchFamily="34" charset="0"/>
              </a:rPr>
              <a:t>ample</a:t>
            </a:r>
            <a:endParaRPr lang="ko-KR" altLang="en-US" dirty="0">
              <a:latin typeface="Arial" panose="020B0604020202020204" pitchFamily="34" charset="0"/>
              <a:cs typeface="Arial" panose="020B0604020202020204" pitchFamily="34" charset="0"/>
            </a:endParaRPr>
          </a:p>
        </p:txBody>
      </p:sp>
      <p:grpSp>
        <p:nvGrpSpPr>
          <p:cNvPr id="10" name="그룹 9"/>
          <p:cNvGrpSpPr/>
          <p:nvPr/>
        </p:nvGrpSpPr>
        <p:grpSpPr>
          <a:xfrm>
            <a:off x="306613" y="1974198"/>
            <a:ext cx="8658001" cy="4503040"/>
            <a:chOff x="306613" y="1974198"/>
            <a:chExt cx="8658001" cy="4503040"/>
          </a:xfrm>
        </p:grpSpPr>
        <p:pic>
          <p:nvPicPr>
            <p:cNvPr id="15" name="그림 14"/>
            <p:cNvPicPr>
              <a:picLocks noChangeAspect="1"/>
            </p:cNvPicPr>
            <p:nvPr/>
          </p:nvPicPr>
          <p:blipFill>
            <a:blip r:embed="rId3"/>
            <a:stretch>
              <a:fillRect/>
            </a:stretch>
          </p:blipFill>
          <p:spPr>
            <a:xfrm>
              <a:off x="314706" y="1974198"/>
              <a:ext cx="8649908" cy="4503040"/>
            </a:xfrm>
            <a:prstGeom prst="rect">
              <a:avLst/>
            </a:prstGeom>
          </p:spPr>
        </p:pic>
        <p:sp>
          <p:nvSpPr>
            <p:cNvPr id="12" name="직사각형 11"/>
            <p:cNvSpPr/>
            <p:nvPr/>
          </p:nvSpPr>
          <p:spPr>
            <a:xfrm>
              <a:off x="306613" y="2834648"/>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30" name="TextBox 29"/>
            <p:cNvSpPr txBox="1"/>
            <p:nvPr/>
          </p:nvSpPr>
          <p:spPr>
            <a:xfrm>
              <a:off x="314706" y="2190385"/>
              <a:ext cx="361060" cy="384721"/>
            </a:xfrm>
            <a:prstGeom prst="rect">
              <a:avLst/>
            </a:prstGeom>
            <a:solidFill>
              <a:schemeClr val="bg1"/>
            </a:solidFill>
          </p:spPr>
          <p:txBody>
            <a:bodyPr wrap="square" lIns="0" tIns="0" rIns="0" bIns="0" rtlCol="0">
              <a:spAutoFit/>
            </a:bodyPr>
            <a:lstStyle/>
            <a:p>
              <a:pPr>
                <a:lnSpc>
                  <a:spcPts val="1500"/>
                </a:lnSpc>
              </a:pPr>
              <a:r>
                <a:rPr lang="en-US" altLang="ko-KR" sz="1200" dirty="0" smtClean="0">
                  <a:latin typeface="Arial" panose="020B0604020202020204" pitchFamily="34" charset="0"/>
                  <a:cs typeface="Arial" panose="020B0604020202020204" pitchFamily="34" charset="0"/>
                </a:rPr>
                <a:t>Time</a:t>
              </a:r>
            </a:p>
            <a:p>
              <a:pPr>
                <a:lnSpc>
                  <a:spcPts val="1500"/>
                </a:lnSpc>
              </a:pPr>
              <a:r>
                <a:rPr lang="en-US" altLang="ko-KR" sz="1200" dirty="0" smtClean="0">
                  <a:latin typeface="Arial" panose="020B0604020202020204" pitchFamily="34" charset="0"/>
                  <a:cs typeface="Arial" panose="020B0604020202020204" pitchFamily="34" charset="0"/>
                </a:rPr>
                <a:t>(sec)</a:t>
              </a:r>
              <a:endParaRPr lang="ko-KR" altLang="en-US" sz="1200" dirty="0">
                <a:latin typeface="Arial" panose="020B0604020202020204" pitchFamily="34" charset="0"/>
                <a:cs typeface="Arial" panose="020B0604020202020204" pitchFamily="34" charset="0"/>
              </a:endParaRPr>
            </a:p>
          </p:txBody>
        </p:sp>
        <p:sp>
          <p:nvSpPr>
            <p:cNvPr id="31" name="TextBox 30"/>
            <p:cNvSpPr txBox="1"/>
            <p:nvPr/>
          </p:nvSpPr>
          <p:spPr>
            <a:xfrm>
              <a:off x="810638" y="2190385"/>
              <a:ext cx="794400"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Speed</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(kph)</a:t>
              </a:r>
              <a:endParaRPr lang="ko-KR" altLang="en-US" sz="1400" dirty="0">
                <a:latin typeface="Arial" panose="020B0604020202020204" pitchFamily="34" charset="0"/>
                <a:cs typeface="Arial" panose="020B0604020202020204" pitchFamily="34" charset="0"/>
              </a:endParaRPr>
            </a:p>
          </p:txBody>
        </p:sp>
        <p:sp>
          <p:nvSpPr>
            <p:cNvPr id="32" name="TextBox 31"/>
            <p:cNvSpPr txBox="1"/>
            <p:nvPr/>
          </p:nvSpPr>
          <p:spPr>
            <a:xfrm>
              <a:off x="1746544" y="2190385"/>
              <a:ext cx="961224"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Engine</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RPM</a:t>
              </a:r>
              <a:endParaRPr lang="ko-KR" altLang="en-US" sz="1400" dirty="0">
                <a:latin typeface="Arial" panose="020B0604020202020204" pitchFamily="34" charset="0"/>
                <a:cs typeface="Arial" panose="020B0604020202020204" pitchFamily="34" charset="0"/>
              </a:endParaRPr>
            </a:p>
          </p:txBody>
        </p:sp>
        <p:sp>
          <p:nvSpPr>
            <p:cNvPr id="33" name="TextBox 32"/>
            <p:cNvSpPr txBox="1"/>
            <p:nvPr/>
          </p:nvSpPr>
          <p:spPr>
            <a:xfrm>
              <a:off x="2789751" y="2190385"/>
              <a:ext cx="938782" cy="392310"/>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Engine</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Throttle</a:t>
              </a:r>
              <a:endParaRPr lang="ko-KR" altLang="en-US" sz="1400" dirty="0">
                <a:latin typeface="Arial" panose="020B0604020202020204" pitchFamily="34" charset="0"/>
                <a:cs typeface="Arial" panose="020B0604020202020204" pitchFamily="34" charset="0"/>
              </a:endParaRPr>
            </a:p>
          </p:txBody>
        </p:sp>
        <p:sp>
          <p:nvSpPr>
            <p:cNvPr id="34" name="TextBox 33"/>
            <p:cNvSpPr txBox="1"/>
            <p:nvPr/>
          </p:nvSpPr>
          <p:spPr>
            <a:xfrm>
              <a:off x="4836056" y="2190385"/>
              <a:ext cx="961224"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Service</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Brake</a:t>
              </a:r>
              <a:endParaRPr lang="ko-KR" altLang="en-US" sz="1400" dirty="0">
                <a:latin typeface="Arial" panose="020B0604020202020204" pitchFamily="34" charset="0"/>
                <a:cs typeface="Arial" panose="020B0604020202020204" pitchFamily="34" charset="0"/>
              </a:endParaRPr>
            </a:p>
          </p:txBody>
        </p:sp>
        <p:sp>
          <p:nvSpPr>
            <p:cNvPr id="35" name="TextBox 34"/>
            <p:cNvSpPr txBox="1"/>
            <p:nvPr/>
          </p:nvSpPr>
          <p:spPr>
            <a:xfrm>
              <a:off x="5860144" y="2190385"/>
              <a:ext cx="961224"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ABS</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Activity</a:t>
              </a:r>
              <a:endParaRPr lang="ko-KR" altLang="en-US" sz="1400" dirty="0">
                <a:latin typeface="Arial" panose="020B0604020202020204" pitchFamily="34" charset="0"/>
                <a:cs typeface="Arial" panose="020B0604020202020204" pitchFamily="34" charset="0"/>
              </a:endParaRPr>
            </a:p>
          </p:txBody>
        </p:sp>
        <p:sp>
          <p:nvSpPr>
            <p:cNvPr id="36" name="TextBox 35"/>
            <p:cNvSpPr txBox="1"/>
            <p:nvPr/>
          </p:nvSpPr>
          <p:spPr>
            <a:xfrm>
              <a:off x="6901249" y="2190385"/>
              <a:ext cx="961224"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Stability</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Control</a:t>
              </a:r>
              <a:endParaRPr lang="ko-KR" altLang="en-US" sz="1400" dirty="0">
                <a:latin typeface="Arial" panose="020B0604020202020204" pitchFamily="34" charset="0"/>
                <a:cs typeface="Arial" panose="020B0604020202020204" pitchFamily="34" charset="0"/>
              </a:endParaRPr>
            </a:p>
          </p:txBody>
        </p:sp>
        <p:sp>
          <p:nvSpPr>
            <p:cNvPr id="37" name="TextBox 36"/>
            <p:cNvSpPr txBox="1"/>
            <p:nvPr/>
          </p:nvSpPr>
          <p:spPr>
            <a:xfrm>
              <a:off x="7916323" y="2190385"/>
              <a:ext cx="961224"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Steering</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Input</a:t>
              </a:r>
              <a:endParaRPr lang="ko-KR" altLang="en-US" sz="1400" dirty="0">
                <a:latin typeface="Arial" panose="020B0604020202020204" pitchFamily="34" charset="0"/>
                <a:cs typeface="Arial" panose="020B0604020202020204" pitchFamily="34" charset="0"/>
              </a:endParaRPr>
            </a:p>
          </p:txBody>
        </p:sp>
        <p:sp>
          <p:nvSpPr>
            <p:cNvPr id="38" name="TextBox 37"/>
            <p:cNvSpPr txBox="1"/>
            <p:nvPr/>
          </p:nvSpPr>
          <p:spPr>
            <a:xfrm>
              <a:off x="3791174" y="2190385"/>
              <a:ext cx="970562"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Accelerator Pedal</a:t>
              </a:r>
              <a:endParaRPr lang="ko-KR" altLang="en-US" sz="1400" dirty="0">
                <a:latin typeface="Arial" panose="020B0604020202020204" pitchFamily="34" charset="0"/>
                <a:cs typeface="Arial" panose="020B0604020202020204" pitchFamily="34" charset="0"/>
              </a:endParaRPr>
            </a:p>
          </p:txBody>
        </p:sp>
        <p:sp>
          <p:nvSpPr>
            <p:cNvPr id="39" name="TextBox 38"/>
            <p:cNvSpPr txBox="1"/>
            <p:nvPr/>
          </p:nvSpPr>
          <p:spPr>
            <a:xfrm>
              <a:off x="1541070" y="3717032"/>
              <a:ext cx="794400"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Shift Position</a:t>
              </a:r>
              <a:endParaRPr lang="ko-KR" altLang="en-US" sz="1400" dirty="0">
                <a:latin typeface="Arial" panose="020B0604020202020204" pitchFamily="34" charset="0"/>
                <a:cs typeface="Arial" panose="020B0604020202020204" pitchFamily="34" charset="0"/>
              </a:endParaRPr>
            </a:p>
          </p:txBody>
        </p:sp>
        <p:sp>
          <p:nvSpPr>
            <p:cNvPr id="40" name="TextBox 39"/>
            <p:cNvSpPr txBox="1"/>
            <p:nvPr/>
          </p:nvSpPr>
          <p:spPr>
            <a:xfrm>
              <a:off x="2804632" y="3707888"/>
              <a:ext cx="1407328"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Smart Cruise</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Control(On/Off)</a:t>
              </a:r>
              <a:endParaRPr lang="ko-KR" altLang="en-US" sz="1400" dirty="0">
                <a:latin typeface="Arial" panose="020B0604020202020204" pitchFamily="34" charset="0"/>
                <a:cs typeface="Arial" panose="020B0604020202020204" pitchFamily="34" charset="0"/>
              </a:endParaRPr>
            </a:p>
          </p:txBody>
        </p:sp>
        <p:sp>
          <p:nvSpPr>
            <p:cNvPr id="41" name="TextBox 40"/>
            <p:cNvSpPr txBox="1"/>
            <p:nvPr/>
          </p:nvSpPr>
          <p:spPr>
            <a:xfrm>
              <a:off x="4370520" y="3692351"/>
              <a:ext cx="1407328"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Smart Cruise</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Control(Speed)</a:t>
              </a:r>
              <a:endParaRPr lang="ko-KR" altLang="en-US" sz="1400" dirty="0">
                <a:latin typeface="Arial" panose="020B0604020202020204" pitchFamily="34" charset="0"/>
                <a:cs typeface="Arial" panose="020B0604020202020204" pitchFamily="34" charset="0"/>
              </a:endParaRPr>
            </a:p>
          </p:txBody>
        </p:sp>
        <p:sp>
          <p:nvSpPr>
            <p:cNvPr id="42" name="TextBox 41"/>
            <p:cNvSpPr txBox="1"/>
            <p:nvPr/>
          </p:nvSpPr>
          <p:spPr>
            <a:xfrm>
              <a:off x="5900976" y="3698744"/>
              <a:ext cx="1407328"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Smart Cruise</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Control(Unit)</a:t>
              </a:r>
              <a:endParaRPr lang="ko-KR" altLang="en-US" sz="1400" dirty="0">
                <a:latin typeface="Arial" panose="020B0604020202020204" pitchFamily="34" charset="0"/>
                <a:cs typeface="Arial" panose="020B0604020202020204" pitchFamily="34" charset="0"/>
              </a:endParaRPr>
            </a:p>
          </p:txBody>
        </p:sp>
        <p:sp>
          <p:nvSpPr>
            <p:cNvPr id="44" name="TextBox 43"/>
            <p:cNvSpPr txBox="1"/>
            <p:nvPr/>
          </p:nvSpPr>
          <p:spPr>
            <a:xfrm>
              <a:off x="7413144" y="3707888"/>
              <a:ext cx="1407328"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Smart Cruise</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Control(Status)</a:t>
              </a:r>
              <a:endParaRPr lang="ko-KR" altLang="en-US" sz="1400" dirty="0">
                <a:latin typeface="Arial" panose="020B0604020202020204" pitchFamily="34" charset="0"/>
                <a:cs typeface="Arial" panose="020B0604020202020204" pitchFamily="34" charset="0"/>
              </a:endParaRPr>
            </a:p>
          </p:txBody>
        </p:sp>
        <p:sp>
          <p:nvSpPr>
            <p:cNvPr id="45" name="TextBox 44"/>
            <p:cNvSpPr txBox="1"/>
            <p:nvPr/>
          </p:nvSpPr>
          <p:spPr>
            <a:xfrm>
              <a:off x="7452320" y="4171018"/>
              <a:ext cx="1407328" cy="192360"/>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ready</a:t>
              </a:r>
              <a:endParaRPr lang="ko-KR" altLang="en-US" sz="1400" dirty="0">
                <a:latin typeface="Arial" panose="020B0604020202020204" pitchFamily="34" charset="0"/>
                <a:cs typeface="Arial" panose="020B0604020202020204" pitchFamily="34" charset="0"/>
              </a:endParaRPr>
            </a:p>
          </p:txBody>
        </p:sp>
        <p:sp>
          <p:nvSpPr>
            <p:cNvPr id="46" name="TextBox 45"/>
            <p:cNvSpPr txBox="1"/>
            <p:nvPr/>
          </p:nvSpPr>
          <p:spPr>
            <a:xfrm>
              <a:off x="556774" y="3717032"/>
              <a:ext cx="396262" cy="384721"/>
            </a:xfrm>
            <a:prstGeom prst="rect">
              <a:avLst/>
            </a:prstGeom>
            <a:solidFill>
              <a:schemeClr val="bg1"/>
            </a:solidFill>
          </p:spPr>
          <p:txBody>
            <a:bodyPr wrap="square" lIns="0" tIns="0" rIns="0" bIns="0" rtlCol="0">
              <a:spAutoFit/>
            </a:bodyPr>
            <a:lstStyle/>
            <a:p>
              <a:pPr>
                <a:lnSpc>
                  <a:spcPts val="1500"/>
                </a:lnSpc>
              </a:pPr>
              <a:r>
                <a:rPr lang="en-US" altLang="ko-KR" sz="1200" dirty="0" smtClean="0">
                  <a:latin typeface="Arial" panose="020B0604020202020204" pitchFamily="34" charset="0"/>
                  <a:cs typeface="Arial" panose="020B0604020202020204" pitchFamily="34" charset="0"/>
                </a:rPr>
                <a:t>Time</a:t>
              </a:r>
            </a:p>
            <a:p>
              <a:pPr>
                <a:lnSpc>
                  <a:spcPts val="1500"/>
                </a:lnSpc>
              </a:pPr>
              <a:r>
                <a:rPr lang="en-US" altLang="ko-KR" sz="1200" dirty="0" smtClean="0">
                  <a:latin typeface="Arial" panose="020B0604020202020204" pitchFamily="34" charset="0"/>
                  <a:cs typeface="Arial" panose="020B0604020202020204" pitchFamily="34" charset="0"/>
                </a:rPr>
                <a:t>(sec)</a:t>
              </a:r>
              <a:endParaRPr lang="ko-KR" altLang="en-US" sz="1200" dirty="0">
                <a:latin typeface="Arial" panose="020B0604020202020204" pitchFamily="34" charset="0"/>
                <a:cs typeface="Arial" panose="020B0604020202020204" pitchFamily="34" charset="0"/>
              </a:endParaRPr>
            </a:p>
          </p:txBody>
        </p:sp>
        <p:sp>
          <p:nvSpPr>
            <p:cNvPr id="47" name="TextBox 46"/>
            <p:cNvSpPr txBox="1"/>
            <p:nvPr/>
          </p:nvSpPr>
          <p:spPr>
            <a:xfrm>
              <a:off x="440112" y="5167943"/>
              <a:ext cx="396262" cy="384721"/>
            </a:xfrm>
            <a:prstGeom prst="rect">
              <a:avLst/>
            </a:prstGeom>
            <a:solidFill>
              <a:schemeClr val="bg1"/>
            </a:solidFill>
          </p:spPr>
          <p:txBody>
            <a:bodyPr wrap="square" lIns="0" tIns="0" rIns="0" bIns="0" rtlCol="0">
              <a:spAutoFit/>
            </a:bodyPr>
            <a:lstStyle/>
            <a:p>
              <a:pPr>
                <a:lnSpc>
                  <a:spcPts val="1500"/>
                </a:lnSpc>
              </a:pPr>
              <a:r>
                <a:rPr lang="en-US" altLang="ko-KR" sz="1200" dirty="0" smtClean="0">
                  <a:latin typeface="Arial" panose="020B0604020202020204" pitchFamily="34" charset="0"/>
                  <a:cs typeface="Arial" panose="020B0604020202020204" pitchFamily="34" charset="0"/>
                </a:rPr>
                <a:t>Time</a:t>
              </a:r>
            </a:p>
            <a:p>
              <a:pPr>
                <a:lnSpc>
                  <a:spcPts val="1500"/>
                </a:lnSpc>
              </a:pPr>
              <a:r>
                <a:rPr lang="en-US" altLang="ko-KR" sz="1200" dirty="0" smtClean="0">
                  <a:latin typeface="Arial" panose="020B0604020202020204" pitchFamily="34" charset="0"/>
                  <a:cs typeface="Arial" panose="020B0604020202020204" pitchFamily="34" charset="0"/>
                </a:rPr>
                <a:t>(sec)</a:t>
              </a:r>
              <a:endParaRPr lang="ko-KR" altLang="en-US" sz="1200" dirty="0">
                <a:latin typeface="Arial" panose="020B0604020202020204" pitchFamily="34" charset="0"/>
                <a:cs typeface="Arial" panose="020B0604020202020204" pitchFamily="34" charset="0"/>
              </a:endParaRPr>
            </a:p>
          </p:txBody>
        </p:sp>
        <p:sp>
          <p:nvSpPr>
            <p:cNvPr id="48" name="TextBox 47"/>
            <p:cNvSpPr txBox="1"/>
            <p:nvPr/>
          </p:nvSpPr>
          <p:spPr>
            <a:xfrm>
              <a:off x="940160" y="5065879"/>
              <a:ext cx="1702867" cy="577081"/>
            </a:xfrm>
            <a:prstGeom prst="rect">
              <a:avLst/>
            </a:prstGeom>
            <a:solidFill>
              <a:schemeClr val="bg1"/>
            </a:solidFill>
          </p:spPr>
          <p:txBody>
            <a:bodyPr wrap="square" lIns="0" tIns="0" rIns="0" bIns="0" rtlCol="0">
              <a:spAutoFit/>
            </a:bodyPr>
            <a:lstStyle/>
            <a:p>
              <a:pPr algn="ctr">
                <a:lnSpc>
                  <a:spcPts val="1500"/>
                </a:lnSpc>
              </a:pPr>
              <a:r>
                <a:rPr lang="en-US" altLang="ko-KR" sz="1400" dirty="0">
                  <a:latin typeface="Arial" panose="020B0604020202020204" pitchFamily="34" charset="0"/>
                  <a:cs typeface="Arial" panose="020B0604020202020204" pitchFamily="34" charset="0"/>
                </a:rPr>
                <a:t>Forward Collision-Avoidance </a:t>
              </a:r>
              <a:r>
                <a:rPr lang="en-US" altLang="ko-KR" sz="1400" dirty="0" smtClean="0">
                  <a:latin typeface="Arial" panose="020B0604020202020204" pitchFamily="34" charset="0"/>
                  <a:cs typeface="Arial" panose="020B0604020202020204" pitchFamily="34" charset="0"/>
                </a:rPr>
                <a:t>Assist</a:t>
              </a:r>
            </a:p>
            <a:p>
              <a:pPr algn="ctr">
                <a:lnSpc>
                  <a:spcPts val="1500"/>
                </a:lnSpc>
              </a:pPr>
              <a:r>
                <a:rPr lang="en-US" altLang="ko-KR" sz="1400" dirty="0" smtClean="0">
                  <a:latin typeface="Arial" panose="020B0604020202020204" pitchFamily="34" charset="0"/>
                  <a:cs typeface="Arial" panose="020B0604020202020204" pitchFamily="34" charset="0"/>
                </a:rPr>
                <a:t>(Status)</a:t>
              </a:r>
              <a:endParaRPr lang="en-US" altLang="ko-KR" sz="1400" dirty="0">
                <a:latin typeface="Arial" panose="020B0604020202020204" pitchFamily="34" charset="0"/>
                <a:cs typeface="Arial" panose="020B0604020202020204" pitchFamily="34" charset="0"/>
              </a:endParaRPr>
            </a:p>
          </p:txBody>
        </p:sp>
        <p:sp>
          <p:nvSpPr>
            <p:cNvPr id="49" name="TextBox 48"/>
            <p:cNvSpPr txBox="1"/>
            <p:nvPr/>
          </p:nvSpPr>
          <p:spPr>
            <a:xfrm>
              <a:off x="2859989" y="5057752"/>
              <a:ext cx="1702867" cy="577081"/>
            </a:xfrm>
            <a:prstGeom prst="rect">
              <a:avLst/>
            </a:prstGeom>
            <a:solidFill>
              <a:schemeClr val="bg1"/>
            </a:solidFill>
          </p:spPr>
          <p:txBody>
            <a:bodyPr wrap="square" lIns="0" tIns="0" rIns="0" bIns="0" rtlCol="0">
              <a:spAutoFit/>
            </a:bodyPr>
            <a:lstStyle/>
            <a:p>
              <a:pPr algn="ctr">
                <a:lnSpc>
                  <a:spcPts val="1500"/>
                </a:lnSpc>
              </a:pPr>
              <a:r>
                <a:rPr lang="en-US" altLang="ko-KR" sz="1400" dirty="0">
                  <a:latin typeface="Arial" panose="020B0604020202020204" pitchFamily="34" charset="0"/>
                  <a:cs typeface="Arial" panose="020B0604020202020204" pitchFamily="34" charset="0"/>
                </a:rPr>
                <a:t>Forward Collision-Avoidance </a:t>
              </a:r>
              <a:r>
                <a:rPr lang="en-US" altLang="ko-KR" sz="1400" dirty="0" smtClean="0">
                  <a:latin typeface="Arial" panose="020B0604020202020204" pitchFamily="34" charset="0"/>
                  <a:cs typeface="Arial" panose="020B0604020202020204" pitchFamily="34" charset="0"/>
                </a:rPr>
                <a:t>Assist</a:t>
              </a:r>
            </a:p>
            <a:p>
              <a:pPr algn="ctr">
                <a:lnSpc>
                  <a:spcPts val="1500"/>
                </a:lnSpc>
              </a:pPr>
              <a:r>
                <a:rPr lang="en-US" altLang="ko-KR" sz="1400" dirty="0" smtClean="0">
                  <a:latin typeface="Arial" panose="020B0604020202020204" pitchFamily="34" charset="0"/>
                  <a:cs typeface="Arial" panose="020B0604020202020204" pitchFamily="34" charset="0"/>
                </a:rPr>
                <a:t>(Warning)</a:t>
              </a:r>
              <a:endParaRPr lang="en-US" altLang="ko-KR" sz="1400" dirty="0">
                <a:latin typeface="Arial" panose="020B0604020202020204" pitchFamily="34" charset="0"/>
                <a:cs typeface="Arial" panose="020B0604020202020204" pitchFamily="34" charset="0"/>
              </a:endParaRPr>
            </a:p>
          </p:txBody>
        </p:sp>
        <p:sp>
          <p:nvSpPr>
            <p:cNvPr id="53" name="TextBox 52"/>
            <p:cNvSpPr txBox="1"/>
            <p:nvPr/>
          </p:nvSpPr>
          <p:spPr>
            <a:xfrm>
              <a:off x="4698872" y="5158799"/>
              <a:ext cx="396262" cy="384721"/>
            </a:xfrm>
            <a:prstGeom prst="rect">
              <a:avLst/>
            </a:prstGeom>
            <a:solidFill>
              <a:schemeClr val="bg1"/>
            </a:solidFill>
          </p:spPr>
          <p:txBody>
            <a:bodyPr wrap="square" lIns="0" tIns="0" rIns="0" bIns="0" rtlCol="0">
              <a:spAutoFit/>
            </a:bodyPr>
            <a:lstStyle/>
            <a:p>
              <a:pPr>
                <a:lnSpc>
                  <a:spcPts val="1500"/>
                </a:lnSpc>
              </a:pPr>
              <a:r>
                <a:rPr lang="en-US" altLang="ko-KR" sz="1200" dirty="0" smtClean="0">
                  <a:latin typeface="Arial" panose="020B0604020202020204" pitchFamily="34" charset="0"/>
                  <a:cs typeface="Arial" panose="020B0604020202020204" pitchFamily="34" charset="0"/>
                </a:rPr>
                <a:t>Time</a:t>
              </a:r>
            </a:p>
            <a:p>
              <a:pPr>
                <a:lnSpc>
                  <a:spcPts val="1500"/>
                </a:lnSpc>
              </a:pPr>
              <a:r>
                <a:rPr lang="en-US" altLang="ko-KR" sz="1200" dirty="0" smtClean="0">
                  <a:latin typeface="Arial" panose="020B0604020202020204" pitchFamily="34" charset="0"/>
                  <a:cs typeface="Arial" panose="020B0604020202020204" pitchFamily="34" charset="0"/>
                </a:rPr>
                <a:t>(sec)</a:t>
              </a:r>
              <a:endParaRPr lang="ko-KR" altLang="en-US" sz="1200" dirty="0">
                <a:latin typeface="Arial" panose="020B0604020202020204" pitchFamily="34" charset="0"/>
                <a:cs typeface="Arial" panose="020B0604020202020204" pitchFamily="34" charset="0"/>
              </a:endParaRPr>
            </a:p>
          </p:txBody>
        </p:sp>
        <p:sp>
          <p:nvSpPr>
            <p:cNvPr id="54" name="TextBox 53"/>
            <p:cNvSpPr txBox="1"/>
            <p:nvPr/>
          </p:nvSpPr>
          <p:spPr>
            <a:xfrm>
              <a:off x="5198920" y="5056735"/>
              <a:ext cx="1702867" cy="577081"/>
            </a:xfrm>
            <a:prstGeom prst="rect">
              <a:avLst/>
            </a:prstGeom>
            <a:solidFill>
              <a:schemeClr val="bg1"/>
            </a:solidFill>
          </p:spPr>
          <p:txBody>
            <a:bodyPr wrap="square" lIns="0" tIns="0" rIns="0" bIns="0" rtlCol="0">
              <a:spAutoFit/>
            </a:bodyPr>
            <a:lstStyle/>
            <a:p>
              <a:pPr algn="ctr">
                <a:lnSpc>
                  <a:spcPts val="1500"/>
                </a:lnSpc>
              </a:pPr>
              <a:r>
                <a:rPr lang="en-US" altLang="ko-KR" sz="1400" dirty="0">
                  <a:latin typeface="Arial" panose="020B0604020202020204" pitchFamily="34" charset="0"/>
                  <a:cs typeface="Arial" panose="020B0604020202020204" pitchFamily="34" charset="0"/>
                </a:rPr>
                <a:t>Forward Collision-Avoidance </a:t>
              </a:r>
              <a:r>
                <a:rPr lang="en-US" altLang="ko-KR" sz="1400" dirty="0" smtClean="0">
                  <a:latin typeface="Arial" panose="020B0604020202020204" pitchFamily="34" charset="0"/>
                  <a:cs typeface="Arial" panose="020B0604020202020204" pitchFamily="34" charset="0"/>
                </a:rPr>
                <a:t>Assist</a:t>
              </a:r>
            </a:p>
            <a:p>
              <a:pPr algn="ctr">
                <a:lnSpc>
                  <a:spcPts val="1500"/>
                </a:lnSpc>
              </a:pPr>
              <a:r>
                <a:rPr lang="en-US" altLang="ko-KR" sz="1400" dirty="0" smtClean="0">
                  <a:latin typeface="Arial" panose="020B0604020202020204" pitchFamily="34" charset="0"/>
                  <a:cs typeface="Arial" panose="020B0604020202020204" pitchFamily="34" charset="0"/>
                </a:rPr>
                <a:t>(Status)</a:t>
              </a:r>
              <a:endParaRPr lang="en-US" altLang="ko-KR" sz="1400" dirty="0">
                <a:latin typeface="Arial" panose="020B0604020202020204" pitchFamily="34" charset="0"/>
                <a:cs typeface="Arial" panose="020B0604020202020204" pitchFamily="34" charset="0"/>
              </a:endParaRPr>
            </a:p>
          </p:txBody>
        </p:sp>
        <p:sp>
          <p:nvSpPr>
            <p:cNvPr id="55" name="TextBox 54"/>
            <p:cNvSpPr txBox="1"/>
            <p:nvPr/>
          </p:nvSpPr>
          <p:spPr>
            <a:xfrm>
              <a:off x="7118749" y="5048608"/>
              <a:ext cx="1702867" cy="577081"/>
            </a:xfrm>
            <a:prstGeom prst="rect">
              <a:avLst/>
            </a:prstGeom>
            <a:solidFill>
              <a:schemeClr val="bg1"/>
            </a:solidFill>
          </p:spPr>
          <p:txBody>
            <a:bodyPr wrap="square" lIns="0" tIns="0" rIns="0" bIns="0" rtlCol="0">
              <a:spAutoFit/>
            </a:bodyPr>
            <a:lstStyle/>
            <a:p>
              <a:pPr algn="ctr">
                <a:lnSpc>
                  <a:spcPts val="1500"/>
                </a:lnSpc>
              </a:pPr>
              <a:r>
                <a:rPr lang="en-US" altLang="ko-KR" sz="1400" dirty="0">
                  <a:latin typeface="Arial" panose="020B0604020202020204" pitchFamily="34" charset="0"/>
                  <a:cs typeface="Arial" panose="020B0604020202020204" pitchFamily="34" charset="0"/>
                </a:rPr>
                <a:t>Forward Collision-Avoidance </a:t>
              </a:r>
              <a:r>
                <a:rPr lang="en-US" altLang="ko-KR" sz="1400" dirty="0" smtClean="0">
                  <a:latin typeface="Arial" panose="020B0604020202020204" pitchFamily="34" charset="0"/>
                  <a:cs typeface="Arial" panose="020B0604020202020204" pitchFamily="34" charset="0"/>
                </a:rPr>
                <a:t>Assist</a:t>
              </a:r>
            </a:p>
            <a:p>
              <a:pPr algn="ctr">
                <a:lnSpc>
                  <a:spcPts val="1500"/>
                </a:lnSpc>
              </a:pPr>
              <a:r>
                <a:rPr lang="en-US" altLang="ko-KR" sz="1400" dirty="0" smtClean="0">
                  <a:latin typeface="Arial" panose="020B0604020202020204" pitchFamily="34" charset="0"/>
                  <a:cs typeface="Arial" panose="020B0604020202020204" pitchFamily="34" charset="0"/>
                </a:rPr>
                <a:t>(Warning)</a:t>
              </a:r>
              <a:endParaRPr lang="en-US" altLang="ko-KR" sz="1400" dirty="0">
                <a:latin typeface="Arial" panose="020B0604020202020204" pitchFamily="34" charset="0"/>
                <a:cs typeface="Arial" panose="020B0604020202020204" pitchFamily="34" charset="0"/>
              </a:endParaRPr>
            </a:p>
          </p:txBody>
        </p:sp>
        <p:sp>
          <p:nvSpPr>
            <p:cNvPr id="56" name="직사각형 55"/>
            <p:cNvSpPr/>
            <p:nvPr/>
          </p:nvSpPr>
          <p:spPr>
            <a:xfrm>
              <a:off x="994562" y="2834648"/>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57" name="직사각형 56"/>
            <p:cNvSpPr/>
            <p:nvPr/>
          </p:nvSpPr>
          <p:spPr>
            <a:xfrm>
              <a:off x="2051720" y="2834648"/>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58" name="직사각형 57"/>
            <p:cNvSpPr/>
            <p:nvPr/>
          </p:nvSpPr>
          <p:spPr>
            <a:xfrm>
              <a:off x="3082794" y="2834648"/>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59" name="직사각형 58"/>
            <p:cNvSpPr/>
            <p:nvPr/>
          </p:nvSpPr>
          <p:spPr>
            <a:xfrm>
              <a:off x="4090906" y="2834648"/>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60" name="직사각형 59"/>
            <p:cNvSpPr/>
            <p:nvPr/>
          </p:nvSpPr>
          <p:spPr>
            <a:xfrm>
              <a:off x="5117306" y="2834648"/>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61" name="직사각형 60"/>
            <p:cNvSpPr/>
            <p:nvPr/>
          </p:nvSpPr>
          <p:spPr>
            <a:xfrm>
              <a:off x="6160850" y="2834648"/>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62" name="직사각형 61"/>
            <p:cNvSpPr/>
            <p:nvPr/>
          </p:nvSpPr>
          <p:spPr>
            <a:xfrm>
              <a:off x="7164288" y="2834648"/>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63" name="직사각형 62"/>
            <p:cNvSpPr/>
            <p:nvPr/>
          </p:nvSpPr>
          <p:spPr>
            <a:xfrm>
              <a:off x="8249082" y="2834648"/>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68" name="직사각형 67"/>
            <p:cNvSpPr/>
            <p:nvPr/>
          </p:nvSpPr>
          <p:spPr>
            <a:xfrm>
              <a:off x="585501" y="4248520"/>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69" name="직사각형 68"/>
            <p:cNvSpPr/>
            <p:nvPr/>
          </p:nvSpPr>
          <p:spPr>
            <a:xfrm>
              <a:off x="1763688" y="4248520"/>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70" name="직사각형 69"/>
            <p:cNvSpPr/>
            <p:nvPr/>
          </p:nvSpPr>
          <p:spPr>
            <a:xfrm>
              <a:off x="4882994" y="4248520"/>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71" name="직사각형 70"/>
            <p:cNvSpPr/>
            <p:nvPr/>
          </p:nvSpPr>
          <p:spPr>
            <a:xfrm>
              <a:off x="6467170" y="4248520"/>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72" name="직사각형 71"/>
            <p:cNvSpPr/>
            <p:nvPr/>
          </p:nvSpPr>
          <p:spPr>
            <a:xfrm>
              <a:off x="7987849" y="4252477"/>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73" name="직사각형 72"/>
            <p:cNvSpPr/>
            <p:nvPr/>
          </p:nvSpPr>
          <p:spPr>
            <a:xfrm>
              <a:off x="3347864" y="4248520"/>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75" name="직사각형 74"/>
            <p:cNvSpPr/>
            <p:nvPr/>
          </p:nvSpPr>
          <p:spPr>
            <a:xfrm>
              <a:off x="395536" y="5769832"/>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76" name="직사각형 75"/>
            <p:cNvSpPr/>
            <p:nvPr/>
          </p:nvSpPr>
          <p:spPr>
            <a:xfrm>
              <a:off x="1573723" y="5769832"/>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77" name="직사각형 76"/>
            <p:cNvSpPr/>
            <p:nvPr/>
          </p:nvSpPr>
          <p:spPr>
            <a:xfrm>
              <a:off x="4693029" y="5769832"/>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78" name="직사각형 77"/>
            <p:cNvSpPr/>
            <p:nvPr/>
          </p:nvSpPr>
          <p:spPr>
            <a:xfrm>
              <a:off x="5912720" y="5769832"/>
              <a:ext cx="409086" cy="535531"/>
            </a:xfrm>
            <a:prstGeom prst="rect">
              <a:avLst/>
            </a:prstGeom>
          </p:spPr>
          <p:txBody>
            <a:bodyPr wrap="squar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79" name="직사각형 78"/>
            <p:cNvSpPr/>
            <p:nvPr/>
          </p:nvSpPr>
          <p:spPr>
            <a:xfrm>
              <a:off x="7797884" y="5773789"/>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80" name="직사각형 79"/>
            <p:cNvSpPr/>
            <p:nvPr/>
          </p:nvSpPr>
          <p:spPr>
            <a:xfrm>
              <a:off x="3591308" y="5769832"/>
              <a:ext cx="476636" cy="535531"/>
            </a:xfrm>
            <a:prstGeom prst="rect">
              <a:avLst/>
            </a:prstGeom>
          </p:spPr>
          <p:txBody>
            <a:bodyPr wrap="squar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grpSp>
      <p:sp>
        <p:nvSpPr>
          <p:cNvPr id="29" name="직사각형 28"/>
          <p:cNvSpPr/>
          <p:nvPr/>
        </p:nvSpPr>
        <p:spPr>
          <a:xfrm>
            <a:off x="324866" y="3637030"/>
            <a:ext cx="8623737" cy="2832759"/>
          </a:xfrm>
          <a:prstGeom prst="rect">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4" name="슬라이드 번호 개체 틀 1"/>
          <p:cNvSpPr txBox="1">
            <a:spLocks/>
          </p:cNvSpPr>
          <p:nvPr/>
        </p:nvSpPr>
        <p:spPr>
          <a:xfrm>
            <a:off x="8416780" y="6376096"/>
            <a:ext cx="564207" cy="402483"/>
          </a:xfrm>
          <a:prstGeom prst="rect">
            <a:avLst/>
          </a:prstGeom>
        </p:spPr>
        <p:txBody>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fld id="{2DCB18FE-46AA-4BE0-88C7-F5AF093AC2C4}" type="slidenum">
              <a:rPr lang="en-US" altLang="ko-KR" smtClean="0">
                <a:solidFill>
                  <a:schemeClr val="bg1">
                    <a:lumMod val="65000"/>
                  </a:schemeClr>
                </a:solidFill>
              </a:rPr>
              <a:pPr/>
              <a:t>7</a:t>
            </a:fld>
            <a:endParaRPr lang="en-US" dirty="0">
              <a:solidFill>
                <a:schemeClr val="bg1">
                  <a:lumMod val="65000"/>
                </a:schemeClr>
              </a:solidFill>
            </a:endParaRPr>
          </a:p>
        </p:txBody>
      </p:sp>
      <p:sp>
        <p:nvSpPr>
          <p:cNvPr id="65" name="직사각형 64"/>
          <p:cNvSpPr/>
          <p:nvPr/>
        </p:nvSpPr>
        <p:spPr>
          <a:xfrm>
            <a:off x="2725427" y="3649730"/>
            <a:ext cx="6230160" cy="129545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 name="슬라이드 번호 개체 틀 10"/>
          <p:cNvSpPr>
            <a:spLocks noGrp="1"/>
          </p:cNvSpPr>
          <p:nvPr>
            <p:ph type="sldNum" sz="quarter" idx="12"/>
          </p:nvPr>
        </p:nvSpPr>
        <p:spPr/>
        <p:txBody>
          <a:bodyPr/>
          <a:lstStyle/>
          <a:p>
            <a:fld id="{2DCB18FE-46AA-4BE0-88C7-F5AF093AC2C4}" type="slidenum">
              <a:rPr lang="en-US" altLang="ko-KR" smtClean="0"/>
              <a:pPr/>
              <a:t>7</a:t>
            </a:fld>
            <a:endParaRPr lang="en-US" dirty="0"/>
          </a:p>
        </p:txBody>
      </p:sp>
    </p:spTree>
    <p:extLst>
      <p:ext uri="{BB962C8B-B14F-4D97-AF65-F5344CB8AC3E}">
        <p14:creationId xmlns:p14="http://schemas.microsoft.com/office/powerpoint/2010/main" val="4155803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C397D08C-D6D9-4F92-A1E2-CCFA05BA9E95}"/>
              </a:ext>
            </a:extLst>
          </p:cNvPr>
          <p:cNvSpPr txBox="1"/>
          <p:nvPr/>
        </p:nvSpPr>
        <p:spPr>
          <a:xfrm>
            <a:off x="513501" y="1124744"/>
            <a:ext cx="825867" cy="369332"/>
          </a:xfrm>
          <a:prstGeom prst="rect">
            <a:avLst/>
          </a:prstGeom>
          <a:noFill/>
        </p:spPr>
        <p:txBody>
          <a:bodyPr wrap="none" rtlCol="0">
            <a:spAutoFit/>
          </a:bodyPr>
          <a:lstStyle/>
          <a:p>
            <a:r>
              <a:rPr lang="en-US" altLang="ko-KR" b="1" dirty="0" smtClean="0">
                <a:ln>
                  <a:solidFill>
                    <a:schemeClr val="tx1">
                      <a:alpha val="0"/>
                    </a:schemeClr>
                  </a:solidFill>
                </a:ln>
                <a:solidFill>
                  <a:schemeClr val="tx1">
                    <a:lumMod val="85000"/>
                    <a:lumOff val="15000"/>
                  </a:schemeClr>
                </a:solidFill>
                <a:latin typeface="Arial" panose="020B0604020202020204" pitchFamily="34" charset="0"/>
                <a:ea typeface="나눔바른고딕" panose="020B0603020101020101" pitchFamily="50" charset="-127"/>
                <a:cs typeface="Arial" panose="020B0604020202020204" pitchFamily="34" charset="0"/>
              </a:rPr>
              <a:t>CASE</a:t>
            </a:r>
            <a:endParaRPr lang="ko-KR" altLang="en-US" b="1" dirty="0">
              <a:ln>
                <a:solidFill>
                  <a:schemeClr val="tx1">
                    <a:alpha val="0"/>
                  </a:schemeClr>
                </a:solidFill>
              </a:ln>
              <a:solidFill>
                <a:schemeClr val="tx1">
                  <a:lumMod val="85000"/>
                  <a:lumOff val="15000"/>
                </a:schemeClr>
              </a:solidFill>
              <a:latin typeface="Arial" panose="020B0604020202020204" pitchFamily="34" charset="0"/>
              <a:ea typeface="나눔바른고딕" panose="020B0603020101020101" pitchFamily="50" charset="-127"/>
              <a:cs typeface="Arial" panose="020B0604020202020204" pitchFamily="34" charset="0"/>
            </a:endParaRPr>
          </a:p>
        </p:txBody>
      </p:sp>
      <p:sp>
        <p:nvSpPr>
          <p:cNvPr id="4" name="대각선 줄무늬 3">
            <a:extLst>
              <a:ext uri="{FF2B5EF4-FFF2-40B4-BE49-F238E27FC236}">
                <a16:creationId xmlns:a16="http://schemas.microsoft.com/office/drawing/2014/main" xmlns="" id="{DAB6B845-407C-452C-9F3F-83B1F709C83D}"/>
              </a:ext>
            </a:extLst>
          </p:cNvPr>
          <p:cNvSpPr/>
          <p:nvPr/>
        </p:nvSpPr>
        <p:spPr>
          <a:xfrm>
            <a:off x="358775" y="1196222"/>
            <a:ext cx="182446" cy="164842"/>
          </a:xfrm>
          <a:prstGeom prst="diagStripe">
            <a:avLst>
              <a:gd name="adj" fmla="val 44403"/>
            </a:avLst>
          </a:prstGeom>
          <a:solidFill>
            <a:srgbClr val="004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ko-KR" altLang="en-US">
              <a:solidFill>
                <a:prstClr val="white"/>
              </a:solidFill>
            </a:endParaRPr>
          </a:p>
        </p:txBody>
      </p:sp>
      <p:sp>
        <p:nvSpPr>
          <p:cNvPr id="5" name="대각선 줄무늬 4">
            <a:extLst>
              <a:ext uri="{FF2B5EF4-FFF2-40B4-BE49-F238E27FC236}">
                <a16:creationId xmlns:a16="http://schemas.microsoft.com/office/drawing/2014/main" xmlns="" id="{02E7E080-63BC-432F-81B9-5C0D744005E6}"/>
              </a:ext>
            </a:extLst>
          </p:cNvPr>
          <p:cNvSpPr/>
          <p:nvPr/>
        </p:nvSpPr>
        <p:spPr>
          <a:xfrm flipV="1">
            <a:off x="358775" y="1278642"/>
            <a:ext cx="182446" cy="164842"/>
          </a:xfrm>
          <a:prstGeom prst="diagStripe">
            <a:avLst>
              <a:gd name="adj" fmla="val 47761"/>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938" tIns="36969" rIns="73938" bIns="36969" numCol="1" spcCol="0" rtlCol="0" fromWordArt="0" anchor="ctr" anchorCtr="0" forceAA="0" compatLnSpc="1">
            <a:prstTxWarp prst="textNoShape">
              <a:avLst/>
            </a:prstTxWarp>
            <a:noAutofit/>
          </a:bodyPr>
          <a:lstStyle/>
          <a:p>
            <a:pPr algn="ctr" defTabSz="995507"/>
            <a:endParaRPr lang="ko-KR" altLang="en-US" sz="1456"/>
          </a:p>
        </p:txBody>
      </p:sp>
      <p:grpSp>
        <p:nvGrpSpPr>
          <p:cNvPr id="23" name="그룹 22"/>
          <p:cNvGrpSpPr>
            <a:grpSpLocks noChangeAspect="1"/>
          </p:cNvGrpSpPr>
          <p:nvPr/>
        </p:nvGrpSpPr>
        <p:grpSpPr>
          <a:xfrm>
            <a:off x="545085" y="1645406"/>
            <a:ext cx="149875" cy="133114"/>
            <a:chOff x="2408169" y="2803408"/>
            <a:chExt cx="155069" cy="129840"/>
          </a:xfrm>
        </p:grpSpPr>
        <p:sp>
          <p:nvSpPr>
            <p:cNvPr id="24" name="도넛 23"/>
            <p:cNvSpPr/>
            <p:nvPr/>
          </p:nvSpPr>
          <p:spPr>
            <a:xfrm>
              <a:off x="2433398" y="2803408"/>
              <a:ext cx="129840" cy="129840"/>
            </a:xfrm>
            <a:prstGeom prst="donut">
              <a:avLst>
                <a:gd name="adj" fmla="val 17572"/>
              </a:avLst>
            </a:prstGeom>
            <a:solidFill>
              <a:srgbClr val="003B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25" name="타원 24"/>
            <p:cNvSpPr/>
            <p:nvPr/>
          </p:nvSpPr>
          <p:spPr>
            <a:xfrm>
              <a:off x="2408169" y="2829199"/>
              <a:ext cx="78258" cy="78258"/>
            </a:xfrm>
            <a:prstGeom prst="ellipse">
              <a:avLst/>
            </a:prstGeom>
            <a:solidFill>
              <a:srgbClr val="2ACC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bg1"/>
                </a:solidFill>
              </a:endParaRPr>
            </a:p>
          </p:txBody>
        </p:sp>
      </p:grpSp>
      <p:sp>
        <p:nvSpPr>
          <p:cNvPr id="26" name="직사각형 25"/>
          <p:cNvSpPr/>
          <p:nvPr/>
        </p:nvSpPr>
        <p:spPr>
          <a:xfrm>
            <a:off x="719343" y="1527296"/>
            <a:ext cx="8245269" cy="2893100"/>
          </a:xfrm>
          <a:prstGeom prst="rect">
            <a:avLst/>
          </a:prstGeom>
        </p:spPr>
        <p:txBody>
          <a:bodyPr wrap="square">
            <a:spAutoFit/>
          </a:bodyPr>
          <a:lstStyle/>
          <a:p>
            <a:r>
              <a:rPr lang="en-US" altLang="ko-KR" dirty="0">
                <a:latin typeface="Arial" panose="020B0604020202020204" pitchFamily="34" charset="0"/>
                <a:cs typeface="Arial" panose="020B0604020202020204" pitchFamily="34" charset="0"/>
              </a:rPr>
              <a:t>Defect of Brake system</a:t>
            </a:r>
            <a:r>
              <a:rPr lang="en-US" altLang="ko-KR" dirty="0" smtClean="0">
                <a:latin typeface="Arial" panose="020B0604020202020204" pitchFamily="34" charset="0"/>
                <a:cs typeface="Arial" panose="020B0604020202020204" pitchFamily="34" charset="0"/>
              </a:rPr>
              <a:t/>
            </a:r>
            <a:br>
              <a:rPr lang="en-US" altLang="ko-KR" dirty="0" smtClean="0">
                <a:latin typeface="Arial" panose="020B0604020202020204" pitchFamily="34" charset="0"/>
                <a:cs typeface="Arial" panose="020B0604020202020204" pitchFamily="34" charset="0"/>
              </a:rPr>
            </a:br>
            <a:r>
              <a:rPr lang="en-US" altLang="ko-KR" dirty="0">
                <a:latin typeface="Arial" panose="020B0604020202020204" pitchFamily="34" charset="0"/>
                <a:cs typeface="Arial" panose="020B0604020202020204" pitchFamily="34" charset="0"/>
              </a:rPr>
              <a:t>- The driver </a:t>
            </a:r>
            <a:r>
              <a:rPr lang="en-US" altLang="ko-KR" dirty="0" smtClean="0">
                <a:latin typeface="Arial" panose="020B0604020202020204" pitchFamily="34" charset="0"/>
                <a:cs typeface="Arial" panose="020B0604020202020204" pitchFamily="34" charset="0"/>
              </a:rPr>
              <a:t>operated </a:t>
            </a:r>
            <a:r>
              <a:rPr lang="en-US" altLang="ko-KR" dirty="0">
                <a:latin typeface="Arial" panose="020B0604020202020204" pitchFamily="34" charset="0"/>
                <a:cs typeface="Arial" panose="020B0604020202020204" pitchFamily="34" charset="0"/>
              </a:rPr>
              <a:t>the brake pedal, but claims the vehicle is not reduced the </a:t>
            </a:r>
            <a:r>
              <a:rPr lang="en-US" altLang="ko-KR" dirty="0" smtClean="0">
                <a:latin typeface="Arial" panose="020B0604020202020204" pitchFamily="34" charset="0"/>
                <a:cs typeface="Arial" panose="020B0604020202020204" pitchFamily="34" charset="0"/>
              </a:rPr>
              <a:t/>
            </a:r>
            <a:br>
              <a:rPr lang="en-US" altLang="ko-KR" dirty="0" smtClean="0">
                <a:latin typeface="Arial" panose="020B0604020202020204" pitchFamily="34" charset="0"/>
                <a:cs typeface="Arial" panose="020B0604020202020204" pitchFamily="34" charset="0"/>
              </a:rPr>
            </a:br>
            <a:r>
              <a:rPr lang="en-US" altLang="ko-KR" dirty="0" smtClean="0">
                <a:latin typeface="Arial" panose="020B0604020202020204" pitchFamily="34" charset="0"/>
                <a:cs typeface="Arial" panose="020B0604020202020204" pitchFamily="34" charset="0"/>
              </a:rPr>
              <a:t>  speed </a:t>
            </a:r>
            <a:r>
              <a:rPr lang="en-US" altLang="ko-KR" dirty="0">
                <a:latin typeface="Arial" panose="020B0604020202020204" pitchFamily="34" charset="0"/>
                <a:cs typeface="Arial" panose="020B0604020202020204" pitchFamily="34" charset="0"/>
              </a:rPr>
              <a:t>and caused the accident</a:t>
            </a:r>
            <a:r>
              <a:rPr lang="en-US" altLang="ko-KR" dirty="0" smtClean="0">
                <a:latin typeface="Arial" panose="020B0604020202020204" pitchFamily="34" charset="0"/>
                <a:cs typeface="Arial" panose="020B0604020202020204" pitchFamily="34" charset="0"/>
              </a:rPr>
              <a:t>.</a:t>
            </a:r>
          </a:p>
          <a:p>
            <a:pPr>
              <a:spcBef>
                <a:spcPts val="600"/>
              </a:spcBef>
            </a:pPr>
            <a:r>
              <a:rPr lang="en-US" altLang="ko-KR" dirty="0">
                <a:latin typeface="Arial" panose="020B0604020202020204" pitchFamily="34" charset="0"/>
                <a:cs typeface="Arial" panose="020B0604020202020204" pitchFamily="34" charset="0"/>
              </a:rPr>
              <a:t>- As a result of the EDR data check, the </a:t>
            </a:r>
            <a:r>
              <a:rPr lang="en-US" altLang="ko-KR" dirty="0" smtClean="0">
                <a:latin typeface="Arial" panose="020B0604020202020204" pitchFamily="34" charset="0"/>
                <a:cs typeface="Arial" panose="020B0604020202020204" pitchFamily="34" charset="0"/>
              </a:rPr>
              <a:t>Service Brake switch is ON.</a:t>
            </a:r>
            <a:endParaRPr lang="en-US" altLang="ko-KR" dirty="0">
              <a:latin typeface="Arial" panose="020B0604020202020204" pitchFamily="34" charset="0"/>
              <a:cs typeface="Arial" panose="020B0604020202020204" pitchFamily="34" charset="0"/>
            </a:endParaRPr>
          </a:p>
          <a:p>
            <a:pPr>
              <a:spcBef>
                <a:spcPts val="600"/>
              </a:spcBef>
            </a:pPr>
            <a:r>
              <a:rPr lang="en-US" altLang="ko-KR" dirty="0">
                <a:latin typeface="Arial" panose="020B0604020202020204" pitchFamily="34" charset="0"/>
                <a:cs typeface="Arial" panose="020B0604020202020204" pitchFamily="34" charset="0"/>
              </a:rPr>
              <a:t>- The manufacturer claims that the driver did not operate the braking pedals </a:t>
            </a:r>
            <a:r>
              <a:rPr lang="en-US" altLang="ko-KR" dirty="0" smtClean="0">
                <a:latin typeface="Arial" panose="020B0604020202020204" pitchFamily="34" charset="0"/>
                <a:cs typeface="Arial" panose="020B0604020202020204" pitchFamily="34" charset="0"/>
              </a:rPr>
              <a:t/>
            </a:r>
            <a:br>
              <a:rPr lang="en-US" altLang="ko-KR" dirty="0" smtClean="0">
                <a:latin typeface="Arial" panose="020B0604020202020204" pitchFamily="34" charset="0"/>
                <a:cs typeface="Arial" panose="020B0604020202020204" pitchFamily="34" charset="0"/>
              </a:rPr>
            </a:br>
            <a:r>
              <a:rPr lang="en-US" altLang="ko-KR" dirty="0" smtClean="0">
                <a:latin typeface="Arial" panose="020B0604020202020204" pitchFamily="34" charset="0"/>
                <a:cs typeface="Arial" panose="020B0604020202020204" pitchFamily="34" charset="0"/>
              </a:rPr>
              <a:t>  sufficiently</a:t>
            </a:r>
            <a:r>
              <a:rPr lang="en-US" altLang="ko-KR" dirty="0">
                <a:latin typeface="Arial" panose="020B0604020202020204" pitchFamily="34" charset="0"/>
                <a:cs typeface="Arial" panose="020B0604020202020204" pitchFamily="34" charset="0"/>
              </a:rPr>
              <a:t>, </a:t>
            </a:r>
            <a:r>
              <a:rPr lang="en-US" altLang="ko-KR" dirty="0" smtClean="0">
                <a:latin typeface="Arial" panose="020B0604020202020204" pitchFamily="34" charset="0"/>
                <a:cs typeface="Arial" panose="020B0604020202020204" pitchFamily="34" charset="0"/>
              </a:rPr>
              <a:t>but the driver didn’t say that..</a:t>
            </a:r>
          </a:p>
          <a:p>
            <a:pPr>
              <a:spcBef>
                <a:spcPts val="600"/>
              </a:spcBef>
            </a:pPr>
            <a:r>
              <a:rPr lang="en-US" altLang="ko-KR" dirty="0">
                <a:latin typeface="Arial" panose="020B0604020202020204" pitchFamily="34" charset="0"/>
                <a:cs typeface="Arial" panose="020B0604020202020204" pitchFamily="34" charset="0"/>
              </a:rPr>
              <a:t>- What is the truth?</a:t>
            </a:r>
          </a:p>
          <a:p>
            <a:pPr>
              <a:spcBef>
                <a:spcPts val="600"/>
              </a:spcBef>
            </a:pPr>
            <a:r>
              <a:rPr lang="en-US" altLang="ko-KR" dirty="0">
                <a:solidFill>
                  <a:srgbClr val="0000FF"/>
                </a:solidFill>
                <a:latin typeface="Arial" panose="020B0604020202020204" pitchFamily="34" charset="0"/>
                <a:cs typeface="Arial" panose="020B0604020202020204" pitchFamily="34" charset="0"/>
              </a:rPr>
              <a:t> </a:t>
            </a:r>
            <a:r>
              <a:rPr lang="ko-KR" altLang="en-US" dirty="0">
                <a:solidFill>
                  <a:srgbClr val="0000FF"/>
                </a:solidFill>
                <a:latin typeface="Arial" panose="020B0604020202020204" pitchFamily="34" charset="0"/>
                <a:cs typeface="Arial" panose="020B0604020202020204" pitchFamily="34" charset="0"/>
              </a:rPr>
              <a:t>➪ </a:t>
            </a:r>
            <a:r>
              <a:rPr lang="en-US" altLang="ko-KR" dirty="0">
                <a:solidFill>
                  <a:srgbClr val="0000FF"/>
                </a:solidFill>
                <a:latin typeface="Arial" panose="020B0604020202020204" pitchFamily="34" charset="0"/>
                <a:cs typeface="Arial" panose="020B0604020202020204" pitchFamily="34" charset="0"/>
              </a:rPr>
              <a:t>The manufacturer records </a:t>
            </a:r>
            <a:r>
              <a:rPr lang="en-US" altLang="ko-KR" dirty="0" smtClean="0">
                <a:solidFill>
                  <a:srgbClr val="0000FF"/>
                </a:solidFill>
                <a:latin typeface="Arial" panose="020B0604020202020204" pitchFamily="34" charset="0"/>
                <a:cs typeface="Arial" panose="020B0604020202020204" pitchFamily="34" charset="0"/>
              </a:rPr>
              <a:t>Brake switch and the pressure of master cylinder</a:t>
            </a:r>
            <a:br>
              <a:rPr lang="en-US" altLang="ko-KR" dirty="0" smtClean="0">
                <a:solidFill>
                  <a:srgbClr val="0000FF"/>
                </a:solidFill>
                <a:latin typeface="Arial" panose="020B0604020202020204" pitchFamily="34" charset="0"/>
                <a:cs typeface="Arial" panose="020B0604020202020204" pitchFamily="34" charset="0"/>
              </a:rPr>
            </a:br>
            <a:r>
              <a:rPr lang="en-US" altLang="ko-KR" dirty="0" smtClean="0">
                <a:solidFill>
                  <a:srgbClr val="0000FF"/>
                </a:solidFill>
                <a:latin typeface="Arial" panose="020B0604020202020204" pitchFamily="34" charset="0"/>
                <a:cs typeface="Arial" panose="020B0604020202020204" pitchFamily="34" charset="0"/>
              </a:rPr>
              <a:t>      actual brake force, brake booster vacuum level.</a:t>
            </a:r>
            <a:endParaRPr lang="en-US" altLang="ko-KR" dirty="0">
              <a:latin typeface="Arial" panose="020B0604020202020204" pitchFamily="34" charset="0"/>
              <a:cs typeface="Arial" panose="020B0604020202020204" pitchFamily="34" charset="0"/>
            </a:endParaRPr>
          </a:p>
        </p:txBody>
      </p:sp>
      <p:sp>
        <p:nvSpPr>
          <p:cNvPr id="14" name="직사각형 13"/>
          <p:cNvSpPr/>
          <p:nvPr/>
        </p:nvSpPr>
        <p:spPr>
          <a:xfrm>
            <a:off x="1016552" y="457508"/>
            <a:ext cx="8127448" cy="523220"/>
          </a:xfrm>
          <a:prstGeom prst="rect">
            <a:avLst/>
          </a:prstGeom>
          <a:noFill/>
        </p:spPr>
        <p:txBody>
          <a:bodyPr wrap="square" lIns="91440" tIns="45720" rIns="91440" bIns="45720">
            <a:spAutoFit/>
          </a:bodyPr>
          <a:lstStyle/>
          <a:p>
            <a:r>
              <a:rPr lang="en-US" altLang="ko-K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a typeface="HY견고딕" pitchFamily="18" charset="-127"/>
              </a:rPr>
              <a:t>EDR Case Study </a:t>
            </a:r>
            <a:endParaRPr lang="ko-KR" alt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0" name="슬라이드 번호 개체 틀 1"/>
          <p:cNvSpPr txBox="1">
            <a:spLocks/>
          </p:cNvSpPr>
          <p:nvPr/>
        </p:nvSpPr>
        <p:spPr>
          <a:xfrm>
            <a:off x="8416780" y="6376096"/>
            <a:ext cx="564207" cy="402483"/>
          </a:xfrm>
          <a:prstGeom prst="rect">
            <a:avLst/>
          </a:prstGeom>
        </p:spPr>
        <p:txBody>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endParaRPr lang="en-US" dirty="0">
              <a:solidFill>
                <a:schemeClr val="bg1">
                  <a:lumMod val="65000"/>
                </a:schemeClr>
              </a:solidFill>
            </a:endParaRPr>
          </a:p>
        </p:txBody>
      </p:sp>
      <p:sp>
        <p:nvSpPr>
          <p:cNvPr id="2" name="슬라이드 번호 개체 틀 1"/>
          <p:cNvSpPr>
            <a:spLocks noGrp="1"/>
          </p:cNvSpPr>
          <p:nvPr>
            <p:ph type="sldNum" sz="quarter" idx="12"/>
          </p:nvPr>
        </p:nvSpPr>
        <p:spPr/>
        <p:txBody>
          <a:bodyPr/>
          <a:lstStyle/>
          <a:p>
            <a:fld id="{2DCB18FE-46AA-4BE0-88C7-F5AF093AC2C4}" type="slidenum">
              <a:rPr lang="en-US" altLang="ko-KR" smtClean="0"/>
              <a:pPr/>
              <a:t>8</a:t>
            </a:fld>
            <a:endParaRPr lang="en-US" dirty="0"/>
          </a:p>
        </p:txBody>
      </p:sp>
    </p:spTree>
    <p:extLst>
      <p:ext uri="{BB962C8B-B14F-4D97-AF65-F5344CB8AC3E}">
        <p14:creationId xmlns:p14="http://schemas.microsoft.com/office/powerpoint/2010/main" val="3706145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C397D08C-D6D9-4F92-A1E2-CCFA05BA9E95}"/>
              </a:ext>
            </a:extLst>
          </p:cNvPr>
          <p:cNvSpPr txBox="1"/>
          <p:nvPr/>
        </p:nvSpPr>
        <p:spPr>
          <a:xfrm>
            <a:off x="513501" y="1124744"/>
            <a:ext cx="1249060" cy="369332"/>
          </a:xfrm>
          <a:prstGeom prst="rect">
            <a:avLst/>
          </a:prstGeom>
          <a:noFill/>
        </p:spPr>
        <p:txBody>
          <a:bodyPr wrap="none" rtlCol="0">
            <a:spAutoFit/>
          </a:bodyPr>
          <a:lstStyle/>
          <a:p>
            <a:r>
              <a:rPr lang="en-US" altLang="ko-KR" b="1" dirty="0" smtClean="0">
                <a:ln>
                  <a:solidFill>
                    <a:schemeClr val="tx1">
                      <a:alpha val="0"/>
                    </a:schemeClr>
                  </a:solidFill>
                </a:ln>
                <a:solidFill>
                  <a:schemeClr val="tx1">
                    <a:lumMod val="85000"/>
                    <a:lumOff val="15000"/>
                  </a:schemeClr>
                </a:solidFill>
                <a:latin typeface="Arial" panose="020B0604020202020204" pitchFamily="34" charset="0"/>
                <a:ea typeface="나눔바른고딕" panose="020B0603020101020101" pitchFamily="50" charset="-127"/>
                <a:cs typeface="Arial" panose="020B0604020202020204" pitchFamily="34" charset="0"/>
              </a:rPr>
              <a:t>EDR 2019</a:t>
            </a:r>
            <a:endParaRPr lang="ko-KR" altLang="en-US" b="1" dirty="0">
              <a:ln>
                <a:solidFill>
                  <a:schemeClr val="tx1">
                    <a:alpha val="0"/>
                  </a:schemeClr>
                </a:solidFill>
              </a:ln>
              <a:solidFill>
                <a:schemeClr val="tx1">
                  <a:lumMod val="85000"/>
                  <a:lumOff val="15000"/>
                </a:schemeClr>
              </a:solidFill>
              <a:latin typeface="Arial" panose="020B0604020202020204" pitchFamily="34" charset="0"/>
              <a:ea typeface="나눔바른고딕" panose="020B0603020101020101" pitchFamily="50" charset="-127"/>
              <a:cs typeface="Arial" panose="020B0604020202020204" pitchFamily="34" charset="0"/>
            </a:endParaRPr>
          </a:p>
        </p:txBody>
      </p:sp>
      <p:sp>
        <p:nvSpPr>
          <p:cNvPr id="4" name="대각선 줄무늬 3">
            <a:extLst>
              <a:ext uri="{FF2B5EF4-FFF2-40B4-BE49-F238E27FC236}">
                <a16:creationId xmlns:a16="http://schemas.microsoft.com/office/drawing/2014/main" xmlns="" id="{DAB6B845-407C-452C-9F3F-83B1F709C83D}"/>
              </a:ext>
            </a:extLst>
          </p:cNvPr>
          <p:cNvSpPr/>
          <p:nvPr/>
        </p:nvSpPr>
        <p:spPr>
          <a:xfrm>
            <a:off x="358775" y="1196222"/>
            <a:ext cx="182446" cy="164842"/>
          </a:xfrm>
          <a:prstGeom prst="diagStripe">
            <a:avLst>
              <a:gd name="adj" fmla="val 44403"/>
            </a:avLst>
          </a:prstGeom>
          <a:solidFill>
            <a:srgbClr val="004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ko-KR" altLang="en-US">
              <a:solidFill>
                <a:prstClr val="white"/>
              </a:solidFill>
            </a:endParaRPr>
          </a:p>
        </p:txBody>
      </p:sp>
      <p:sp>
        <p:nvSpPr>
          <p:cNvPr id="5" name="대각선 줄무늬 4">
            <a:extLst>
              <a:ext uri="{FF2B5EF4-FFF2-40B4-BE49-F238E27FC236}">
                <a16:creationId xmlns:a16="http://schemas.microsoft.com/office/drawing/2014/main" xmlns="" id="{02E7E080-63BC-432F-81B9-5C0D744005E6}"/>
              </a:ext>
            </a:extLst>
          </p:cNvPr>
          <p:cNvSpPr/>
          <p:nvPr/>
        </p:nvSpPr>
        <p:spPr>
          <a:xfrm flipV="1">
            <a:off x="358775" y="1278642"/>
            <a:ext cx="182446" cy="164842"/>
          </a:xfrm>
          <a:prstGeom prst="diagStripe">
            <a:avLst>
              <a:gd name="adj" fmla="val 47761"/>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938" tIns="36969" rIns="73938" bIns="36969" numCol="1" spcCol="0" rtlCol="0" fromWordArt="0" anchor="ctr" anchorCtr="0" forceAA="0" compatLnSpc="1">
            <a:prstTxWarp prst="textNoShape">
              <a:avLst/>
            </a:prstTxWarp>
            <a:noAutofit/>
          </a:bodyPr>
          <a:lstStyle/>
          <a:p>
            <a:pPr algn="ctr" defTabSz="995507"/>
            <a:endParaRPr lang="ko-KR" altLang="en-US" sz="1456"/>
          </a:p>
        </p:txBody>
      </p:sp>
      <p:grpSp>
        <p:nvGrpSpPr>
          <p:cNvPr id="6" name="그룹 5"/>
          <p:cNvGrpSpPr>
            <a:grpSpLocks noChangeAspect="1"/>
          </p:cNvGrpSpPr>
          <p:nvPr/>
        </p:nvGrpSpPr>
        <p:grpSpPr>
          <a:xfrm>
            <a:off x="539552" y="1646760"/>
            <a:ext cx="149875" cy="133114"/>
            <a:chOff x="2408169" y="2803408"/>
            <a:chExt cx="155069" cy="129840"/>
          </a:xfrm>
        </p:grpSpPr>
        <p:sp>
          <p:nvSpPr>
            <p:cNvPr id="7" name="도넛 6"/>
            <p:cNvSpPr/>
            <p:nvPr/>
          </p:nvSpPr>
          <p:spPr>
            <a:xfrm>
              <a:off x="2433398" y="2803408"/>
              <a:ext cx="129840" cy="129840"/>
            </a:xfrm>
            <a:prstGeom prst="donut">
              <a:avLst>
                <a:gd name="adj" fmla="val 17572"/>
              </a:avLst>
            </a:prstGeom>
            <a:solidFill>
              <a:srgbClr val="003B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8" name="타원 7"/>
            <p:cNvSpPr/>
            <p:nvPr/>
          </p:nvSpPr>
          <p:spPr>
            <a:xfrm>
              <a:off x="2408169" y="2829199"/>
              <a:ext cx="78258" cy="78258"/>
            </a:xfrm>
            <a:prstGeom prst="ellipse">
              <a:avLst/>
            </a:prstGeom>
            <a:solidFill>
              <a:srgbClr val="2ACC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bg1"/>
                </a:solidFill>
              </a:endParaRPr>
            </a:p>
          </p:txBody>
        </p:sp>
      </p:grpSp>
      <p:sp>
        <p:nvSpPr>
          <p:cNvPr id="9" name="직사각형 8"/>
          <p:cNvSpPr/>
          <p:nvPr/>
        </p:nvSpPr>
        <p:spPr>
          <a:xfrm>
            <a:off x="713811" y="1528650"/>
            <a:ext cx="5841448" cy="369332"/>
          </a:xfrm>
          <a:prstGeom prst="rect">
            <a:avLst/>
          </a:prstGeom>
        </p:spPr>
        <p:txBody>
          <a:bodyPr wrap="square">
            <a:spAutoFit/>
          </a:bodyPr>
          <a:lstStyle/>
          <a:p>
            <a:r>
              <a:rPr lang="en-US" altLang="ko-KR" dirty="0">
                <a:latin typeface="Arial" panose="020B0604020202020204" pitchFamily="34" charset="0"/>
                <a:cs typeface="Arial" panose="020B0604020202020204" pitchFamily="34" charset="0"/>
              </a:rPr>
              <a:t>Pre-crash data </a:t>
            </a:r>
            <a:r>
              <a:rPr lang="en-US" altLang="ko-KR" dirty="0" smtClean="0">
                <a:latin typeface="Arial" panose="020B0604020202020204" pitchFamily="34" charset="0"/>
                <a:cs typeface="Arial" panose="020B0604020202020204" pitchFamily="34" charset="0"/>
              </a:rPr>
              <a:t>sample</a:t>
            </a:r>
            <a:endParaRPr lang="ko-KR" altLang="en-US" dirty="0">
              <a:latin typeface="Arial" panose="020B0604020202020204" pitchFamily="34" charset="0"/>
              <a:cs typeface="Arial" panose="020B0604020202020204" pitchFamily="34" charset="0"/>
            </a:endParaRPr>
          </a:p>
        </p:txBody>
      </p:sp>
      <p:pic>
        <p:nvPicPr>
          <p:cNvPr id="10" name="그림 9"/>
          <p:cNvPicPr>
            <a:picLocks noChangeAspect="1"/>
          </p:cNvPicPr>
          <p:nvPr/>
        </p:nvPicPr>
        <p:blipFill rotWithShape="1">
          <a:blip r:embed="rId3"/>
          <a:srcRect b="63087"/>
          <a:stretch/>
        </p:blipFill>
        <p:spPr>
          <a:xfrm>
            <a:off x="313255" y="1979930"/>
            <a:ext cx="8651358" cy="1665094"/>
          </a:xfrm>
          <a:prstGeom prst="rect">
            <a:avLst/>
          </a:prstGeom>
          <a:ln>
            <a:noFill/>
          </a:ln>
          <a:effectLst>
            <a:outerShdw blurRad="292100" dist="139700" dir="2700000" algn="tl" rotWithShape="0">
              <a:srgbClr val="333333">
                <a:alpha val="65000"/>
              </a:srgbClr>
            </a:outerShdw>
          </a:effectLst>
        </p:spPr>
      </p:pic>
      <p:sp>
        <p:nvSpPr>
          <p:cNvPr id="31" name="TextBox 30"/>
          <p:cNvSpPr txBox="1"/>
          <p:nvPr/>
        </p:nvSpPr>
        <p:spPr>
          <a:xfrm>
            <a:off x="755576" y="2190385"/>
            <a:ext cx="656529"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Speed</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(kph)</a:t>
            </a:r>
            <a:endParaRPr lang="ko-KR" altLang="en-US" sz="1400" dirty="0">
              <a:latin typeface="Arial" panose="020B0604020202020204" pitchFamily="34" charset="0"/>
              <a:cs typeface="Arial" panose="020B0604020202020204" pitchFamily="34" charset="0"/>
            </a:endParaRPr>
          </a:p>
        </p:txBody>
      </p:sp>
      <p:sp>
        <p:nvSpPr>
          <p:cNvPr id="32" name="TextBox 31"/>
          <p:cNvSpPr txBox="1"/>
          <p:nvPr/>
        </p:nvSpPr>
        <p:spPr>
          <a:xfrm>
            <a:off x="1595177" y="2190385"/>
            <a:ext cx="722182"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Engine</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RPM</a:t>
            </a:r>
            <a:endParaRPr lang="ko-KR" altLang="en-US" sz="1400" dirty="0">
              <a:latin typeface="Arial" panose="020B0604020202020204" pitchFamily="34" charset="0"/>
              <a:cs typeface="Arial" panose="020B0604020202020204" pitchFamily="34" charset="0"/>
            </a:endParaRPr>
          </a:p>
        </p:txBody>
      </p:sp>
      <p:sp>
        <p:nvSpPr>
          <p:cNvPr id="33" name="TextBox 32"/>
          <p:cNvSpPr txBox="1"/>
          <p:nvPr/>
        </p:nvSpPr>
        <p:spPr>
          <a:xfrm>
            <a:off x="2448336" y="2172594"/>
            <a:ext cx="938782" cy="392310"/>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Engine</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Throttle</a:t>
            </a:r>
            <a:endParaRPr lang="ko-KR" altLang="en-US" sz="1400" dirty="0">
              <a:latin typeface="Arial" panose="020B0604020202020204" pitchFamily="34" charset="0"/>
              <a:cs typeface="Arial" panose="020B0604020202020204" pitchFamily="34" charset="0"/>
            </a:endParaRPr>
          </a:p>
        </p:txBody>
      </p:sp>
      <p:sp>
        <p:nvSpPr>
          <p:cNvPr id="34" name="TextBox 33"/>
          <p:cNvSpPr txBox="1"/>
          <p:nvPr/>
        </p:nvSpPr>
        <p:spPr>
          <a:xfrm>
            <a:off x="5354344" y="2190385"/>
            <a:ext cx="873840"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Service</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Brake</a:t>
            </a:r>
            <a:endParaRPr lang="ko-KR" altLang="en-US" sz="1400" dirty="0">
              <a:latin typeface="Arial" panose="020B0604020202020204" pitchFamily="34" charset="0"/>
              <a:cs typeface="Arial" panose="020B0604020202020204" pitchFamily="34" charset="0"/>
            </a:endParaRPr>
          </a:p>
        </p:txBody>
      </p:sp>
      <p:sp>
        <p:nvSpPr>
          <p:cNvPr id="35" name="TextBox 34"/>
          <p:cNvSpPr txBox="1"/>
          <p:nvPr/>
        </p:nvSpPr>
        <p:spPr>
          <a:xfrm>
            <a:off x="6291047" y="2190385"/>
            <a:ext cx="1004955"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ABS</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Activity</a:t>
            </a:r>
            <a:endParaRPr lang="ko-KR" altLang="en-US" sz="1400" dirty="0">
              <a:latin typeface="Arial" panose="020B0604020202020204" pitchFamily="34" charset="0"/>
              <a:cs typeface="Arial" panose="020B0604020202020204" pitchFamily="34" charset="0"/>
            </a:endParaRPr>
          </a:p>
        </p:txBody>
      </p:sp>
      <p:sp>
        <p:nvSpPr>
          <p:cNvPr id="36" name="TextBox 35"/>
          <p:cNvSpPr txBox="1"/>
          <p:nvPr/>
        </p:nvSpPr>
        <p:spPr>
          <a:xfrm>
            <a:off x="7344785" y="2167129"/>
            <a:ext cx="818370"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Stability</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Control</a:t>
            </a:r>
            <a:endParaRPr lang="ko-KR" altLang="en-US" sz="1400" dirty="0">
              <a:latin typeface="Arial" panose="020B0604020202020204" pitchFamily="34" charset="0"/>
              <a:cs typeface="Arial" panose="020B0604020202020204" pitchFamily="34" charset="0"/>
            </a:endParaRPr>
          </a:p>
        </p:txBody>
      </p:sp>
      <p:sp>
        <p:nvSpPr>
          <p:cNvPr id="37" name="TextBox 36"/>
          <p:cNvSpPr txBox="1"/>
          <p:nvPr/>
        </p:nvSpPr>
        <p:spPr>
          <a:xfrm>
            <a:off x="8202793" y="2190385"/>
            <a:ext cx="722182" cy="384721"/>
          </a:xfrm>
          <a:prstGeom prst="rect">
            <a:avLst/>
          </a:prstGeom>
          <a:solidFill>
            <a:schemeClr val="bg1"/>
          </a:solidFill>
        </p:spPr>
        <p:txBody>
          <a:bodyPr wrap="square" lIns="0" tIns="0" rIns="0" bIns="0" rtlCol="0">
            <a:spAutoFit/>
          </a:bodyPr>
          <a:lstStyle/>
          <a:p>
            <a:pPr algn="ctr">
              <a:lnSpc>
                <a:spcPts val="1500"/>
              </a:lnSpc>
            </a:pPr>
            <a:r>
              <a:rPr lang="en-US" altLang="ko-KR" sz="1400" dirty="0" smtClean="0">
                <a:latin typeface="Arial" panose="020B0604020202020204" pitchFamily="34" charset="0"/>
                <a:cs typeface="Arial" panose="020B0604020202020204" pitchFamily="34" charset="0"/>
              </a:rPr>
              <a:t>Steering</a:t>
            </a:r>
            <a:br>
              <a:rPr lang="en-US" altLang="ko-KR" sz="1400" dirty="0" smtClean="0">
                <a:latin typeface="Arial" panose="020B0604020202020204" pitchFamily="34" charset="0"/>
                <a:cs typeface="Arial" panose="020B0604020202020204" pitchFamily="34" charset="0"/>
              </a:rPr>
            </a:br>
            <a:r>
              <a:rPr lang="en-US" altLang="ko-KR" sz="1400" dirty="0" smtClean="0">
                <a:latin typeface="Arial" panose="020B0604020202020204" pitchFamily="34" charset="0"/>
                <a:cs typeface="Arial" panose="020B0604020202020204" pitchFamily="34" charset="0"/>
              </a:rPr>
              <a:t>Input</a:t>
            </a:r>
            <a:endParaRPr lang="ko-KR" altLang="en-US" sz="1400" dirty="0">
              <a:latin typeface="Arial" panose="020B0604020202020204" pitchFamily="34" charset="0"/>
              <a:cs typeface="Arial" panose="020B0604020202020204" pitchFamily="34" charset="0"/>
            </a:endParaRPr>
          </a:p>
        </p:txBody>
      </p:sp>
      <p:sp>
        <p:nvSpPr>
          <p:cNvPr id="38" name="TextBox 37"/>
          <p:cNvSpPr txBox="1"/>
          <p:nvPr/>
        </p:nvSpPr>
        <p:spPr>
          <a:xfrm>
            <a:off x="3463989" y="2178576"/>
            <a:ext cx="882329" cy="384721"/>
          </a:xfrm>
          <a:prstGeom prst="rect">
            <a:avLst/>
          </a:prstGeom>
          <a:solidFill>
            <a:schemeClr val="bg1"/>
          </a:solidFill>
        </p:spPr>
        <p:txBody>
          <a:bodyPr wrap="square" lIns="0" tIns="0" rIns="0" bIns="0" rtlCol="0">
            <a:spAutoFit/>
          </a:bodyPr>
          <a:lstStyle/>
          <a:p>
            <a:pPr algn="ctr">
              <a:lnSpc>
                <a:spcPts val="1500"/>
              </a:lnSpc>
            </a:pPr>
            <a:r>
              <a:rPr lang="en-US" altLang="ko-KR" sz="1400" spc="-100" dirty="0" smtClean="0">
                <a:latin typeface="Arial" panose="020B0604020202020204" pitchFamily="34" charset="0"/>
                <a:cs typeface="Arial" panose="020B0604020202020204" pitchFamily="34" charset="0"/>
              </a:rPr>
              <a:t>Accelerator Pedal</a:t>
            </a:r>
            <a:endParaRPr lang="ko-KR" altLang="en-US" sz="1400" spc="-100" dirty="0">
              <a:latin typeface="Arial" panose="020B0604020202020204" pitchFamily="34" charset="0"/>
              <a:cs typeface="Arial" panose="020B0604020202020204" pitchFamily="34" charset="0"/>
            </a:endParaRPr>
          </a:p>
        </p:txBody>
      </p:sp>
      <p:sp>
        <p:nvSpPr>
          <p:cNvPr id="43" name="TextBox 42"/>
          <p:cNvSpPr txBox="1"/>
          <p:nvPr/>
        </p:nvSpPr>
        <p:spPr>
          <a:xfrm>
            <a:off x="314706" y="2190385"/>
            <a:ext cx="361060" cy="384721"/>
          </a:xfrm>
          <a:prstGeom prst="rect">
            <a:avLst/>
          </a:prstGeom>
          <a:solidFill>
            <a:schemeClr val="bg1"/>
          </a:solidFill>
        </p:spPr>
        <p:txBody>
          <a:bodyPr wrap="square" lIns="0" tIns="0" rIns="0" bIns="0" rtlCol="0">
            <a:spAutoFit/>
          </a:bodyPr>
          <a:lstStyle/>
          <a:p>
            <a:pPr>
              <a:lnSpc>
                <a:spcPts val="1500"/>
              </a:lnSpc>
            </a:pPr>
            <a:r>
              <a:rPr lang="en-US" altLang="ko-KR" sz="1200" dirty="0" smtClean="0">
                <a:latin typeface="Arial" panose="020B0604020202020204" pitchFamily="34" charset="0"/>
                <a:cs typeface="Arial" panose="020B0604020202020204" pitchFamily="34" charset="0"/>
              </a:rPr>
              <a:t>Time</a:t>
            </a:r>
          </a:p>
          <a:p>
            <a:pPr>
              <a:lnSpc>
                <a:spcPts val="1500"/>
              </a:lnSpc>
            </a:pPr>
            <a:r>
              <a:rPr lang="en-US" altLang="ko-KR" sz="1200" dirty="0" smtClean="0">
                <a:latin typeface="Arial" panose="020B0604020202020204" pitchFamily="34" charset="0"/>
                <a:cs typeface="Arial" panose="020B0604020202020204" pitchFamily="34" charset="0"/>
              </a:rPr>
              <a:t>(sec)</a:t>
            </a:r>
            <a:endParaRPr lang="ko-KR" altLang="en-US" sz="1200" dirty="0">
              <a:latin typeface="Arial" panose="020B0604020202020204" pitchFamily="34" charset="0"/>
              <a:cs typeface="Arial" panose="020B0604020202020204" pitchFamily="34" charset="0"/>
            </a:endParaRPr>
          </a:p>
        </p:txBody>
      </p:sp>
      <p:sp>
        <p:nvSpPr>
          <p:cNvPr id="50" name="TextBox 49"/>
          <p:cNvSpPr txBox="1"/>
          <p:nvPr/>
        </p:nvSpPr>
        <p:spPr>
          <a:xfrm>
            <a:off x="4418840" y="2057508"/>
            <a:ext cx="873840" cy="561116"/>
          </a:xfrm>
          <a:prstGeom prst="rect">
            <a:avLst/>
          </a:prstGeom>
          <a:solidFill>
            <a:schemeClr val="bg1"/>
          </a:solidFill>
        </p:spPr>
        <p:txBody>
          <a:bodyPr wrap="square" lIns="0" tIns="0" rIns="0" bIns="0" rtlCol="0">
            <a:spAutoFit/>
          </a:bodyPr>
          <a:lstStyle/>
          <a:p>
            <a:pPr algn="ctr">
              <a:lnSpc>
                <a:spcPts val="1500"/>
              </a:lnSpc>
            </a:pPr>
            <a:r>
              <a:rPr lang="en-US" altLang="ko-KR" sz="1100" b="1" dirty="0" smtClean="0">
                <a:latin typeface="Arial" panose="020B0604020202020204" pitchFamily="34" charset="0"/>
                <a:cs typeface="Arial" panose="020B0604020202020204" pitchFamily="34" charset="0"/>
              </a:rPr>
              <a:t>Master Cylinder Pressure(bar)</a:t>
            </a:r>
            <a:endParaRPr lang="ko-KR" altLang="en-US" sz="1100" b="1" dirty="0">
              <a:latin typeface="Arial" panose="020B0604020202020204" pitchFamily="34" charset="0"/>
              <a:cs typeface="Arial" panose="020B0604020202020204" pitchFamily="34" charset="0"/>
            </a:endParaRPr>
          </a:p>
        </p:txBody>
      </p:sp>
      <p:sp>
        <p:nvSpPr>
          <p:cNvPr id="99" name="직사각형 98"/>
          <p:cNvSpPr/>
          <p:nvPr/>
        </p:nvSpPr>
        <p:spPr>
          <a:xfrm>
            <a:off x="5584786" y="2780928"/>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100" name="직사각형 99"/>
          <p:cNvSpPr/>
          <p:nvPr/>
        </p:nvSpPr>
        <p:spPr>
          <a:xfrm>
            <a:off x="6588224" y="2780928"/>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101" name="직사각형 100"/>
          <p:cNvSpPr/>
          <p:nvPr/>
        </p:nvSpPr>
        <p:spPr>
          <a:xfrm>
            <a:off x="7547290" y="2780928"/>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102" name="직사각형 101"/>
          <p:cNvSpPr/>
          <p:nvPr/>
        </p:nvSpPr>
        <p:spPr>
          <a:xfrm>
            <a:off x="8339378" y="2780928"/>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103" name="직사각형 102"/>
          <p:cNvSpPr/>
          <p:nvPr/>
        </p:nvSpPr>
        <p:spPr>
          <a:xfrm>
            <a:off x="4644008" y="2780928"/>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104" name="직사각형 103"/>
          <p:cNvSpPr/>
          <p:nvPr/>
        </p:nvSpPr>
        <p:spPr>
          <a:xfrm>
            <a:off x="3707904" y="2780928"/>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105" name="직사각형 104"/>
          <p:cNvSpPr/>
          <p:nvPr/>
        </p:nvSpPr>
        <p:spPr>
          <a:xfrm>
            <a:off x="2673504" y="2780928"/>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106" name="직사각형 105"/>
          <p:cNvSpPr/>
          <p:nvPr/>
        </p:nvSpPr>
        <p:spPr>
          <a:xfrm>
            <a:off x="1789976" y="2780928"/>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107" name="직사각형 106"/>
          <p:cNvSpPr/>
          <p:nvPr/>
        </p:nvSpPr>
        <p:spPr>
          <a:xfrm>
            <a:off x="899592" y="2780928"/>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108" name="직사각형 107"/>
          <p:cNvSpPr/>
          <p:nvPr/>
        </p:nvSpPr>
        <p:spPr>
          <a:xfrm>
            <a:off x="323528" y="2780928"/>
            <a:ext cx="409086" cy="535531"/>
          </a:xfrm>
          <a:prstGeom prst="rect">
            <a:avLst/>
          </a:prstGeom>
        </p:spPr>
        <p:txBody>
          <a:bodyPr wrap="none">
            <a:spAutoFit/>
          </a:bodyPr>
          <a:lstStyle/>
          <a:p>
            <a:pPr algn="just" fontAlgn="base">
              <a:lnSpc>
                <a:spcPct val="160000"/>
              </a:lnSpc>
            </a:pPr>
            <a:r>
              <a:rPr lang="ko-KR" altLang="en-US" kern="0" dirty="0">
                <a:solidFill>
                  <a:srgbClr val="000000"/>
                </a:solidFill>
                <a:latin typeface="함초롬바탕" panose="02030604000101010101" pitchFamily="18" charset="-127"/>
                <a:ea typeface="함초롬바탕" panose="02030604000101010101" pitchFamily="18" charset="-127"/>
              </a:rPr>
              <a:t>⦙</a:t>
            </a:r>
            <a:endParaRPr lang="ko-KR" altLang="en-US" sz="800" kern="0" spc="0" dirty="0">
              <a:solidFill>
                <a:srgbClr val="000000"/>
              </a:solidFill>
              <a:effectLst/>
              <a:latin typeface="함초롬바탕" panose="02030604000101010101" pitchFamily="18" charset="-127"/>
            </a:endParaRPr>
          </a:p>
        </p:txBody>
      </p:sp>
      <p:sp>
        <p:nvSpPr>
          <p:cNvPr id="109" name="직사각형 108"/>
          <p:cNvSpPr/>
          <p:nvPr/>
        </p:nvSpPr>
        <p:spPr>
          <a:xfrm>
            <a:off x="4397803" y="1995044"/>
            <a:ext cx="1889826" cy="1566583"/>
          </a:xfrm>
          <a:prstGeom prst="rect">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3" name="슬라이드 번호 개체 틀 1"/>
          <p:cNvSpPr txBox="1">
            <a:spLocks/>
          </p:cNvSpPr>
          <p:nvPr/>
        </p:nvSpPr>
        <p:spPr>
          <a:xfrm>
            <a:off x="8416780" y="6376096"/>
            <a:ext cx="564207" cy="402483"/>
          </a:xfrm>
          <a:prstGeom prst="rect">
            <a:avLst/>
          </a:prstGeom>
        </p:spPr>
        <p:txBody>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fld id="{2DCB18FE-46AA-4BE0-88C7-F5AF093AC2C4}" type="slidenum">
              <a:rPr lang="en-US" altLang="ko-KR" smtClean="0">
                <a:solidFill>
                  <a:schemeClr val="bg1">
                    <a:lumMod val="65000"/>
                  </a:schemeClr>
                </a:solidFill>
              </a:rPr>
              <a:pPr/>
              <a:t>9</a:t>
            </a:fld>
            <a:endParaRPr lang="en-US" dirty="0">
              <a:solidFill>
                <a:schemeClr val="bg1">
                  <a:lumMod val="65000"/>
                </a:schemeClr>
              </a:solidFill>
            </a:endParaRPr>
          </a:p>
        </p:txBody>
      </p:sp>
      <p:sp>
        <p:nvSpPr>
          <p:cNvPr id="75" name="직사각형 74"/>
          <p:cNvSpPr/>
          <p:nvPr/>
        </p:nvSpPr>
        <p:spPr>
          <a:xfrm>
            <a:off x="4369701" y="2024412"/>
            <a:ext cx="1913909" cy="15245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88" name="그림 87"/>
          <p:cNvPicPr>
            <a:picLocks noChangeAspect="1"/>
          </p:cNvPicPr>
          <p:nvPr/>
        </p:nvPicPr>
        <p:blipFill rotWithShape="1">
          <a:blip r:embed="rId4"/>
          <a:srcRect b="8348"/>
          <a:stretch/>
        </p:blipFill>
        <p:spPr>
          <a:xfrm>
            <a:off x="358775" y="3850845"/>
            <a:ext cx="8566200" cy="2322857"/>
          </a:xfrm>
          <a:prstGeom prst="rect">
            <a:avLst/>
          </a:prstGeom>
          <a:ln>
            <a:noFill/>
          </a:ln>
          <a:effectLst>
            <a:outerShdw blurRad="292100" dist="139700" dir="2700000" algn="tl" rotWithShape="0">
              <a:srgbClr val="333333">
                <a:alpha val="65000"/>
              </a:srgbClr>
            </a:outerShdw>
          </a:effectLst>
        </p:spPr>
      </p:pic>
      <p:sp>
        <p:nvSpPr>
          <p:cNvPr id="89" name="직사각형 88"/>
          <p:cNvSpPr/>
          <p:nvPr/>
        </p:nvSpPr>
        <p:spPr>
          <a:xfrm>
            <a:off x="1308678" y="4263890"/>
            <a:ext cx="5688632" cy="1909812"/>
          </a:xfrm>
          <a:prstGeom prst="rect">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13" name="직사각형 112"/>
          <p:cNvSpPr/>
          <p:nvPr/>
        </p:nvSpPr>
        <p:spPr>
          <a:xfrm>
            <a:off x="1308678" y="4262761"/>
            <a:ext cx="5688632" cy="191094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 name="슬라이드 번호 개체 틀 1"/>
          <p:cNvSpPr>
            <a:spLocks noGrp="1"/>
          </p:cNvSpPr>
          <p:nvPr>
            <p:ph type="sldNum" sz="quarter" idx="12"/>
          </p:nvPr>
        </p:nvSpPr>
        <p:spPr/>
        <p:txBody>
          <a:bodyPr/>
          <a:lstStyle/>
          <a:p>
            <a:fld id="{2DCB18FE-46AA-4BE0-88C7-F5AF093AC2C4}" type="slidenum">
              <a:rPr lang="en-US" altLang="ko-KR" smtClean="0"/>
              <a:pPr/>
              <a:t>9</a:t>
            </a:fld>
            <a:endParaRPr lang="en-US" dirty="0"/>
          </a:p>
        </p:txBody>
      </p:sp>
      <p:sp>
        <p:nvSpPr>
          <p:cNvPr id="39" name="직사각형 38"/>
          <p:cNvSpPr/>
          <p:nvPr/>
        </p:nvSpPr>
        <p:spPr>
          <a:xfrm>
            <a:off x="1016552" y="457508"/>
            <a:ext cx="8127448" cy="523220"/>
          </a:xfrm>
          <a:prstGeom prst="rect">
            <a:avLst/>
          </a:prstGeom>
          <a:noFill/>
        </p:spPr>
        <p:txBody>
          <a:bodyPr wrap="square" lIns="91440" tIns="45720" rIns="91440" bIns="45720">
            <a:spAutoFit/>
          </a:bodyPr>
          <a:lstStyle/>
          <a:p>
            <a:r>
              <a:rPr lang="en-US" altLang="ko-K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a typeface="HY견고딕" pitchFamily="18" charset="-127"/>
              </a:rPr>
              <a:t>EDR Case Study </a:t>
            </a:r>
            <a:endParaRPr lang="ko-KR" altLang="en-U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p14="http://schemas.microsoft.com/office/powerpoint/2010/main" val="2347947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9989</TotalTime>
  <Words>1456</Words>
  <Application>Microsoft Office PowerPoint</Application>
  <PresentationFormat>화면 슬라이드 쇼(4:3)</PresentationFormat>
  <Paragraphs>316</Paragraphs>
  <Slides>13</Slides>
  <Notes>13</Notes>
  <HiddenSlides>0</HiddenSlides>
  <MMClips>0</MMClips>
  <ScaleCrop>false</ScaleCrop>
  <HeadingPairs>
    <vt:vector size="4" baseType="variant">
      <vt:variant>
        <vt:lpstr>테마</vt:lpstr>
      </vt:variant>
      <vt:variant>
        <vt:i4>1</vt:i4>
      </vt:variant>
      <vt:variant>
        <vt:lpstr>슬라이드 제목</vt:lpstr>
      </vt:variant>
      <vt:variant>
        <vt:i4>13</vt:i4>
      </vt:variant>
    </vt:vector>
  </HeadingPairs>
  <TitlesOfParts>
    <vt:vector size="14" baseType="lpstr">
      <vt:lpstr>Office 테마</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박기옥</dc:creator>
  <cp:lastModifiedBy>User</cp:lastModifiedBy>
  <cp:revision>433</cp:revision>
  <cp:lastPrinted>2019-05-28T12:02:40Z</cp:lastPrinted>
  <dcterms:created xsi:type="dcterms:W3CDTF">2019-04-16T11:03:25Z</dcterms:created>
  <dcterms:modified xsi:type="dcterms:W3CDTF">2019-09-20T07:04:06Z</dcterms:modified>
</cp:coreProperties>
</file>