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82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61" d="100"/>
          <a:sy n="61" d="100"/>
        </p:scale>
        <p:origin x="67" y="7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7016E7-E97A-408A-A8B5-9C9D1B670616}" type="datetimeFigureOut">
              <a:rPr lang="ko-KR" altLang="en-US" smtClean="0"/>
              <a:t>2020-01-21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E8270-AB2E-4D97-A1BC-C3F502B47B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2028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6E8D-4F00-43B1-A8FD-2100C21955F0}" type="datetimeFigureOut">
              <a:rPr lang="ko-KR" altLang="en-US" smtClean="0"/>
              <a:t>2020-01-21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86C2-1751-4E4F-B740-FA3FE92CDE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2728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6E8D-4F00-43B1-A8FD-2100C21955F0}" type="datetimeFigureOut">
              <a:rPr lang="ko-KR" altLang="en-US" smtClean="0"/>
              <a:t>2020-01-21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86C2-1751-4E4F-B740-FA3FE92CDE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6297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6E8D-4F00-43B1-A8FD-2100C21955F0}" type="datetimeFigureOut">
              <a:rPr lang="ko-KR" altLang="en-US" smtClean="0"/>
              <a:t>2020-01-21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86C2-1751-4E4F-B740-FA3FE92CDE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6121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직선 연결선 8"/>
          <p:cNvCxnSpPr>
            <a:cxnSpLocks/>
          </p:cNvCxnSpPr>
          <p:nvPr userDrawn="1"/>
        </p:nvCxnSpPr>
        <p:spPr>
          <a:xfrm>
            <a:off x="852201" y="573582"/>
            <a:ext cx="0" cy="43200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31232" y="651041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77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fld id="{2153C8E9-6952-4369-A9CC-0BC2E6779DE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 userDrawn="1"/>
        </p:nvSpPr>
        <p:spPr>
          <a:xfrm>
            <a:off x="1" y="6825341"/>
            <a:ext cx="9143999" cy="3265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39"/>
          </a:p>
        </p:txBody>
      </p:sp>
    </p:spTree>
    <p:extLst>
      <p:ext uri="{BB962C8B-B14F-4D97-AF65-F5344CB8AC3E}">
        <p14:creationId xmlns:p14="http://schemas.microsoft.com/office/powerpoint/2010/main" val="3532135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6E8D-4F00-43B1-A8FD-2100C21955F0}" type="datetimeFigureOut">
              <a:rPr lang="ko-KR" altLang="en-US" smtClean="0"/>
              <a:t>2020-01-21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86C2-1751-4E4F-B740-FA3FE92CDE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4224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6E8D-4F00-43B1-A8FD-2100C21955F0}" type="datetimeFigureOut">
              <a:rPr lang="ko-KR" altLang="en-US" smtClean="0"/>
              <a:t>2020-01-21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86C2-1751-4E4F-B740-FA3FE92CDE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5300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6E8D-4F00-43B1-A8FD-2100C21955F0}" type="datetimeFigureOut">
              <a:rPr lang="ko-KR" altLang="en-US" smtClean="0"/>
              <a:t>2020-01-21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86C2-1751-4E4F-B740-FA3FE92CDE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8353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6E8D-4F00-43B1-A8FD-2100C21955F0}" type="datetimeFigureOut">
              <a:rPr lang="ko-KR" altLang="en-US" smtClean="0"/>
              <a:t>2020-01-21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86C2-1751-4E4F-B740-FA3FE92CDE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907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6E8D-4F00-43B1-A8FD-2100C21955F0}" type="datetimeFigureOut">
              <a:rPr lang="ko-KR" altLang="en-US" smtClean="0"/>
              <a:t>2020-01-21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86C2-1751-4E4F-B740-FA3FE92CDE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0730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6E8D-4F00-43B1-A8FD-2100C21955F0}" type="datetimeFigureOut">
              <a:rPr lang="ko-KR" altLang="en-US" smtClean="0"/>
              <a:t>2020-01-21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86C2-1751-4E4F-B740-FA3FE92CDE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0271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6E8D-4F00-43B1-A8FD-2100C21955F0}" type="datetimeFigureOut">
              <a:rPr lang="ko-KR" altLang="en-US" smtClean="0"/>
              <a:t>2020-01-21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86C2-1751-4E4F-B740-FA3FE92CDE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1315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6E8D-4F00-43B1-A8FD-2100C21955F0}" type="datetimeFigureOut">
              <a:rPr lang="ko-KR" altLang="en-US" smtClean="0"/>
              <a:t>2020-01-21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86C2-1751-4E4F-B740-FA3FE92CDE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6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C6E8D-4F00-43B1-A8FD-2100C21955F0}" type="datetimeFigureOut">
              <a:rPr lang="ko-KR" altLang="en-US" smtClean="0"/>
              <a:t>2020-01-21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886C2-1751-4E4F-B740-FA3FE92CDEF5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CB18D747-E148-45B0-A0B1-670DEFAC70C7}"/>
              </a:ext>
            </a:extLst>
          </p:cNvPr>
          <p:cNvGrpSpPr/>
          <p:nvPr userDrawn="1"/>
        </p:nvGrpSpPr>
        <p:grpSpPr>
          <a:xfrm>
            <a:off x="7216485" y="32599"/>
            <a:ext cx="1869326" cy="332527"/>
            <a:chOff x="7204017" y="637602"/>
            <a:chExt cx="1869326" cy="332527"/>
          </a:xfrm>
        </p:grpSpPr>
        <p:cxnSp>
          <p:nvCxnSpPr>
            <p:cNvPr id="8" name="직선 연결선 7">
              <a:extLst>
                <a:ext uri="{FF2B5EF4-FFF2-40B4-BE49-F238E27FC236}">
                  <a16:creationId xmlns:a16="http://schemas.microsoft.com/office/drawing/2014/main" id="{D53A238D-BF56-4165-88E6-DFD58723EA2A}"/>
                </a:ext>
              </a:extLst>
            </p:cNvPr>
            <p:cNvCxnSpPr/>
            <p:nvPr userDrawn="1"/>
          </p:nvCxnSpPr>
          <p:spPr>
            <a:xfrm>
              <a:off x="8358687" y="732470"/>
              <a:ext cx="0" cy="14844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그림 58">
              <a:extLst>
                <a:ext uri="{FF2B5EF4-FFF2-40B4-BE49-F238E27FC236}">
                  <a16:creationId xmlns:a16="http://schemas.microsoft.com/office/drawing/2014/main" id="{02628834-AF40-4B61-8245-AAD33BBC53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4017" y="655137"/>
              <a:ext cx="1351085" cy="303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73304E8C-1C7F-4F41-BCF3-F96C6A9E0DE2}"/>
                </a:ext>
              </a:extLst>
            </p:cNvPr>
            <p:cNvSpPr/>
            <p:nvPr userDrawn="1"/>
          </p:nvSpPr>
          <p:spPr>
            <a:xfrm>
              <a:off x="7784871" y="637602"/>
              <a:ext cx="1288472" cy="3325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anchor="ctr">
              <a:noAutofit/>
            </a:bodyPr>
            <a:lstStyle/>
            <a:p>
              <a:pPr algn="just"/>
              <a:r>
                <a:rPr lang="en-US" altLang="ko-KR" sz="800" b="1" spc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나눔고딕" panose="020D0604000000000000" pitchFamily="50" charset="-127"/>
                  <a:ea typeface="나눔바른고딕" panose="020B0603020101020101"/>
                  <a:cs typeface="Dubai" panose="020B0503030403030204" pitchFamily="34" charset="-78"/>
                </a:rPr>
                <a:t>Korea Automobile Testing &amp; Research Institute</a:t>
              </a:r>
              <a:endParaRPr lang="ko-KR" altLang="en-US" sz="800" b="1" spc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바른고딕" panose="020B0603020101020101"/>
                <a:cs typeface="Dubai" panose="020B0503030403030204" pitchFamily="34" charset="-78"/>
              </a:endParaRPr>
            </a:p>
          </p:txBody>
        </p:sp>
      </p:grpSp>
      <p:pic>
        <p:nvPicPr>
          <p:cNvPr id="11" name="Picture 2" descr="C:\Users\기본\Documents\1 기안\2017\03_법규관련\ACSF\5월_서울\안내_ppt\MI_signature\국토교통부_영_좌우.jpg">
            <a:extLst>
              <a:ext uri="{FF2B5EF4-FFF2-40B4-BE49-F238E27FC236}">
                <a16:creationId xmlns:a16="http://schemas.microsoft.com/office/drawing/2014/main" id="{38B7BF03-E265-4D9A-9B91-CC820BE38E6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27982"/>
            <a:ext cx="2065713" cy="4044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611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487A346-E536-4815-AA27-04133374CFA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86791" y="1374187"/>
            <a:ext cx="8515350" cy="5051780"/>
          </a:xfrm>
        </p:spPr>
        <p:txBody>
          <a:bodyPr>
            <a:normAutofit fontScale="55000" lnSpcReduction="20000"/>
          </a:bodyPr>
          <a:lstStyle/>
          <a:p>
            <a:pPr lvl="0">
              <a:lnSpc>
                <a:spcPct val="120000"/>
              </a:lnSpc>
              <a:buFontTx/>
              <a:buChar char="-"/>
            </a:pPr>
            <a:r>
              <a:rPr lang="en-US" altLang="ko-KR" dirty="0"/>
              <a:t>Draft guideline was introduced in Korea in November 2019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2900" dirty="0"/>
              <a:t>Purpose </a:t>
            </a:r>
            <a:endParaRPr lang="ko-KR" altLang="ko-KR" sz="2900" dirty="0"/>
          </a:p>
          <a:p>
            <a:pPr lvl="1">
              <a:lnSpc>
                <a:spcPct val="120000"/>
              </a:lnSpc>
            </a:pPr>
            <a:r>
              <a:rPr lang="en-US" altLang="ko-KR" dirty="0"/>
              <a:t>To utilize as a reference until Korea's cyber security regulation is established</a:t>
            </a:r>
            <a:endParaRPr lang="ko-KR" altLang="ko-KR" dirty="0"/>
          </a:p>
          <a:p>
            <a:pPr lvl="1">
              <a:lnSpc>
                <a:spcPct val="120000"/>
              </a:lnSpc>
            </a:pPr>
            <a:r>
              <a:rPr lang="en-US" altLang="ko-KR" dirty="0"/>
              <a:t>To help the automobile industry in Korea to prepare for cyber security in advance</a:t>
            </a:r>
            <a:endParaRPr lang="ko-KR" altLang="ko-KR" dirty="0"/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2900" dirty="0"/>
              <a:t>based on the Cyber security recommendations (Regulation &amp; Resolution) of CS/OTA TF and </a:t>
            </a:r>
            <a:r>
              <a:rPr lang="en-US" altLang="ko-KR" sz="2900"/>
              <a:t>the results </a:t>
            </a:r>
            <a:r>
              <a:rPr lang="en-US" altLang="ko-KR" sz="2900" dirty="0"/>
              <a:t>of R&amp;D</a:t>
            </a:r>
            <a:endParaRPr lang="ko-KR" altLang="ko-KR" sz="2900" dirty="0"/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2900" dirty="0"/>
              <a:t>consists of </a:t>
            </a:r>
            <a:endParaRPr lang="ko-KR" altLang="ko-KR" sz="2900" dirty="0"/>
          </a:p>
          <a:p>
            <a:pPr lvl="1">
              <a:lnSpc>
                <a:spcPct val="120000"/>
              </a:lnSpc>
            </a:pPr>
            <a:r>
              <a:rPr lang="en-US" altLang="ko-KR" dirty="0"/>
              <a:t>Main body</a:t>
            </a:r>
            <a:endParaRPr lang="ko-KR" altLang="ko-KR" dirty="0"/>
          </a:p>
          <a:p>
            <a:pPr lvl="2">
              <a:lnSpc>
                <a:spcPct val="120000"/>
              </a:lnSpc>
            </a:pPr>
            <a:r>
              <a:rPr lang="en-US" altLang="ko-KR" dirty="0"/>
              <a:t>Requirements for the Cyber Security Management System</a:t>
            </a:r>
            <a:endParaRPr lang="ko-KR" altLang="ko-KR" dirty="0"/>
          </a:p>
          <a:p>
            <a:pPr lvl="2">
              <a:lnSpc>
                <a:spcPct val="120000"/>
              </a:lnSpc>
            </a:pPr>
            <a:r>
              <a:rPr lang="en-US" altLang="ko-KR" dirty="0"/>
              <a:t>Requirements for vehicle types</a:t>
            </a:r>
            <a:endParaRPr lang="ko-KR" altLang="ko-KR" dirty="0"/>
          </a:p>
          <a:p>
            <a:pPr lvl="2">
              <a:lnSpc>
                <a:spcPct val="120000"/>
              </a:lnSpc>
            </a:pPr>
            <a:r>
              <a:rPr lang="en-GB" altLang="ko-KR" dirty="0"/>
              <a:t>Cyber security principles</a:t>
            </a:r>
            <a:endParaRPr lang="ko-KR" altLang="ko-KR" dirty="0"/>
          </a:p>
          <a:p>
            <a:pPr lvl="2">
              <a:lnSpc>
                <a:spcPct val="120000"/>
              </a:lnSpc>
            </a:pPr>
            <a:r>
              <a:rPr lang="en-US" altLang="ko-KR" dirty="0"/>
              <a:t>Mitigations</a:t>
            </a:r>
            <a:endParaRPr lang="ko-KR" altLang="ko-KR" dirty="0"/>
          </a:p>
          <a:p>
            <a:pPr lvl="1">
              <a:lnSpc>
                <a:spcPct val="120000"/>
              </a:lnSpc>
            </a:pPr>
            <a:r>
              <a:rPr lang="en-US" altLang="ko-KR" dirty="0"/>
              <a:t>Annex</a:t>
            </a:r>
            <a:endParaRPr lang="ko-KR" altLang="ko-KR" dirty="0"/>
          </a:p>
          <a:p>
            <a:pPr lvl="2">
              <a:lnSpc>
                <a:spcPct val="120000"/>
              </a:lnSpc>
            </a:pPr>
            <a:r>
              <a:rPr lang="en-GB" altLang="ko-KR" dirty="0"/>
              <a:t>List of threats</a:t>
            </a:r>
            <a:endParaRPr lang="ko-KR" altLang="ko-KR" dirty="0"/>
          </a:p>
          <a:p>
            <a:pPr lvl="2">
              <a:lnSpc>
                <a:spcPct val="120000"/>
              </a:lnSpc>
            </a:pPr>
            <a:r>
              <a:rPr lang="en-US" altLang="ko-KR" dirty="0"/>
              <a:t>Mitigations/functional requirements</a:t>
            </a:r>
            <a:endParaRPr lang="ko-KR" altLang="ko-KR" dirty="0"/>
          </a:p>
          <a:p>
            <a:pPr lvl="2">
              <a:lnSpc>
                <a:spcPct val="120000"/>
              </a:lnSpc>
            </a:pPr>
            <a:r>
              <a:rPr lang="en-US" altLang="ko-KR" dirty="0"/>
              <a:t>Examples of Security controls</a:t>
            </a:r>
            <a:endParaRPr lang="ko-KR" altLang="ko-KR" dirty="0"/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2900" dirty="0"/>
              <a:t>be going to notify in the first half of 2020</a:t>
            </a:r>
            <a:endParaRPr lang="ko-KR" altLang="ko-KR" sz="29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F3F1ED-2BE1-41EB-8CD6-29DDFC1BFC56}"/>
              </a:ext>
            </a:extLst>
          </p:cNvPr>
          <p:cNvSpPr txBox="1"/>
          <p:nvPr/>
        </p:nvSpPr>
        <p:spPr>
          <a:xfrm>
            <a:off x="962422" y="728762"/>
            <a:ext cx="657824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20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HY헤드라인M" panose="02030600000101010101" pitchFamily="18" charset="-127"/>
                <a:cs typeface="Calibri" panose="020F0502020204030204" pitchFamily="34" charset="0"/>
              </a:rPr>
              <a:t> Brief Introduction of Cybersecurity Guideline for vehicles</a:t>
            </a:r>
            <a:endParaRPr lang="ko-KR" altLang="en-US" sz="20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HY헤드라인M" panose="02030600000101010101" pitchFamily="18" charset="-127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06F4D5-C817-457D-BBCA-5F12846351CE}"/>
              </a:ext>
            </a:extLst>
          </p:cNvPr>
          <p:cNvSpPr txBox="1"/>
          <p:nvPr/>
        </p:nvSpPr>
        <p:spPr>
          <a:xfrm>
            <a:off x="251870" y="728762"/>
            <a:ext cx="45595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ko-KR" sz="20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나눔바른고딕" panose="020B0603020101020101" pitchFamily="50" charset="-127"/>
                <a:cs typeface="Calibri" panose="020F0502020204030204" pitchFamily="34" charset="0"/>
              </a:rPr>
              <a:t>ROK</a:t>
            </a:r>
            <a:endParaRPr lang="ko-KR" altLang="en-US" sz="20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나눔바른고딕" panose="020B0603020101020101" pitchFamily="50" charset="-127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362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862</TotalTime>
  <Words>109</Words>
  <Application>Microsoft Office PowerPoint</Application>
  <PresentationFormat>화면 슬라이드 쇼(4:3)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나눔고딕</vt:lpstr>
      <vt:lpstr>나눔바른고딕</vt:lpstr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EunYoung Lee</dc:creator>
  <cp:lastModifiedBy>EunYoung Lee</cp:lastModifiedBy>
  <cp:revision>31</cp:revision>
  <dcterms:created xsi:type="dcterms:W3CDTF">2020-01-07T02:46:28Z</dcterms:created>
  <dcterms:modified xsi:type="dcterms:W3CDTF">2020-01-21T07:23:40Z</dcterms:modified>
</cp:coreProperties>
</file>