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9" r:id="rId6"/>
    <p:sldId id="295" r:id="rId7"/>
    <p:sldId id="307" r:id="rId8"/>
    <p:sldId id="304" r:id="rId9"/>
    <p:sldId id="305" r:id="rId10"/>
    <p:sldId id="306" r:id="rId11"/>
    <p:sldId id="303" r:id="rId12"/>
    <p:sldId id="308" r:id="rId13"/>
    <p:sldId id="302" r:id="rId14"/>
  </p:sldIdLst>
  <p:sldSz cx="12188825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32">
          <p15:clr>
            <a:srgbClr val="A4A3A4"/>
          </p15:clr>
        </p15:guide>
        <p15:guide id="3" pos="3839">
          <p15:clr>
            <a:srgbClr val="A4A3A4"/>
          </p15:clr>
        </p15:guide>
        <p15:guide id="4" pos="7177">
          <p15:clr>
            <a:srgbClr val="A4A3A4"/>
          </p15:clr>
        </p15:guide>
        <p15:guide id="5" pos="6687">
          <p15:clr>
            <a:srgbClr val="A4A3A4"/>
          </p15:clr>
        </p15:guide>
        <p15:guide id="6" pos="935">
          <p15:clr>
            <a:srgbClr val="A4A3A4"/>
          </p15:clr>
        </p15:guide>
        <p15:guide id="7" pos="507">
          <p15:clr>
            <a:srgbClr val="A4A3A4"/>
          </p15:clr>
        </p15:guide>
        <p15:guide id="8" pos="4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C0"/>
    <a:srgbClr val="E3B692"/>
    <a:srgbClr val="7C4E89"/>
    <a:srgbClr val="AE0C12"/>
    <a:srgbClr val="C29D00"/>
    <a:srgbClr val="92BCA3"/>
    <a:srgbClr val="C75809"/>
    <a:srgbClr val="007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360D12-F658-413D-9189-F961700EF8E9}" v="4" dt="2020-02-28T14:45:59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9650" autoAdjust="0"/>
  </p:normalViewPr>
  <p:slideViewPr>
    <p:cSldViewPr snapToGrid="0" snapToObjects="1">
      <p:cViewPr varScale="1">
        <p:scale>
          <a:sx n="81" d="100"/>
          <a:sy n="81" d="100"/>
        </p:scale>
        <p:origin x="768" y="72"/>
      </p:cViewPr>
      <p:guideLst>
        <p:guide orient="horz" pos="2160"/>
        <p:guide orient="horz" pos="432"/>
        <p:guide pos="3839"/>
        <p:guide pos="7177"/>
        <p:guide pos="6687"/>
        <p:guide pos="935"/>
        <p:guide pos="507"/>
        <p:guide pos="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HIT vs. WAD Connection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0070C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cat>
            <c:numRef>
              <c:f>Tabelle1!$A$2:$A$5</c:f>
              <c:numCache>
                <c:formatCode>General</c:formatCode>
                <c:ptCount val="4"/>
                <c:pt idx="0">
                  <c:v>1200</c:v>
                </c:pt>
                <c:pt idx="1">
                  <c:v>1350</c:v>
                </c:pt>
                <c:pt idx="2">
                  <c:v>1700</c:v>
                </c:pt>
                <c:pt idx="3">
                  <c:v>2100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30</c:v>
                </c:pt>
                <c:pt idx="1">
                  <c:v>100</c:v>
                </c:pt>
                <c:pt idx="2">
                  <c:v>110</c:v>
                </c:pt>
                <c:pt idx="3">
                  <c:v>130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7E-436E-9643-B06552C284A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HIT vs. WAD Two Points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Tabelle1!$A$2:$A$5</c:f>
              <c:numCache>
                <c:formatCode>General</c:formatCode>
                <c:ptCount val="4"/>
                <c:pt idx="0">
                  <c:v>1200</c:v>
                </c:pt>
                <c:pt idx="1">
                  <c:v>1350</c:v>
                </c:pt>
                <c:pt idx="2">
                  <c:v>1700</c:v>
                </c:pt>
                <c:pt idx="3">
                  <c:v>2100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71</c:v>
                </c:pt>
                <c:pt idx="2">
                  <c:v>110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F7E-436E-9643-B06552C284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602008"/>
        <c:axId val="432603320"/>
      </c:lineChart>
      <c:catAx>
        <c:axId val="4326020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WAD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32603320"/>
        <c:crosses val="autoZero"/>
        <c:auto val="1"/>
        <c:lblAlgn val="ctr"/>
        <c:lblOffset val="100"/>
        <c:noMultiLvlLbl val="0"/>
      </c:catAx>
      <c:valAx>
        <c:axId val="432603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HIT [</a:t>
                </a:r>
                <a:r>
                  <a:rPr lang="de-DE" dirty="0" err="1"/>
                  <a:t>ms</a:t>
                </a:r>
                <a:r>
                  <a:rPr lang="de-DE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32602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fld id="{ECD4F02B-1D0B-47AF-B2BD-098BEAEE9151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76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"/>
          <p:cNvSpPr>
            <a:spLocks noChangeAspect="1" noChangeShapeType="1"/>
          </p:cNvSpPr>
          <p:nvPr userDrawn="1"/>
        </p:nvSpPr>
        <p:spPr bwMode="auto">
          <a:xfrm>
            <a:off x="811213" y="6172200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84313" y="1143000"/>
            <a:ext cx="91059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4313" y="2971800"/>
            <a:ext cx="9105900" cy="1676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35113" y="6248400"/>
            <a:ext cx="22780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2D770-814A-4E0E-B97C-15E37F15C061}" type="datetime1">
              <a:rPr lang="de-DE"/>
              <a:pPr>
                <a:defRPr/>
              </a:pPr>
              <a:t>28.02.2020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013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10563" y="6248400"/>
            <a:ext cx="22796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D8566048-3971-4D61-A94E-F07D7C5AD895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9339943" y="90766"/>
            <a:ext cx="25862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IWG-DPPS/6/06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067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821" y="347184"/>
            <a:ext cx="11221762" cy="701474"/>
          </a:xfr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de-DE" dirty="0"/>
              <a:t>HEADLINE DURCH KLICKEN </a:t>
            </a:r>
            <a:r>
              <a:rPr lang="de-DE" dirty="0" err="1"/>
              <a:t>BEARBEITeN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/>
              <a:t>Zweite Zeile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A807A42-CF27-4B84-8583-18EBE418342E}" type="slidenum">
              <a:rPr lang="de-DE" smtClean="0"/>
              <a:pPr/>
              <a:t>‹N°›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488821" y="1413933"/>
            <a:ext cx="11221762" cy="47074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7520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26">
          <p15:clr>
            <a:srgbClr val="FBAE40"/>
          </p15:clr>
        </p15:guide>
        <p15:guide id="2" pos="5538">
          <p15:clr>
            <a:srgbClr val="FBAE40"/>
          </p15:clr>
        </p15:guide>
        <p15:guide id="3" orient="horz" pos="216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890">
          <p15:clr>
            <a:srgbClr val="FBAE40"/>
          </p15:clr>
        </p15:guide>
        <p15:guide id="6" orient="horz" pos="3858">
          <p15:clr>
            <a:srgbClr val="FBAE40"/>
          </p15:clr>
        </p15:guide>
        <p15:guide id="7" orient="horz" pos="4260">
          <p15:clr>
            <a:srgbClr val="FBAE40"/>
          </p15:clr>
        </p15:guide>
        <p15:guide id="8" orient="horz" pos="40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1213" y="228600"/>
            <a:ext cx="105838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5675" y="6172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60C6FC8F-F53F-451F-A8A2-D6216BBA1303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14" name="Line 7"/>
          <p:cNvSpPr>
            <a:spLocks noChangeAspect="1" noChangeShapeType="1"/>
          </p:cNvSpPr>
          <p:nvPr/>
        </p:nvSpPr>
        <p:spPr bwMode="auto">
          <a:xfrm>
            <a:off x="811213" y="6172200"/>
            <a:ext cx="10583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de-DE" dirty="0">
                <a:latin typeface="Arial" pitchFamily="-106" charset="0"/>
                <a:ea typeface="ヒラギノ角ゴ Pro W3" pitchFamily="-106" charset="-128"/>
              </a:rPr>
              <a:t> 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9680895" y="90766"/>
            <a:ext cx="224532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IWG-DPPS/6/06</a:t>
            </a:r>
            <a:endParaRPr lang="en-US" sz="20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206" y="1257782"/>
            <a:ext cx="6565961" cy="1371719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2316876" y="2848891"/>
            <a:ext cx="7975601" cy="2950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Discussion on the display of HIT over WAD Data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21.02.2020</a:t>
            </a:r>
          </a:p>
        </p:txBody>
      </p:sp>
    </p:spTree>
    <p:extLst>
      <p:ext uri="{BB962C8B-B14F-4D97-AF65-F5344CB8AC3E}">
        <p14:creationId xmlns:p14="http://schemas.microsoft.com/office/powerpoint/2010/main" val="2477834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Proposal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2"/>
          <p:cNvSpPr txBox="1"/>
          <p:nvPr/>
        </p:nvSpPr>
        <p:spPr>
          <a:xfrm>
            <a:off x="766614" y="1197546"/>
            <a:ext cx="93588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The HIT vs. Wad graph should relate closely to the impact data of the HBMs.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WADs may be in front or in the rear of the HBM impact points, so not just interpolation between statures, but also extrapolation will be required.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Extrapolation of a line from direct connection of points is hardly possible.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Compromise: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If R²-value of HIT vs. WAD regression line is higher than [0.85], linear regression is allowed.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If R² is less than [0.85], direct percentile connecting lines are drawn.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Still, it needs to be evaluated how to enable extrapolation in those cases.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7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sz="2800" b="1" u="sng" dirty="0">
                <a:solidFill>
                  <a:srgbClr val="000000"/>
                </a:solidFill>
                <a:cs typeface="Arial" pitchFamily="34" charset="0"/>
              </a:rPr>
              <a:t>Content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600200"/>
            <a:ext cx="9886478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de-DE" sz="26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Introduction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de-DE" sz="2600" dirty="0">
              <a:solidFill>
                <a:sysClr val="windowText" lastClr="000000"/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de-DE" sz="26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Data Plot Examples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de-DE" sz="2600" dirty="0">
              <a:solidFill>
                <a:sysClr val="windowText" lastClr="000000"/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de-DE" sz="2600" dirty="0">
                <a:solidFill>
                  <a:srgbClr val="000000"/>
                </a:solidFill>
                <a:cs typeface="Arial" panose="020B0604020202020204" pitchFamily="34" charset="0"/>
              </a:rPr>
              <a:t>Considerations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de-DE" sz="2600" dirty="0">
              <a:solidFill>
                <a:sysClr val="windowText" lastClr="000000"/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de-DE" sz="26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369736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Introduction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2"/>
          <p:cNvSpPr txBox="1"/>
          <p:nvPr/>
        </p:nvSpPr>
        <p:spPr>
          <a:xfrm>
            <a:off x="766614" y="1197546"/>
            <a:ext cx="1053726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determination of testing Deployable Pedestrian Protection System (DPPS) dynamically or in static condition, a comparison of Head Impact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imes (HIT) and the corresponding Wrap Around Distances (WAD) is needed.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This data is generated using computer simulation Human Body Models (HBM), representing different statures and percentiles of a human normal distribution (6-year old child (6yrs), fifth percentile female (5th%'ile), fiftieth percentile male (50th%'ile) and  ninety-fifth percentile male (95th%'ile))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For every individual vehicle, the contact time of those HBMs that impact the DPPS are calculated.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The data will result in up to 4 individual points on the vehicle and the question is to determine how to connect the data points for inter- and extrapolation of impact points on WADs between </a:t>
            </a:r>
            <a:r>
              <a:rPr lang="en-US" sz="2000">
                <a:solidFill>
                  <a:prstClr val="black"/>
                </a:solidFill>
                <a:cs typeface="Arial" panose="020B0604020202020204" pitchFamily="34" charset="0"/>
              </a:rPr>
              <a:t>or beyond the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data points.</a:t>
            </a:r>
          </a:p>
          <a:p>
            <a:pPr defTabSz="914400"/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9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Introduction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2"/>
          <p:cNvSpPr txBox="1"/>
          <p:nvPr/>
        </p:nvSpPr>
        <p:spPr>
          <a:xfrm>
            <a:off x="766614" y="1197546"/>
            <a:ext cx="105372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Three different concepts are under investigation (generic chart):</a:t>
            </a:r>
          </a:p>
          <a:p>
            <a:pPr defTabSz="914400"/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2692135" y="2180351"/>
            <a:ext cx="6804555" cy="3820476"/>
            <a:chOff x="2133599" y="2180351"/>
            <a:chExt cx="6804555" cy="3820476"/>
          </a:xfrm>
        </p:grpSpPr>
        <p:graphicFrame>
          <p:nvGraphicFramePr>
            <p:cNvPr id="9" name="Diagramm 8"/>
            <p:cNvGraphicFramePr/>
            <p:nvPr>
              <p:extLst>
                <p:ext uri="{D42A27DB-BD31-4B8C-83A1-F6EECF244321}">
                  <p14:modId xmlns:p14="http://schemas.microsoft.com/office/powerpoint/2010/main" val="3017290590"/>
                </p:ext>
              </p:extLst>
            </p:nvPr>
          </p:nvGraphicFramePr>
          <p:xfrm>
            <a:off x="2133599" y="2746507"/>
            <a:ext cx="6804555" cy="32543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1" name="Gerader Verbinder 10"/>
            <p:cNvCxnSpPr/>
            <p:nvPr/>
          </p:nvCxnSpPr>
          <p:spPr bwMode="auto">
            <a:xfrm>
              <a:off x="3626066" y="2585548"/>
              <a:ext cx="0" cy="21914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Gerader Verbinder 11"/>
            <p:cNvCxnSpPr/>
            <p:nvPr/>
          </p:nvCxnSpPr>
          <p:spPr bwMode="auto">
            <a:xfrm>
              <a:off x="5100821" y="2585548"/>
              <a:ext cx="0" cy="21914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Gerader Verbinder 12"/>
            <p:cNvCxnSpPr/>
            <p:nvPr/>
          </p:nvCxnSpPr>
          <p:spPr bwMode="auto">
            <a:xfrm>
              <a:off x="6581423" y="2585548"/>
              <a:ext cx="0" cy="21914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Gerader Verbinder 13"/>
            <p:cNvCxnSpPr/>
            <p:nvPr/>
          </p:nvCxnSpPr>
          <p:spPr bwMode="auto">
            <a:xfrm>
              <a:off x="8046345" y="2585548"/>
              <a:ext cx="0" cy="219140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feld 14"/>
            <p:cNvSpPr txBox="1"/>
            <p:nvPr/>
          </p:nvSpPr>
          <p:spPr>
            <a:xfrm>
              <a:off x="3344578" y="2184565"/>
              <a:ext cx="5629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/>
                <a:t>6-year</a:t>
              </a:r>
            </a:p>
            <a:p>
              <a:pPr algn="ctr"/>
              <a:r>
                <a:rPr lang="de-DE" sz="800" dirty="0" err="1"/>
                <a:t>old</a:t>
              </a:r>
              <a:r>
                <a:rPr lang="de-DE" sz="800" dirty="0"/>
                <a:t> </a:t>
              </a:r>
              <a:r>
                <a:rPr lang="de-DE" sz="800" dirty="0" err="1"/>
                <a:t>child</a:t>
              </a:r>
              <a:endParaRPr lang="de-DE" sz="8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625586" y="2184565"/>
              <a:ext cx="9701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/>
                <a:t>5th</a:t>
              </a:r>
            </a:p>
            <a:p>
              <a:pPr algn="ctr"/>
              <a:r>
                <a:rPr lang="de-DE" sz="800" dirty="0" err="1"/>
                <a:t>percentile</a:t>
              </a:r>
              <a:r>
                <a:rPr lang="de-DE" sz="800" dirty="0"/>
                <a:t> </a:t>
              </a:r>
              <a:r>
                <a:rPr lang="de-DE" sz="800" dirty="0" err="1"/>
                <a:t>female</a:t>
              </a:r>
              <a:endParaRPr lang="de-DE" sz="800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129803" y="2180351"/>
              <a:ext cx="8835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/>
                <a:t>50th</a:t>
              </a:r>
            </a:p>
            <a:p>
              <a:pPr algn="ctr"/>
              <a:r>
                <a:rPr lang="de-DE" sz="800" dirty="0" err="1"/>
                <a:t>percentile</a:t>
              </a:r>
              <a:r>
                <a:rPr lang="de-DE" sz="800" dirty="0"/>
                <a:t> male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614389" y="2184565"/>
              <a:ext cx="8835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800" dirty="0"/>
                <a:t>95th</a:t>
              </a:r>
            </a:p>
            <a:p>
              <a:pPr algn="ctr"/>
              <a:r>
                <a:rPr lang="de-DE" sz="800" dirty="0" err="1"/>
                <a:t>percentile</a:t>
              </a:r>
              <a:r>
                <a:rPr lang="de-DE" sz="800" dirty="0"/>
                <a:t> male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631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>
                <a:latin typeface="Arial" pitchFamily="34" charset="0"/>
                <a:cs typeface="Arial" pitchFamily="34" charset="0"/>
              </a:rPr>
              <a:t>Data Plot </a:t>
            </a:r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Examples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10135"/>
              </p:ext>
            </p:extLst>
          </p:nvPr>
        </p:nvGraphicFramePr>
        <p:xfrm>
          <a:off x="443695" y="3345939"/>
          <a:ext cx="4192700" cy="2082165"/>
        </p:xfrm>
        <a:graphic>
          <a:graphicData uri="http://schemas.openxmlformats.org/drawingml/2006/table">
            <a:tbl>
              <a:tblPr/>
              <a:tblGrid>
                <a:gridCol w="1020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THUMS DUMMY OUTPUT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HBM Contact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Regression Line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6yrs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applicable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251162"/>
                  </a:ext>
                </a:extLst>
              </a:tr>
            </a:tbl>
          </a:graphicData>
        </a:graphic>
      </p:graphicFrame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345" y="2182914"/>
            <a:ext cx="5351762" cy="3304678"/>
          </a:xfrm>
          <a:prstGeom prst="rect">
            <a:avLst/>
          </a:prstGeom>
        </p:spPr>
      </p:pic>
      <p:sp>
        <p:nvSpPr>
          <p:cNvPr id="9" name="TextBox 5"/>
          <p:cNvSpPr txBox="1"/>
          <p:nvPr/>
        </p:nvSpPr>
        <p:spPr>
          <a:xfrm>
            <a:off x="395863" y="1782804"/>
            <a:ext cx="3458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Vehicle Class: Saloon </a:t>
            </a:r>
          </a:p>
        </p:txBody>
      </p:sp>
    </p:spTree>
    <p:extLst>
      <p:ext uri="{BB962C8B-B14F-4D97-AF65-F5344CB8AC3E}">
        <p14:creationId xmlns:p14="http://schemas.microsoft.com/office/powerpoint/2010/main" val="1161746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>
                <a:latin typeface="Arial" pitchFamily="34" charset="0"/>
                <a:cs typeface="Arial" pitchFamily="34" charset="0"/>
              </a:rPr>
              <a:t>Data Plot </a:t>
            </a:r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Examples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320840"/>
              </p:ext>
            </p:extLst>
          </p:nvPr>
        </p:nvGraphicFramePr>
        <p:xfrm>
          <a:off x="443695" y="3345939"/>
          <a:ext cx="4192700" cy="2082165"/>
        </p:xfrm>
        <a:graphic>
          <a:graphicData uri="http://schemas.openxmlformats.org/drawingml/2006/table">
            <a:tbl>
              <a:tblPr/>
              <a:tblGrid>
                <a:gridCol w="1020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THUMS DUMMY OUTPUT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HBM Contact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Regression Line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6yrs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232447"/>
                  </a:ext>
                </a:extLst>
              </a:tr>
            </a:tbl>
          </a:graphicData>
        </a:graphic>
      </p:graphicFrame>
      <p:sp>
        <p:nvSpPr>
          <p:cNvPr id="9" name="TextBox 5"/>
          <p:cNvSpPr txBox="1"/>
          <p:nvPr/>
        </p:nvSpPr>
        <p:spPr>
          <a:xfrm>
            <a:off x="395863" y="1782804"/>
            <a:ext cx="3458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Vehicle Class: Crossover </a:t>
            </a:r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345" y="2182914"/>
            <a:ext cx="6059950" cy="346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2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>
                <a:latin typeface="Arial" pitchFamily="34" charset="0"/>
                <a:cs typeface="Arial" pitchFamily="34" charset="0"/>
              </a:rPr>
              <a:t>Data Plot </a:t>
            </a:r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Examples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715344"/>
              </p:ext>
            </p:extLst>
          </p:nvPr>
        </p:nvGraphicFramePr>
        <p:xfrm>
          <a:off x="443695" y="3345939"/>
          <a:ext cx="4192700" cy="2082165"/>
        </p:xfrm>
        <a:graphic>
          <a:graphicData uri="http://schemas.openxmlformats.org/drawingml/2006/table">
            <a:tbl>
              <a:tblPr/>
              <a:tblGrid>
                <a:gridCol w="1020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0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THUMS DUMMY OUTPUT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HBM Contact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Regression Line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6yrs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95th%'ile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232447"/>
                  </a:ext>
                </a:extLst>
              </a:tr>
            </a:tbl>
          </a:graphicData>
        </a:graphic>
      </p:graphicFrame>
      <p:sp>
        <p:nvSpPr>
          <p:cNvPr id="9" name="TextBox 5"/>
          <p:cNvSpPr txBox="1"/>
          <p:nvPr/>
        </p:nvSpPr>
        <p:spPr>
          <a:xfrm>
            <a:off x="395863" y="1782804"/>
            <a:ext cx="3458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Vehicle Class: SUV 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345" y="2182914"/>
            <a:ext cx="5553874" cy="35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6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Considerations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2"/>
          <p:cNvSpPr txBox="1"/>
          <p:nvPr/>
        </p:nvSpPr>
        <p:spPr>
          <a:xfrm>
            <a:off x="766614" y="1197546"/>
            <a:ext cx="105372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Linear interpolation allows for extrapolation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Example: Saloon and Crossover and 6YO Hit point extrapolated to WAD1000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Extrapolation may also be needed for the rear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High R²-statistical fit values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For dynamic test synchronization, same set of data as would be used for Euro NCAP,</a:t>
            </a:r>
            <a:b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so no ambiguities for the same car having different HIT/WAD values.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Sources of error </a:t>
            </a:r>
            <a:r>
              <a:rPr lang="en-US" sz="2000">
                <a:solidFill>
                  <a:prstClr val="black"/>
                </a:solidFill>
                <a:cs typeface="Arial" panose="020B0604020202020204" pitchFamily="34" charset="0"/>
              </a:rPr>
              <a:t>are reduced </a:t>
            </a: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(mixing NCAP and regulation data).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For dynamic testing, different tests would be required for NCAP and homologation, due to alternative HITs.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22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A807A42-CF27-4B84-8583-18EBE418342E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863" y="0"/>
            <a:ext cx="83522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u="sng" dirty="0" err="1">
                <a:latin typeface="Arial" pitchFamily="34" charset="0"/>
                <a:cs typeface="Arial" pitchFamily="34" charset="0"/>
              </a:rPr>
              <a:t>Considerations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2"/>
          <p:cNvSpPr txBox="1"/>
          <p:nvPr/>
        </p:nvSpPr>
        <p:spPr>
          <a:xfrm>
            <a:off x="766614" y="1197546"/>
            <a:ext cx="1053726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Linear regression takes care of all statures, while interpolating between just two statures may lead to inaccurate conclusions.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Dot-to-dot connection will be closest to the data points from the CAE HBM.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It is still a regression line between two HBMs.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The R²-value of data plots provides good evidence of the fit quality of a linear regression to the actual data points.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While an R²-value of 1 represents a perfect fit, an R²-value of 0 indicates no correlation of the data under consideration at all.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defTabSz="914400"/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3119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VDA dg">
      <a:dk1>
        <a:sysClr val="windowText" lastClr="000000"/>
      </a:dk1>
      <a:lt1>
        <a:sysClr val="window" lastClr="FFFFFF"/>
      </a:lt1>
      <a:dk2>
        <a:srgbClr val="000000"/>
      </a:dk2>
      <a:lt2>
        <a:srgbClr val="A4B7BA"/>
      </a:lt2>
      <a:accent1>
        <a:srgbClr val="00693A"/>
      </a:accent1>
      <a:accent2>
        <a:srgbClr val="00566A"/>
      </a:accent2>
      <a:accent3>
        <a:srgbClr val="364C55"/>
      </a:accent3>
      <a:accent4>
        <a:srgbClr val="B45000"/>
      </a:accent4>
      <a:accent5>
        <a:srgbClr val="CCA600"/>
      </a:accent5>
      <a:accent6>
        <a:srgbClr val="7F7F7F"/>
      </a:accent6>
      <a:hlink>
        <a:srgbClr val="7C4E89"/>
      </a:hlink>
      <a:folHlink>
        <a:srgbClr val="B20A26"/>
      </a:folHlink>
    </a:clrScheme>
    <a:fontScheme name="090618_powerpoint_VDA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lnDef>
  </a:objectDefaults>
  <a:extraClrSchemeLst>
    <a:extraClrScheme>
      <a:clrScheme name="VDA Flaechenfarben Basis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693A"/>
        </a:accent1>
        <a:accent2>
          <a:srgbClr val="00566A"/>
        </a:accent2>
        <a:accent3>
          <a:srgbClr val="364C55"/>
        </a:accent3>
        <a:accent4>
          <a:srgbClr val="B45000"/>
        </a:accent4>
        <a:accent5>
          <a:srgbClr val="CCA60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2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C9DED1"/>
        </a:accent1>
        <a:accent2>
          <a:srgbClr val="C0D9DF"/>
        </a:accent2>
        <a:accent3>
          <a:srgbClr val="D3DCE1"/>
        </a:accent3>
        <a:accent4>
          <a:srgbClr val="F2DAC7"/>
        </a:accent4>
        <a:accent5>
          <a:srgbClr val="F6ECD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4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92BCA3"/>
        </a:accent1>
        <a:accent2>
          <a:srgbClr val="85B4BF"/>
        </a:accent2>
        <a:accent3>
          <a:srgbClr val="A7B8C0"/>
        </a:accent3>
        <a:accent4>
          <a:srgbClr val="E3B692"/>
        </a:accent4>
        <a:accent5>
          <a:srgbClr val="ECD9A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6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559D79"/>
        </a:accent1>
        <a:accent2>
          <a:srgbClr val="42909F"/>
        </a:accent2>
        <a:accent3>
          <a:srgbClr val="80959F"/>
        </a:accent3>
        <a:accent4>
          <a:srgbClr val="D49260"/>
        </a:accent4>
        <a:accent5>
          <a:srgbClr val="E3C77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8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8155"/>
        </a:accent1>
        <a:accent2>
          <a:srgbClr val="007081"/>
        </a:accent2>
        <a:accent3>
          <a:srgbClr val="5A727B"/>
        </a:accent3>
        <a:accent4>
          <a:srgbClr val="C56F32"/>
        </a:accent4>
        <a:accent5>
          <a:srgbClr val="D8B63B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Linienfarben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C2E"/>
        </a:accent1>
        <a:accent2>
          <a:srgbClr val="0088C0"/>
        </a:accent2>
        <a:accent3>
          <a:srgbClr val="C75809"/>
        </a:accent3>
        <a:accent4>
          <a:srgbClr val="C29D00"/>
        </a:accent4>
        <a:accent5>
          <a:srgbClr val="AE0C12"/>
        </a:accent5>
        <a:accent6>
          <a:srgbClr val="7CB289"/>
        </a:accent6>
        <a:hlink>
          <a:srgbClr val="42909F"/>
        </a:hlink>
        <a:folHlink>
          <a:srgbClr val="85B4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3" ma:contentTypeDescription="Create a new document." ma:contentTypeScope="" ma:versionID="01fa8e8b0ebe91149c82c322efbea06a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ed67039334b6db659d9e8422172da4fc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51304A-7F36-4744-9E3C-9652FD53CFF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e34b8fb6-8336-4264-93cb-744c0f0e928f"/>
    <ds:schemaRef ds:uri="http://schemas.microsoft.com/office/2006/documentManagement/types"/>
    <ds:schemaRef ds:uri="95afc812-6b0b-4f96-a412-b1f6cdf2b66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43E321A-D328-4692-B217-B414DD189B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E4FD8E-DBEB-4A00-9269-5C05400A44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589</Words>
  <Application>Microsoft Office PowerPoint</Application>
  <PresentationFormat>Personnalisé</PresentationFormat>
  <Paragraphs>151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</vt:lpstr>
      <vt:lpstr>Blank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2017-10-27T12:10:13Z</dcterms:created>
  <dcterms:modified xsi:type="dcterms:W3CDTF">2020-02-28T14:53:12Z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2020-02-28T14:24:04Z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db72d9ac-ce58-4d74-b01d-0000de7213b2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