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6" r:id="rId5"/>
    <p:sldId id="261" r:id="rId6"/>
    <p:sldId id="348" r:id="rId7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ECF7F8"/>
    <a:srgbClr val="C6E6E8"/>
    <a:srgbClr val="DEF1F2"/>
    <a:srgbClr val="00B050"/>
    <a:srgbClr val="D3EBED"/>
    <a:srgbClr val="0000FF"/>
    <a:srgbClr val="0070C0"/>
    <a:srgbClr val="3366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737" autoAdjust="0"/>
  </p:normalViewPr>
  <p:slideViewPr>
    <p:cSldViewPr>
      <p:cViewPr varScale="1">
        <p:scale>
          <a:sx n="89" d="100"/>
          <a:sy n="89" d="100"/>
        </p:scale>
        <p:origin x="120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26/11/2019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‹N°›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8706539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‹N°›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‹N°›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44824"/>
            <a:ext cx="12192000" cy="1874638"/>
          </a:xfrm>
        </p:spPr>
        <p:txBody>
          <a:bodyPr/>
          <a:lstStyle/>
          <a:p>
            <a:r>
              <a:rPr lang="fr-FR" sz="3600" b="1" dirty="0">
                <a:solidFill>
                  <a:srgbClr val="003366"/>
                </a:solidFill>
              </a:rPr>
              <a:t>Event Data Recorder</a:t>
            </a:r>
            <a:br>
              <a:rPr lang="fr-FR" sz="3600" b="1" dirty="0">
                <a:solidFill>
                  <a:srgbClr val="003366"/>
                </a:solidFill>
              </a:rPr>
            </a:br>
            <a:r>
              <a:rPr lang="fr-FR" sz="3600" b="1" dirty="0">
                <a:solidFill>
                  <a:srgbClr val="003366"/>
                </a:solidFill>
              </a:rPr>
              <a:t>(EDR)</a:t>
            </a:r>
            <a:br>
              <a:rPr lang="fr-FR" sz="3600" b="1" dirty="0">
                <a:solidFill>
                  <a:srgbClr val="003366"/>
                </a:solidFill>
              </a:rPr>
            </a:br>
            <a:br>
              <a:rPr lang="fr-FR" sz="3600" b="1" dirty="0">
                <a:solidFill>
                  <a:srgbClr val="003366"/>
                </a:solidFill>
              </a:rPr>
            </a:br>
            <a:r>
              <a:rPr lang="fr-FR" sz="3600" b="1" dirty="0">
                <a:solidFill>
                  <a:srgbClr val="003366"/>
                </a:solidFill>
              </a:rPr>
              <a:t>&amp;</a:t>
            </a:r>
            <a:br>
              <a:rPr lang="fr-FR" sz="3600" b="1" dirty="0">
                <a:solidFill>
                  <a:srgbClr val="003366"/>
                </a:solidFill>
              </a:rPr>
            </a:br>
            <a:br>
              <a:rPr lang="fr-FR" sz="3600" b="1" dirty="0">
                <a:solidFill>
                  <a:srgbClr val="003366"/>
                </a:solidFill>
              </a:rPr>
            </a:br>
            <a:r>
              <a:rPr lang="fr-FR" sz="3600" b="1" dirty="0">
                <a:solidFill>
                  <a:srgbClr val="003366"/>
                </a:solidFill>
              </a:rPr>
              <a:t>Data Storage System for </a:t>
            </a:r>
            <a:r>
              <a:rPr lang="fr-FR" sz="3600" b="1" dirty="0" err="1">
                <a:solidFill>
                  <a:srgbClr val="003366"/>
                </a:solidFill>
              </a:rPr>
              <a:t>Automated</a:t>
            </a:r>
            <a:r>
              <a:rPr lang="fr-FR" sz="3600" b="1" dirty="0">
                <a:solidFill>
                  <a:srgbClr val="003366"/>
                </a:solidFill>
              </a:rPr>
              <a:t> Driving</a:t>
            </a:r>
            <a:br>
              <a:rPr lang="fr-FR" sz="3600" b="1" dirty="0">
                <a:solidFill>
                  <a:srgbClr val="003366"/>
                </a:solidFill>
              </a:rPr>
            </a:br>
            <a:r>
              <a:rPr lang="fr-FR" sz="3600" b="1" dirty="0">
                <a:solidFill>
                  <a:srgbClr val="003366"/>
                </a:solidFill>
              </a:rPr>
              <a:t>(DSSAD)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792088"/>
          </a:xfrm>
        </p:spPr>
        <p:txBody>
          <a:bodyPr/>
          <a:lstStyle/>
          <a:p>
            <a:r>
              <a:rPr lang="fr-FR" sz="2800" b="1" dirty="0">
                <a:solidFill>
                  <a:srgbClr val="003366"/>
                </a:solidFill>
              </a:rPr>
              <a:t>The </a:t>
            </a:r>
            <a:r>
              <a:rPr lang="fr-FR" sz="2800" b="1" dirty="0" err="1">
                <a:solidFill>
                  <a:srgbClr val="003366"/>
                </a:solidFill>
              </a:rPr>
              <a:t>foundations</a:t>
            </a:r>
            <a:r>
              <a:rPr lang="fr-FR" sz="2800" b="1" dirty="0">
                <a:solidFill>
                  <a:srgbClr val="003366"/>
                </a:solidFill>
              </a:rPr>
              <a:t> of </a:t>
            </a:r>
            <a:r>
              <a:rPr lang="fr-FR" sz="2800" b="1" dirty="0" err="1">
                <a:solidFill>
                  <a:srgbClr val="003366"/>
                </a:solidFill>
              </a:rPr>
              <a:t>this</a:t>
            </a:r>
            <a:r>
              <a:rPr lang="fr-FR" sz="2800" b="1" dirty="0">
                <a:solidFill>
                  <a:srgbClr val="003366"/>
                </a:solidFill>
              </a:rPr>
              <a:t> </a:t>
            </a:r>
            <a:r>
              <a:rPr lang="en-US" sz="2800" b="1" dirty="0">
                <a:solidFill>
                  <a:srgbClr val="003366"/>
                </a:solidFill>
                <a:cs typeface="Arial" panose="020B0604020202020204" pitchFamily="34" charset="0"/>
              </a:rPr>
              <a:t>“2-step” </a:t>
            </a:r>
            <a:r>
              <a:rPr lang="fr-FR" sz="2800" b="1" dirty="0" err="1">
                <a:solidFill>
                  <a:srgbClr val="003366"/>
                </a:solidFill>
              </a:rPr>
              <a:t>strategy</a:t>
            </a:r>
            <a:endParaRPr lang="fr-FR" sz="2800" b="1" dirty="0">
              <a:solidFill>
                <a:srgbClr val="003366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15480" y="1183358"/>
            <a:ext cx="10776520" cy="5674642"/>
          </a:xfrm>
        </p:spPr>
        <p:txBody>
          <a:bodyPr/>
          <a:lstStyle/>
          <a:p>
            <a:pPr marL="0" indent="0">
              <a:buNone/>
            </a:pPr>
            <a:r>
              <a:rPr lang="fr-FR" sz="1800" dirty="0">
                <a:solidFill>
                  <a:srgbClr val="003366"/>
                </a:solidFill>
              </a:rPr>
              <a:t>Time </a:t>
            </a:r>
            <a:r>
              <a:rPr lang="fr-FR" sz="1800" dirty="0" err="1">
                <a:solidFill>
                  <a:srgbClr val="003366"/>
                </a:solidFill>
              </a:rPr>
              <a:t>is</a:t>
            </a:r>
            <a:r>
              <a:rPr lang="fr-FR" sz="1800" dirty="0">
                <a:solidFill>
                  <a:srgbClr val="003366"/>
                </a:solidFill>
              </a:rPr>
              <a:t> </a:t>
            </a:r>
            <a:r>
              <a:rPr lang="fr-FR" sz="1800" b="1" dirty="0">
                <a:solidFill>
                  <a:srgbClr val="003366"/>
                </a:solidFill>
              </a:rPr>
              <a:t>short</a:t>
            </a:r>
            <a:r>
              <a:rPr lang="fr-FR" sz="1800" dirty="0">
                <a:solidFill>
                  <a:srgbClr val="003366"/>
                </a:solidFill>
              </a:rPr>
              <a:t> </a:t>
            </a:r>
            <a:r>
              <a:rPr lang="fr-FR" sz="1800" dirty="0" err="1">
                <a:solidFill>
                  <a:srgbClr val="003366"/>
                </a:solidFill>
              </a:rPr>
              <a:t>until</a:t>
            </a:r>
            <a:r>
              <a:rPr lang="fr-FR" sz="1800" dirty="0">
                <a:solidFill>
                  <a:srgbClr val="003366"/>
                </a:solidFill>
              </a:rPr>
              <a:t> March 2020 and </a:t>
            </a:r>
            <a:r>
              <a:rPr lang="fr-FR" sz="1800" dirty="0" err="1">
                <a:solidFill>
                  <a:srgbClr val="003366"/>
                </a:solidFill>
              </a:rPr>
              <a:t>November</a:t>
            </a:r>
            <a:r>
              <a:rPr lang="fr-FR" sz="1800" dirty="0">
                <a:solidFill>
                  <a:srgbClr val="003366"/>
                </a:solidFill>
              </a:rPr>
              <a:t> 2020 for </a:t>
            </a:r>
            <a:r>
              <a:rPr lang="fr-FR" sz="1800" b="1" dirty="0" err="1">
                <a:solidFill>
                  <a:srgbClr val="003366"/>
                </a:solidFill>
              </a:rPr>
              <a:t>deciding</a:t>
            </a:r>
            <a:r>
              <a:rPr lang="fr-FR" sz="1800" b="1" dirty="0">
                <a:solidFill>
                  <a:srgbClr val="003366"/>
                </a:solidFill>
              </a:rPr>
              <a:t> of </a:t>
            </a:r>
            <a:r>
              <a:rPr lang="fr-FR" sz="1800" b="1" dirty="0" err="1">
                <a:solidFill>
                  <a:srgbClr val="003366"/>
                </a:solidFill>
              </a:rPr>
              <a:t>which</a:t>
            </a:r>
            <a:r>
              <a:rPr lang="fr-FR" sz="1800" b="1" dirty="0">
                <a:solidFill>
                  <a:srgbClr val="003366"/>
                </a:solidFill>
              </a:rPr>
              <a:t> data for DSSAD and </a:t>
            </a:r>
            <a:r>
              <a:rPr lang="fr-FR" sz="1800" b="1" dirty="0" err="1">
                <a:solidFill>
                  <a:srgbClr val="003366"/>
                </a:solidFill>
              </a:rPr>
              <a:t>which</a:t>
            </a:r>
            <a:r>
              <a:rPr lang="fr-FR" sz="1800" b="1" dirty="0">
                <a:solidFill>
                  <a:srgbClr val="003366"/>
                </a:solidFill>
              </a:rPr>
              <a:t> new data for EDR (format, sampling rate, …) or trigger </a:t>
            </a:r>
            <a:r>
              <a:rPr lang="fr-FR" sz="1800" dirty="0" err="1">
                <a:solidFill>
                  <a:srgbClr val="003366"/>
                </a:solidFill>
              </a:rPr>
              <a:t>is</a:t>
            </a:r>
            <a:r>
              <a:rPr lang="fr-FR" sz="1800" b="1" dirty="0">
                <a:solidFill>
                  <a:srgbClr val="003366"/>
                </a:solidFill>
              </a:rPr>
              <a:t> pertinent.</a:t>
            </a:r>
          </a:p>
          <a:p>
            <a:pPr marL="0" indent="0">
              <a:buNone/>
            </a:pPr>
            <a:endParaRPr lang="fr-FR" sz="1800" b="1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fr-FR" sz="1800" dirty="0">
                <a:solidFill>
                  <a:srgbClr val="003366"/>
                </a:solidFill>
              </a:rPr>
              <a:t>Time </a:t>
            </a:r>
            <a:r>
              <a:rPr lang="fr-FR" sz="1800" dirty="0" err="1">
                <a:solidFill>
                  <a:srgbClr val="003366"/>
                </a:solidFill>
              </a:rPr>
              <a:t>is</a:t>
            </a:r>
            <a:r>
              <a:rPr lang="fr-FR" sz="1800" dirty="0">
                <a:solidFill>
                  <a:srgbClr val="003366"/>
                </a:solidFill>
              </a:rPr>
              <a:t> </a:t>
            </a:r>
            <a:r>
              <a:rPr lang="fr-FR" sz="1800" b="1" dirty="0">
                <a:solidFill>
                  <a:srgbClr val="003366"/>
                </a:solidFill>
              </a:rPr>
              <a:t>short</a:t>
            </a:r>
            <a:r>
              <a:rPr lang="fr-FR" sz="1800" dirty="0">
                <a:solidFill>
                  <a:srgbClr val="003366"/>
                </a:solidFill>
              </a:rPr>
              <a:t> </a:t>
            </a:r>
            <a:r>
              <a:rPr lang="fr-FR" sz="1800" dirty="0" err="1">
                <a:solidFill>
                  <a:srgbClr val="003366"/>
                </a:solidFill>
              </a:rPr>
              <a:t>until</a:t>
            </a:r>
            <a:r>
              <a:rPr lang="fr-FR" sz="1800" dirty="0">
                <a:solidFill>
                  <a:srgbClr val="003366"/>
                </a:solidFill>
              </a:rPr>
              <a:t> May 2022 for </a:t>
            </a:r>
            <a:r>
              <a:rPr lang="fr-FR" sz="1800" dirty="0" err="1">
                <a:solidFill>
                  <a:srgbClr val="003366"/>
                </a:solidFill>
              </a:rPr>
              <a:t>Industry</a:t>
            </a:r>
            <a:r>
              <a:rPr lang="fr-FR" sz="1800" dirty="0">
                <a:solidFill>
                  <a:srgbClr val="003366"/>
                </a:solidFill>
              </a:rPr>
              <a:t> to </a:t>
            </a:r>
            <a:r>
              <a:rPr lang="fr-FR" sz="1800" b="1" dirty="0" err="1">
                <a:solidFill>
                  <a:srgbClr val="003366"/>
                </a:solidFill>
              </a:rPr>
              <a:t>deeply</a:t>
            </a:r>
            <a:r>
              <a:rPr lang="fr-FR" sz="1800" b="1" dirty="0">
                <a:solidFill>
                  <a:srgbClr val="003366"/>
                </a:solidFill>
              </a:rPr>
              <a:t> change the </a:t>
            </a:r>
            <a:r>
              <a:rPr lang="fr-FR" sz="1800" b="1" dirty="0" err="1">
                <a:solidFill>
                  <a:srgbClr val="003366"/>
                </a:solidFill>
              </a:rPr>
              <a:t>technical</a:t>
            </a:r>
            <a:r>
              <a:rPr lang="fr-FR" sz="1800" b="1" dirty="0">
                <a:solidFill>
                  <a:srgbClr val="003366"/>
                </a:solidFill>
              </a:rPr>
              <a:t> </a:t>
            </a:r>
            <a:r>
              <a:rPr lang="fr-FR" sz="1800" b="1" dirty="0" err="1">
                <a:solidFill>
                  <a:srgbClr val="003366"/>
                </a:solidFill>
              </a:rPr>
              <a:t>definitions</a:t>
            </a:r>
            <a:r>
              <a:rPr lang="fr-FR" sz="1800" b="1" dirty="0">
                <a:solidFill>
                  <a:srgbClr val="003366"/>
                </a:solidFill>
              </a:rPr>
              <a:t> </a:t>
            </a:r>
            <a:r>
              <a:rPr lang="fr-FR" sz="1800" dirty="0">
                <a:solidFill>
                  <a:srgbClr val="003366"/>
                </a:solidFill>
              </a:rPr>
              <a:t>of </a:t>
            </a:r>
            <a:r>
              <a:rPr lang="fr-FR" sz="1800" dirty="0" err="1">
                <a:solidFill>
                  <a:srgbClr val="003366"/>
                </a:solidFill>
              </a:rPr>
              <a:t>already</a:t>
            </a:r>
            <a:r>
              <a:rPr lang="fr-FR" sz="1800" b="1" dirty="0">
                <a:solidFill>
                  <a:srgbClr val="003366"/>
                </a:solidFill>
              </a:rPr>
              <a:t> </a:t>
            </a:r>
            <a:r>
              <a:rPr lang="fr-FR" sz="1800" b="1" dirty="0" err="1">
                <a:solidFill>
                  <a:srgbClr val="003366"/>
                </a:solidFill>
              </a:rPr>
              <a:t>existing</a:t>
            </a:r>
            <a:r>
              <a:rPr lang="fr-FR" sz="1800" b="1" dirty="0">
                <a:solidFill>
                  <a:srgbClr val="003366"/>
                </a:solidFill>
              </a:rPr>
              <a:t> EDRs </a:t>
            </a:r>
            <a:r>
              <a:rPr lang="fr-FR" sz="1800" dirty="0">
                <a:solidFill>
                  <a:srgbClr val="003366"/>
                </a:solidFill>
              </a:rPr>
              <a:t>of </a:t>
            </a:r>
            <a:r>
              <a:rPr lang="fr-FR" sz="1800" dirty="0" err="1">
                <a:solidFill>
                  <a:srgbClr val="003366"/>
                </a:solidFill>
              </a:rPr>
              <a:t>current</a:t>
            </a:r>
            <a:r>
              <a:rPr lang="fr-FR" sz="1800" dirty="0">
                <a:solidFill>
                  <a:srgbClr val="003366"/>
                </a:solidFill>
              </a:rPr>
              <a:t> </a:t>
            </a:r>
            <a:r>
              <a:rPr lang="fr-FR" sz="1800" dirty="0" err="1">
                <a:solidFill>
                  <a:srgbClr val="003366"/>
                </a:solidFill>
              </a:rPr>
              <a:t>vehicles</a:t>
            </a:r>
            <a:r>
              <a:rPr lang="fr-FR" sz="1800" dirty="0">
                <a:solidFill>
                  <a:srgbClr val="003366"/>
                </a:solidFill>
              </a:rPr>
              <a:t> </a:t>
            </a:r>
            <a:r>
              <a:rPr lang="fr-FR" sz="1800" dirty="0" err="1">
                <a:solidFill>
                  <a:srgbClr val="003366"/>
                </a:solidFill>
              </a:rPr>
              <a:t>with</a:t>
            </a:r>
            <a:r>
              <a:rPr lang="fr-FR" sz="1800" dirty="0">
                <a:solidFill>
                  <a:srgbClr val="003366"/>
                </a:solidFill>
              </a:rPr>
              <a:t> </a:t>
            </a:r>
            <a:r>
              <a:rPr lang="fr-FR" sz="1800" b="1" dirty="0" err="1">
                <a:solidFill>
                  <a:srgbClr val="003366"/>
                </a:solidFill>
              </a:rPr>
              <a:t>existing</a:t>
            </a:r>
            <a:r>
              <a:rPr lang="fr-FR" sz="1800" b="1" dirty="0">
                <a:solidFill>
                  <a:srgbClr val="003366"/>
                </a:solidFill>
              </a:rPr>
              <a:t> E/E architectures.</a:t>
            </a:r>
            <a:endParaRPr lang="fr-FR" sz="1800" i="1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fr-FR" sz="900" b="1" dirty="0">
                <a:solidFill>
                  <a:srgbClr val="003366"/>
                </a:solidFill>
              </a:rPr>
              <a:t>   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003366"/>
                </a:solidFill>
              </a:rPr>
              <a:t>          (Memory </a:t>
            </a:r>
            <a:r>
              <a:rPr lang="fr-FR" sz="1800" dirty="0" err="1">
                <a:solidFill>
                  <a:srgbClr val="003366"/>
                </a:solidFill>
              </a:rPr>
              <a:t>capacities</a:t>
            </a:r>
            <a:r>
              <a:rPr lang="fr-FR" sz="1800" dirty="0">
                <a:solidFill>
                  <a:srgbClr val="003366"/>
                </a:solidFill>
              </a:rPr>
              <a:t> are </a:t>
            </a:r>
            <a:r>
              <a:rPr lang="fr-FR" sz="1800" dirty="0" err="1">
                <a:solidFill>
                  <a:srgbClr val="003366"/>
                </a:solidFill>
              </a:rPr>
              <a:t>limited</a:t>
            </a:r>
            <a:r>
              <a:rPr lang="fr-FR" sz="1800" dirty="0">
                <a:solidFill>
                  <a:srgbClr val="003366"/>
                </a:solidFill>
              </a:rPr>
              <a:t>, and DSSAD must </a:t>
            </a:r>
            <a:r>
              <a:rPr lang="fr-FR" sz="1800" dirty="0" err="1">
                <a:solidFill>
                  <a:srgbClr val="003366"/>
                </a:solidFill>
              </a:rPr>
              <a:t>be</a:t>
            </a:r>
            <a:r>
              <a:rPr lang="fr-FR" sz="1800" dirty="0">
                <a:solidFill>
                  <a:srgbClr val="003366"/>
                </a:solidFill>
              </a:rPr>
              <a:t> </a:t>
            </a:r>
            <a:r>
              <a:rPr lang="fr-FR" sz="1800" dirty="0" err="1">
                <a:solidFill>
                  <a:srgbClr val="003366"/>
                </a:solidFill>
              </a:rPr>
              <a:t>incorporated</a:t>
            </a:r>
            <a:r>
              <a:rPr lang="fr-FR" sz="1800" dirty="0">
                <a:solidFill>
                  <a:srgbClr val="003366"/>
                </a:solidFill>
              </a:rPr>
              <a:t> </a:t>
            </a:r>
            <a:r>
              <a:rPr lang="fr-FR" sz="1800" dirty="0" err="1">
                <a:solidFill>
                  <a:srgbClr val="003366"/>
                </a:solidFill>
              </a:rPr>
              <a:t>too</a:t>
            </a:r>
            <a:r>
              <a:rPr lang="fr-FR" sz="1800" dirty="0">
                <a:solidFill>
                  <a:srgbClr val="003366"/>
                </a:solidFill>
              </a:rPr>
              <a:t>)</a:t>
            </a:r>
          </a:p>
          <a:p>
            <a:pPr marL="0" indent="0">
              <a:buNone/>
            </a:pPr>
            <a:endParaRPr lang="fr-FR" sz="1800" b="1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fr-FR" sz="1800" dirty="0" err="1">
                <a:solidFill>
                  <a:srgbClr val="003366"/>
                </a:solidFill>
              </a:rPr>
              <a:t>What</a:t>
            </a:r>
            <a:r>
              <a:rPr lang="fr-FR" sz="1800" b="1" dirty="0">
                <a:solidFill>
                  <a:srgbClr val="003366"/>
                </a:solidFill>
              </a:rPr>
              <a:t> </a:t>
            </a:r>
            <a:r>
              <a:rPr lang="fr-FR" sz="1800" b="1" dirty="0" err="1">
                <a:solidFill>
                  <a:srgbClr val="003366"/>
                </a:solidFill>
              </a:rPr>
              <a:t>opportunity</a:t>
            </a:r>
            <a:r>
              <a:rPr lang="fr-FR" sz="1800" b="1" dirty="0">
                <a:solidFill>
                  <a:srgbClr val="003366"/>
                </a:solidFill>
              </a:rPr>
              <a:t> </a:t>
            </a:r>
            <a:r>
              <a:rPr lang="fr-FR" sz="1800" dirty="0" err="1">
                <a:solidFill>
                  <a:srgbClr val="003366"/>
                </a:solidFill>
              </a:rPr>
              <a:t>with</a:t>
            </a:r>
            <a:r>
              <a:rPr lang="fr-FR" sz="1800" dirty="0">
                <a:solidFill>
                  <a:srgbClr val="003366"/>
                </a:solidFill>
              </a:rPr>
              <a:t> </a:t>
            </a:r>
            <a:r>
              <a:rPr lang="fr-FR" sz="1800" dirty="0" err="1">
                <a:solidFill>
                  <a:srgbClr val="003366"/>
                </a:solidFill>
              </a:rPr>
              <a:t>adressing</a:t>
            </a:r>
            <a:r>
              <a:rPr lang="fr-FR" sz="1800" dirty="0">
                <a:solidFill>
                  <a:srgbClr val="003366"/>
                </a:solidFill>
              </a:rPr>
              <a:t> the </a:t>
            </a:r>
            <a:r>
              <a:rPr lang="fr-FR" sz="1800" b="1" dirty="0">
                <a:solidFill>
                  <a:srgbClr val="003366"/>
                </a:solidFill>
              </a:rPr>
              <a:t>« new trigger » in </a:t>
            </a:r>
            <a:r>
              <a:rPr lang="fr-FR" sz="1800" b="1" dirty="0" err="1">
                <a:solidFill>
                  <a:srgbClr val="003366"/>
                </a:solidFill>
              </a:rPr>
              <a:t>step</a:t>
            </a:r>
            <a:r>
              <a:rPr lang="fr-FR" sz="1800" b="1" dirty="0">
                <a:solidFill>
                  <a:srgbClr val="003366"/>
                </a:solidFill>
              </a:rPr>
              <a:t> 2 ?</a:t>
            </a:r>
          </a:p>
          <a:p>
            <a:pPr marL="0" indent="0">
              <a:buNone/>
            </a:pPr>
            <a:r>
              <a:rPr lang="fr-FR" sz="900" b="1" dirty="0">
                <a:solidFill>
                  <a:srgbClr val="003366"/>
                </a:solidFill>
              </a:rPr>
              <a:t>   </a:t>
            </a:r>
            <a:endParaRPr lang="fr-FR" sz="900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3366"/>
                </a:solidFill>
              </a:rPr>
              <a:t>         “Intervention of AEBS” could be an additional candidate for triggering the EDR.</a:t>
            </a:r>
          </a:p>
          <a:p>
            <a:pPr marL="0" indent="0">
              <a:buNone/>
            </a:pPr>
            <a:r>
              <a:rPr lang="en-US" sz="900" dirty="0">
                <a:solidFill>
                  <a:srgbClr val="003366"/>
                </a:solidFill>
              </a:rPr>
              <a:t>  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3366"/>
                </a:solidFill>
              </a:rPr>
              <a:t>               but :     EU will mandate </a:t>
            </a:r>
            <a:r>
              <a:rPr lang="en-US" sz="1800" b="1" dirty="0">
                <a:solidFill>
                  <a:srgbClr val="003366"/>
                </a:solidFill>
              </a:rPr>
              <a:t>AEBS for Pedestrians &amp; Cyclists </a:t>
            </a:r>
            <a:r>
              <a:rPr lang="en-US" sz="1800" dirty="0">
                <a:solidFill>
                  <a:srgbClr val="003366"/>
                </a:solidFill>
              </a:rPr>
              <a:t>in </a:t>
            </a:r>
            <a:r>
              <a:rPr lang="en-US" sz="1800" b="1" dirty="0">
                <a:solidFill>
                  <a:srgbClr val="003366"/>
                </a:solidFill>
              </a:rPr>
              <a:t>2024 for NT / 2026 for AR</a:t>
            </a:r>
            <a:r>
              <a:rPr lang="en-US" sz="1800" dirty="0">
                <a:solidFill>
                  <a:srgbClr val="003366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900" dirty="0">
                <a:solidFill>
                  <a:srgbClr val="003366"/>
                </a:solidFill>
              </a:rPr>
              <a:t>   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3366"/>
                </a:solidFill>
              </a:rPr>
              <a:t>		               </a:t>
            </a:r>
            <a:r>
              <a:rPr lang="en-US" sz="1800" i="1" dirty="0">
                <a:solidFill>
                  <a:srgbClr val="003366"/>
                </a:solidFill>
              </a:rPr>
              <a:t>(AEBS introduced in 2022/2024 only address Car-to-Car collisions)</a:t>
            </a:r>
          </a:p>
          <a:p>
            <a:pPr marL="0" indent="0">
              <a:buNone/>
            </a:pPr>
            <a:r>
              <a:rPr lang="en-US" sz="900" dirty="0">
                <a:solidFill>
                  <a:srgbClr val="003366"/>
                </a:solidFill>
              </a:rPr>
              <a:t>  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3366"/>
                </a:solidFill>
              </a:rPr>
              <a:t>          </a:t>
            </a:r>
            <a:r>
              <a:rPr lang="en-US" sz="1800" b="1" dirty="0">
                <a:solidFill>
                  <a:srgbClr val="003366"/>
                </a:solidFill>
              </a:rPr>
              <a:t>EU</a:t>
            </a:r>
            <a:r>
              <a:rPr lang="en-US" sz="1800" dirty="0">
                <a:solidFill>
                  <a:srgbClr val="003366"/>
                </a:solidFill>
              </a:rPr>
              <a:t> will mandate EDR on Heavy Duty Vehicles (M2, N2, M3, N3)  in </a:t>
            </a:r>
            <a:r>
              <a:rPr lang="en-US" sz="1800" b="1" dirty="0">
                <a:solidFill>
                  <a:srgbClr val="003366"/>
                </a:solidFill>
              </a:rPr>
              <a:t>2025 for NT / 2028 for AR</a:t>
            </a:r>
          </a:p>
          <a:p>
            <a:pPr marL="0" indent="0">
              <a:buNone/>
            </a:pPr>
            <a:r>
              <a:rPr lang="en-US" sz="1000" b="1" dirty="0">
                <a:solidFill>
                  <a:srgbClr val="003366"/>
                </a:solidFill>
              </a:rPr>
              <a:t>   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3366"/>
                </a:solidFill>
              </a:rPr>
              <a:t>          </a:t>
            </a:r>
            <a:r>
              <a:rPr lang="en-US" sz="1800" dirty="0">
                <a:solidFill>
                  <a:srgbClr val="003366"/>
                </a:solidFill>
              </a:rPr>
              <a:t>It would be </a:t>
            </a:r>
            <a:r>
              <a:rPr lang="en-US" sz="1800" b="1" dirty="0">
                <a:solidFill>
                  <a:srgbClr val="003366"/>
                </a:solidFill>
              </a:rPr>
              <a:t>beneficial </a:t>
            </a:r>
            <a:r>
              <a:rPr lang="en-US" sz="1800" dirty="0">
                <a:solidFill>
                  <a:srgbClr val="003366"/>
                </a:solidFill>
              </a:rPr>
              <a:t>to evaluate the </a:t>
            </a:r>
            <a:r>
              <a:rPr lang="en-US" sz="1800" b="1" dirty="0">
                <a:solidFill>
                  <a:srgbClr val="003366"/>
                </a:solidFill>
              </a:rPr>
              <a:t>pertinence and feasibility </a:t>
            </a:r>
            <a:r>
              <a:rPr lang="en-US" sz="1800" dirty="0">
                <a:solidFill>
                  <a:srgbClr val="003366"/>
                </a:solidFill>
              </a:rPr>
              <a:t>of </a:t>
            </a:r>
            <a:r>
              <a:rPr lang="en-US" sz="1800" b="1" dirty="0">
                <a:solidFill>
                  <a:srgbClr val="003366"/>
                </a:solidFill>
              </a:rPr>
              <a:t>any other </a:t>
            </a:r>
            <a:r>
              <a:rPr lang="fr-FR" sz="1800" b="1" dirty="0">
                <a:solidFill>
                  <a:srgbClr val="003366"/>
                </a:solidFill>
              </a:rPr>
              <a:t>« </a:t>
            </a:r>
            <a:r>
              <a:rPr lang="en-US" sz="1800" b="1" dirty="0">
                <a:solidFill>
                  <a:srgbClr val="003366"/>
                </a:solidFill>
              </a:rPr>
              <a:t>new trigger </a:t>
            </a:r>
            <a:r>
              <a:rPr lang="fr-FR" sz="1800" b="1" dirty="0">
                <a:solidFill>
                  <a:srgbClr val="003366"/>
                </a:solidFill>
              </a:rPr>
              <a:t>»</a:t>
            </a:r>
          </a:p>
          <a:p>
            <a:pPr marL="0" indent="0">
              <a:buNone/>
            </a:pPr>
            <a:r>
              <a:rPr lang="fr-FR" sz="1800" b="1" dirty="0">
                <a:solidFill>
                  <a:srgbClr val="003366"/>
                </a:solidFill>
              </a:rPr>
              <a:t>          </a:t>
            </a:r>
            <a:r>
              <a:rPr lang="fr-FR" sz="1800" dirty="0">
                <a:solidFill>
                  <a:srgbClr val="003366"/>
                </a:solidFill>
              </a:rPr>
              <a:t>on </a:t>
            </a:r>
            <a:r>
              <a:rPr lang="fr-FR" sz="1800" b="1" dirty="0" err="1">
                <a:solidFill>
                  <a:srgbClr val="003366"/>
                </a:solidFill>
              </a:rPr>
              <a:t>both</a:t>
            </a:r>
            <a:r>
              <a:rPr lang="fr-FR" sz="1800" b="1" dirty="0">
                <a:solidFill>
                  <a:srgbClr val="003366"/>
                </a:solidFill>
              </a:rPr>
              <a:t> Light</a:t>
            </a:r>
            <a:r>
              <a:rPr lang="fr-FR" sz="1800" dirty="0">
                <a:solidFill>
                  <a:srgbClr val="003366"/>
                </a:solidFill>
              </a:rPr>
              <a:t> (M1, N1) and </a:t>
            </a:r>
            <a:r>
              <a:rPr lang="fr-FR" sz="1800" b="1" dirty="0">
                <a:solidFill>
                  <a:srgbClr val="003366"/>
                </a:solidFill>
              </a:rPr>
              <a:t>Heavy Duty </a:t>
            </a:r>
            <a:r>
              <a:rPr lang="fr-FR" sz="1800" b="1" dirty="0" err="1">
                <a:solidFill>
                  <a:srgbClr val="003366"/>
                </a:solidFill>
              </a:rPr>
              <a:t>Vehicles</a:t>
            </a:r>
            <a:r>
              <a:rPr lang="fr-FR" sz="1800" b="1" dirty="0">
                <a:solidFill>
                  <a:srgbClr val="003366"/>
                </a:solidFill>
              </a:rPr>
              <a:t> </a:t>
            </a:r>
            <a:r>
              <a:rPr lang="fr-FR" sz="1800" dirty="0">
                <a:solidFill>
                  <a:srgbClr val="003366"/>
                </a:solidFill>
              </a:rPr>
              <a:t>(M2, N2, M3, &amp; N3) </a:t>
            </a:r>
            <a:r>
              <a:rPr lang="fr-FR" sz="1800" dirty="0" err="1">
                <a:solidFill>
                  <a:srgbClr val="003366"/>
                </a:solidFill>
              </a:rPr>
              <a:t>before</a:t>
            </a:r>
            <a:r>
              <a:rPr lang="fr-FR" sz="1800" dirty="0">
                <a:solidFill>
                  <a:srgbClr val="003366"/>
                </a:solidFill>
              </a:rPr>
              <a:t> </a:t>
            </a:r>
            <a:r>
              <a:rPr lang="fr-FR" sz="1800" dirty="0" err="1">
                <a:solidFill>
                  <a:srgbClr val="003366"/>
                </a:solidFill>
              </a:rPr>
              <a:t>mandating</a:t>
            </a:r>
            <a:r>
              <a:rPr lang="fr-FR" sz="1800" dirty="0">
                <a:solidFill>
                  <a:srgbClr val="003366"/>
                </a:solidFill>
              </a:rPr>
              <a:t>.</a:t>
            </a:r>
            <a:endParaRPr lang="en-US" sz="1800" dirty="0">
              <a:solidFill>
                <a:srgbClr val="003366"/>
              </a:solidFill>
            </a:endParaRPr>
          </a:p>
        </p:txBody>
      </p:sp>
      <p:sp>
        <p:nvSpPr>
          <p:cNvPr id="4" name="Flèche : bas 3">
            <a:extLst>
              <a:ext uri="{FF2B5EF4-FFF2-40B4-BE49-F238E27FC236}">
                <a16:creationId xmlns:a16="http://schemas.microsoft.com/office/drawing/2014/main" id="{A4D2D3FD-B389-48E7-8E2B-96451B653AE9}"/>
              </a:ext>
            </a:extLst>
          </p:cNvPr>
          <p:cNvSpPr/>
          <p:nvPr/>
        </p:nvSpPr>
        <p:spPr>
          <a:xfrm rot="16200000">
            <a:off x="930150" y="1130100"/>
            <a:ext cx="263951" cy="445416"/>
          </a:xfrm>
          <a:prstGeom prst="down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6B050B51-FEDC-48A4-B394-7F4C610584E0}"/>
              </a:ext>
            </a:extLst>
          </p:cNvPr>
          <p:cNvSpPr/>
          <p:nvPr/>
        </p:nvSpPr>
        <p:spPr>
          <a:xfrm rot="16200000">
            <a:off x="930151" y="2138212"/>
            <a:ext cx="263951" cy="445416"/>
          </a:xfrm>
          <a:prstGeom prst="down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 : bas 5">
            <a:extLst>
              <a:ext uri="{FF2B5EF4-FFF2-40B4-BE49-F238E27FC236}">
                <a16:creationId xmlns:a16="http://schemas.microsoft.com/office/drawing/2014/main" id="{7B72C038-8CD4-4F5E-974A-85241228A23A}"/>
              </a:ext>
            </a:extLst>
          </p:cNvPr>
          <p:cNvSpPr/>
          <p:nvPr/>
        </p:nvSpPr>
        <p:spPr>
          <a:xfrm rot="16200000">
            <a:off x="930151" y="3554292"/>
            <a:ext cx="263951" cy="445416"/>
          </a:xfrm>
          <a:prstGeom prst="down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5192E3C5-55FF-4A20-B3DE-17FBE03F0257}"/>
              </a:ext>
            </a:extLst>
          </p:cNvPr>
          <p:cNvSpPr/>
          <p:nvPr/>
        </p:nvSpPr>
        <p:spPr>
          <a:xfrm>
            <a:off x="1775520" y="4227934"/>
            <a:ext cx="144016" cy="14401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5047EEA-EEA5-4966-ADBE-DFE2A6C097D9}"/>
              </a:ext>
            </a:extLst>
          </p:cNvPr>
          <p:cNvSpPr/>
          <p:nvPr/>
        </p:nvSpPr>
        <p:spPr>
          <a:xfrm>
            <a:off x="1779267" y="5709966"/>
            <a:ext cx="144016" cy="14401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16C27DC2-0F6B-451A-B334-419988CDA588}"/>
              </a:ext>
            </a:extLst>
          </p:cNvPr>
          <p:cNvSpPr/>
          <p:nvPr/>
        </p:nvSpPr>
        <p:spPr>
          <a:xfrm>
            <a:off x="1771772" y="6203583"/>
            <a:ext cx="144016" cy="14401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232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4">
            <a:extLst>
              <a:ext uri="{FF2B5EF4-FFF2-40B4-BE49-F238E27FC236}">
                <a16:creationId xmlns:a16="http://schemas.microsoft.com/office/drawing/2014/main" id="{291551BA-0C68-4F64-9725-0E1A0869A3D7}"/>
              </a:ext>
            </a:extLst>
          </p:cNvPr>
          <p:cNvSpPr/>
          <p:nvPr/>
        </p:nvSpPr>
        <p:spPr>
          <a:xfrm>
            <a:off x="695400" y="-27384"/>
            <a:ext cx="11431891" cy="1027433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003366"/>
                </a:solidFill>
                <a:latin typeface="+mj-lt"/>
                <a:cs typeface="Arial" panose="020B0604020202020204" pitchFamily="34" charset="0"/>
              </a:rPr>
              <a:t>A dual “2-step” strategy for EDR &amp; DSSAD</a:t>
            </a:r>
          </a:p>
        </p:txBody>
      </p:sp>
      <p:graphicFrame>
        <p:nvGraphicFramePr>
          <p:cNvPr id="17" name="Table 2">
            <a:extLst>
              <a:ext uri="{FF2B5EF4-FFF2-40B4-BE49-F238E27FC236}">
                <a16:creationId xmlns:a16="http://schemas.microsoft.com/office/drawing/2014/main" id="{16FD0121-21F5-4AF2-AC31-3F3A92044E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702819"/>
              </p:ext>
            </p:extLst>
          </p:nvPr>
        </p:nvGraphicFramePr>
        <p:xfrm>
          <a:off x="407368" y="836712"/>
          <a:ext cx="11719922" cy="5967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5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5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33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>
                          <a:solidFill>
                            <a:srgbClr val="003366"/>
                          </a:solidFill>
                        </a:rPr>
                        <a:t>EDR (step 1 = M1/N1)</a:t>
                      </a:r>
                      <a:endParaRPr lang="en-GB" dirty="0">
                        <a:solidFill>
                          <a:srgbClr val="0033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>
                          <a:solidFill>
                            <a:srgbClr val="003366"/>
                          </a:solidFill>
                        </a:rPr>
                        <a:t>DSSAD (</a:t>
                      </a:r>
                      <a:r>
                        <a:rPr lang="nl-BE" dirty="0" err="1">
                          <a:solidFill>
                            <a:srgbClr val="003366"/>
                          </a:solidFill>
                        </a:rPr>
                        <a:t>All</a:t>
                      </a:r>
                      <a:r>
                        <a:rPr lang="nl-BE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dirty="0" err="1">
                          <a:solidFill>
                            <a:srgbClr val="003366"/>
                          </a:solidFill>
                        </a:rPr>
                        <a:t>vehicles</a:t>
                      </a:r>
                      <a:r>
                        <a:rPr lang="nl-BE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dirty="0" err="1">
                          <a:solidFill>
                            <a:srgbClr val="003366"/>
                          </a:solidFill>
                        </a:rPr>
                        <a:t>with</a:t>
                      </a:r>
                      <a:r>
                        <a:rPr lang="nl-BE" dirty="0">
                          <a:solidFill>
                            <a:srgbClr val="003366"/>
                          </a:solidFill>
                        </a:rPr>
                        <a:t> ALKS)</a:t>
                      </a:r>
                      <a:endParaRPr lang="en-GB" dirty="0">
                        <a:solidFill>
                          <a:srgbClr val="00336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0344">
                <a:tc>
                  <a:txBody>
                    <a:bodyPr/>
                    <a:lstStyle/>
                    <a:p>
                      <a:r>
                        <a:rPr lang="nl-BE" sz="1600" b="1" dirty="0">
                          <a:solidFill>
                            <a:srgbClr val="003366"/>
                          </a:solidFill>
                        </a:rPr>
                        <a:t>Purpose</a:t>
                      </a:r>
                      <a:endParaRPr lang="en-GB" sz="1600" b="1" dirty="0">
                        <a:solidFill>
                          <a:srgbClr val="0033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baseline="0" dirty="0">
                          <a:solidFill>
                            <a:srgbClr val="003366"/>
                          </a:solidFill>
                        </a:rPr>
                        <a:t>Accident analysis  </a:t>
                      </a:r>
                      <a:endParaRPr lang="en-GB" sz="1600" dirty="0">
                        <a:solidFill>
                          <a:srgbClr val="0033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Legal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responsability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,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liability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(research, monitoring)</a:t>
                      </a:r>
                      <a:endParaRPr lang="en-GB" sz="1600" dirty="0">
                        <a:solidFill>
                          <a:srgbClr val="00336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993">
                <a:tc>
                  <a:txBody>
                    <a:bodyPr/>
                    <a:lstStyle/>
                    <a:p>
                      <a:r>
                        <a:rPr lang="nl-BE" sz="1600" b="1" dirty="0" err="1">
                          <a:solidFill>
                            <a:srgbClr val="003366"/>
                          </a:solidFill>
                        </a:rPr>
                        <a:t>When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(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text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finalized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)</a:t>
                      </a:r>
                      <a:endParaRPr lang="en-GB" sz="1600" dirty="0">
                        <a:solidFill>
                          <a:srgbClr val="0033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b="1" dirty="0">
                          <a:solidFill>
                            <a:srgbClr val="C00000"/>
                          </a:solidFill>
                        </a:rPr>
                        <a:t>2020, November</a:t>
                      </a:r>
                      <a:r>
                        <a:rPr lang="nl-BE" sz="1600" b="0" dirty="0">
                          <a:solidFill>
                            <a:srgbClr val="C00000"/>
                          </a:solidFill>
                        </a:rPr>
                        <a:t>    (step 1)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b="1" dirty="0">
                          <a:solidFill>
                            <a:srgbClr val="C00000"/>
                          </a:solidFill>
                        </a:rPr>
                        <a:t>2020, </a:t>
                      </a:r>
                      <a:r>
                        <a:rPr lang="nl-BE" sz="1600" b="1" dirty="0" err="1">
                          <a:solidFill>
                            <a:srgbClr val="C00000"/>
                          </a:solidFill>
                        </a:rPr>
                        <a:t>March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3408">
                <a:tc>
                  <a:txBody>
                    <a:bodyPr/>
                    <a:lstStyle/>
                    <a:p>
                      <a:r>
                        <a:rPr lang="nl-BE" sz="1600" b="1" dirty="0" err="1">
                          <a:solidFill>
                            <a:srgbClr val="003366"/>
                          </a:solidFill>
                        </a:rPr>
                        <a:t>When</a:t>
                      </a:r>
                      <a:endParaRPr lang="nl-BE" sz="1600" b="1" baseline="0" dirty="0">
                        <a:solidFill>
                          <a:srgbClr val="003366"/>
                        </a:solidFill>
                      </a:endParaRPr>
                    </a:p>
                    <a:p>
                      <a:r>
                        <a:rPr lang="nl-BE" sz="1600" baseline="0" dirty="0">
                          <a:solidFill>
                            <a:srgbClr val="003366"/>
                          </a:solidFill>
                        </a:rPr>
                        <a:t>(</a:t>
                      </a:r>
                      <a:r>
                        <a:rPr lang="nl-BE" sz="1600" baseline="0" dirty="0" err="1">
                          <a:solidFill>
                            <a:srgbClr val="003366"/>
                          </a:solidFill>
                        </a:rPr>
                        <a:t>application</a:t>
                      </a:r>
                      <a:r>
                        <a:rPr lang="nl-BE" sz="1600" baseline="0" dirty="0">
                          <a:solidFill>
                            <a:srgbClr val="003366"/>
                          </a:solidFill>
                        </a:rPr>
                        <a:t> date)</a:t>
                      </a:r>
                      <a:endParaRPr lang="en-GB" sz="1600" dirty="0">
                        <a:solidFill>
                          <a:srgbClr val="0033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2022 NT / 2024 AR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 in </a:t>
                      </a:r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EU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Already exists in USA &amp; South Korea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Draft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 in </a:t>
                      </a:r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China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 (2021/2023 to be confirmed)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Same time as </a:t>
                      </a:r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ALKS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 (end of 2020 ?)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and for </a:t>
                      </a:r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ALKS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023">
                <a:tc>
                  <a:txBody>
                    <a:bodyPr/>
                    <a:lstStyle/>
                    <a:p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Reference</a:t>
                      </a:r>
                      <a:endParaRPr lang="en-GB" sz="1600" dirty="0">
                        <a:solidFill>
                          <a:srgbClr val="0033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FMVSS </a:t>
                      </a:r>
                      <a:r>
                        <a:rPr lang="en-GB" sz="1600" b="0" kern="1200" dirty="0">
                          <a:solidFill>
                            <a:srgbClr val="003366"/>
                          </a:solidFill>
                          <a:latin typeface="+mn-lt"/>
                          <a:ea typeface="+mn-ea"/>
                          <a:cs typeface="+mn-cs"/>
                        </a:rPr>
                        <a:t>49 CFR Part 563</a:t>
                      </a:r>
                      <a:endParaRPr lang="en-GB" sz="1600" b="0" dirty="0">
                        <a:solidFill>
                          <a:srgbClr val="0033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b="0" baseline="0" dirty="0">
                          <a:solidFill>
                            <a:srgbClr val="003366"/>
                          </a:solidFill>
                        </a:rPr>
                        <a:t>Concept as </a:t>
                      </a:r>
                      <a:r>
                        <a:rPr lang="nl-BE" sz="1600" b="0" baseline="0" dirty="0" err="1">
                          <a:solidFill>
                            <a:srgbClr val="003366"/>
                          </a:solidFill>
                        </a:rPr>
                        <a:t>proposed</a:t>
                      </a:r>
                      <a:r>
                        <a:rPr lang="nl-BE" sz="1600" b="0" baseline="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b="0" baseline="0" dirty="0" err="1">
                          <a:solidFill>
                            <a:srgbClr val="003366"/>
                          </a:solidFill>
                        </a:rPr>
                        <a:t>by</a:t>
                      </a:r>
                      <a:r>
                        <a:rPr lang="nl-BE" sz="1600" b="0" baseline="0" dirty="0">
                          <a:solidFill>
                            <a:srgbClr val="003366"/>
                          </a:solidFill>
                        </a:rPr>
                        <a:t> OICA &amp; JAPAN</a:t>
                      </a:r>
                      <a:endParaRPr lang="en-GB" sz="1600" b="0" dirty="0">
                        <a:solidFill>
                          <a:srgbClr val="00336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6459">
                <a:tc>
                  <a:txBody>
                    <a:bodyPr/>
                    <a:lstStyle/>
                    <a:p>
                      <a:pPr algn="l"/>
                      <a:r>
                        <a:rPr lang="nl-BE" sz="1600" b="1" baseline="0" dirty="0">
                          <a:solidFill>
                            <a:srgbClr val="003366"/>
                          </a:solidFill>
                        </a:rPr>
                        <a:t>Must</a:t>
                      </a:r>
                      <a:r>
                        <a:rPr lang="nl-BE" sz="1600" baseline="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baseline="0" dirty="0" err="1">
                          <a:solidFill>
                            <a:srgbClr val="003366"/>
                          </a:solidFill>
                        </a:rPr>
                        <a:t>incorporate</a:t>
                      </a:r>
                      <a:endParaRPr lang="nl-BE" sz="1600" baseline="0" dirty="0">
                        <a:solidFill>
                          <a:srgbClr val="003366"/>
                        </a:solidFill>
                      </a:endParaRPr>
                    </a:p>
                    <a:p>
                      <a:r>
                        <a:rPr lang="nl-BE" sz="1600" baseline="0" dirty="0">
                          <a:solidFill>
                            <a:srgbClr val="003366"/>
                          </a:solidFill>
                        </a:rPr>
                        <a:t>in </a:t>
                      </a:r>
                      <a:r>
                        <a:rPr lang="nl-BE" sz="1600" b="1" baseline="0" dirty="0">
                          <a:solidFill>
                            <a:srgbClr val="C00000"/>
                          </a:solidFill>
                        </a:rPr>
                        <a:t>step 1</a:t>
                      </a:r>
                      <a:endParaRPr lang="en-GB" sz="16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Requirements of texts already enforced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(</a:t>
                      </a:r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prioritize harmonization on existing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)</a:t>
                      </a:r>
                    </a:p>
                    <a:p>
                      <a:pPr algn="ctr"/>
                      <a:r>
                        <a:rPr lang="en-GB" sz="600" dirty="0">
                          <a:solidFill>
                            <a:srgbClr val="003366"/>
                          </a:solidFill>
                        </a:rPr>
                        <a:t>   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Same requirements for “conventional” &amp; “AD (ALKS)”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Answers both questions : 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Was Driver or System requested to drive ?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Was Driver or System actually driving ?</a:t>
                      </a:r>
                    </a:p>
                    <a:p>
                      <a:pPr algn="ctr"/>
                      <a:r>
                        <a:rPr lang="en-GB" sz="600" b="1" dirty="0">
                          <a:solidFill>
                            <a:srgbClr val="003366"/>
                          </a:solidFill>
                        </a:rPr>
                        <a:t>   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Uses definitions given by ALKS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9194"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Can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 incorporate</a:t>
                      </a:r>
                    </a:p>
                    <a:p>
                      <a:pPr algn="l"/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in </a:t>
                      </a: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step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Inputs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from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b="1" dirty="0">
                          <a:solidFill>
                            <a:srgbClr val="003366"/>
                          </a:solidFill>
                        </a:rPr>
                        <a:t>recent ADAS 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(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if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covered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by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UN ECE)</a:t>
                      </a:r>
                    </a:p>
                    <a:p>
                      <a:pPr algn="ctr"/>
                      <a:r>
                        <a:rPr lang="nl-BE" sz="600" dirty="0">
                          <a:solidFill>
                            <a:srgbClr val="003366"/>
                          </a:solidFill>
                        </a:rPr>
                        <a:t>   </a:t>
                      </a:r>
                    </a:p>
                    <a:p>
                      <a:pPr algn="ctr"/>
                      <a:r>
                        <a:rPr lang="nl-BE" sz="1600" b="1" dirty="0" err="1">
                          <a:solidFill>
                            <a:srgbClr val="003366"/>
                          </a:solidFill>
                        </a:rPr>
                        <a:t>Revisiting</a:t>
                      </a:r>
                      <a:r>
                        <a:rPr lang="nl-BE" sz="1600" b="1" dirty="0">
                          <a:solidFill>
                            <a:srgbClr val="003366"/>
                          </a:solidFill>
                        </a:rPr>
                        <a:t> format </a:t>
                      </a:r>
                      <a:r>
                        <a:rPr lang="nl-BE" sz="1600" b="0" dirty="0">
                          <a:solidFill>
                            <a:srgbClr val="003366"/>
                          </a:solidFill>
                        </a:rPr>
                        <a:t>of </a:t>
                      </a:r>
                      <a:r>
                        <a:rPr lang="nl-BE" sz="1600" b="0" dirty="0" err="1">
                          <a:solidFill>
                            <a:srgbClr val="003366"/>
                          </a:solidFill>
                        </a:rPr>
                        <a:t>some</a:t>
                      </a:r>
                      <a:r>
                        <a:rPr lang="nl-BE" sz="1600" b="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b="1" dirty="0" err="1">
                          <a:solidFill>
                            <a:srgbClr val="003366"/>
                          </a:solidFill>
                        </a:rPr>
                        <a:t>existing</a:t>
                      </a:r>
                      <a:r>
                        <a:rPr lang="nl-BE" sz="1600" b="1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b="1" dirty="0" err="1">
                          <a:solidFill>
                            <a:srgbClr val="003366"/>
                          </a:solidFill>
                        </a:rPr>
                        <a:t>elements</a:t>
                      </a:r>
                      <a:endParaRPr lang="nl-BE" sz="1600" b="1" dirty="0">
                        <a:solidFill>
                          <a:srgbClr val="003366"/>
                        </a:solidFill>
                      </a:endParaRPr>
                    </a:p>
                    <a:p>
                      <a:pPr algn="ctr"/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if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justified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by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b="1" dirty="0">
                          <a:solidFill>
                            <a:srgbClr val="003366"/>
                          </a:solidFill>
                        </a:rPr>
                        <a:t>field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b="1" dirty="0" err="1">
                          <a:solidFill>
                            <a:srgbClr val="003366"/>
                          </a:solidFill>
                        </a:rPr>
                        <a:t>experience</a:t>
                      </a:r>
                      <a:endParaRPr lang="en-GB" sz="1600" b="1" dirty="0">
                        <a:solidFill>
                          <a:srgbClr val="0033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b="1" dirty="0" err="1">
                          <a:solidFill>
                            <a:srgbClr val="003366"/>
                          </a:solidFill>
                        </a:rPr>
                        <a:t>Only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parameters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that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establish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the</a:t>
                      </a:r>
                      <a:endParaRPr lang="nl-BE" sz="1600" dirty="0">
                        <a:solidFill>
                          <a:srgbClr val="003366"/>
                        </a:solidFill>
                      </a:endParaRPr>
                    </a:p>
                    <a:p>
                      <a:pPr algn="ctr"/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answer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to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the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dual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question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above</a:t>
                      </a:r>
                      <a:endParaRPr lang="en-GB" sz="1600" dirty="0">
                        <a:solidFill>
                          <a:srgbClr val="00336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79194"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Will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 incorporate</a:t>
                      </a:r>
                    </a:p>
                    <a:p>
                      <a:pPr algn="l"/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in </a:t>
                      </a: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step 2 (EDR)</a:t>
                      </a:r>
                    </a:p>
                    <a:p>
                      <a:pPr algn="l"/>
                      <a:r>
                        <a:rPr lang="en-GB" sz="1600" b="0" dirty="0">
                          <a:solidFill>
                            <a:srgbClr val="003366"/>
                          </a:solidFill>
                        </a:rPr>
                        <a:t>(2025 NT / 2028 AR)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New “trigger(s)” 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(for </a:t>
                      </a:r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Heavy Duty Vehicles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)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New trigger(s) 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(for </a:t>
                      </a:r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Vulnerable Road Users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)</a:t>
                      </a:r>
                    </a:p>
                    <a:p>
                      <a:pPr algn="ctr"/>
                      <a:r>
                        <a:rPr lang="en-GB" sz="600" dirty="0">
                          <a:solidFill>
                            <a:srgbClr val="003366"/>
                          </a:solidFill>
                        </a:rPr>
                        <a:t>   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New data 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(after field </a:t>
                      </a:r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feedback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 of step 1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&amp; </a:t>
                      </a:r>
                      <a:r>
                        <a:rPr lang="en-GB" sz="1600" b="1" dirty="0">
                          <a:solidFill>
                            <a:srgbClr val="003366"/>
                          </a:solidFill>
                        </a:rPr>
                        <a:t>application</a:t>
                      </a:r>
                      <a:r>
                        <a:rPr lang="en-GB" sz="1600" dirty="0">
                          <a:solidFill>
                            <a:srgbClr val="003366"/>
                          </a:solidFill>
                        </a:rPr>
                        <a:t> of Chinese regulation)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i="1" dirty="0">
                          <a:solidFill>
                            <a:srgbClr val="003366"/>
                          </a:solidFill>
                        </a:rPr>
                        <a:t>(no </a:t>
                      </a:r>
                      <a:r>
                        <a:rPr lang="nl-BE" sz="1600" i="1" dirty="0" err="1">
                          <a:solidFill>
                            <a:srgbClr val="003366"/>
                          </a:solidFill>
                        </a:rPr>
                        <a:t>schedule</a:t>
                      </a:r>
                      <a:r>
                        <a:rPr lang="nl-BE" sz="1600" i="1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i="1">
                          <a:solidFill>
                            <a:srgbClr val="003366"/>
                          </a:solidFill>
                        </a:rPr>
                        <a:t>yet </a:t>
                      </a:r>
                      <a:r>
                        <a:rPr lang="nl-BE" sz="1600" i="1" dirty="0">
                          <a:solidFill>
                            <a:srgbClr val="003366"/>
                          </a:solidFill>
                        </a:rPr>
                        <a:t>for step 2 </a:t>
                      </a:r>
                      <a:r>
                        <a:rPr lang="nl-BE" sz="1600" i="1" dirty="0" err="1">
                          <a:solidFill>
                            <a:srgbClr val="003366"/>
                          </a:solidFill>
                        </a:rPr>
                        <a:t>today</a:t>
                      </a:r>
                      <a:r>
                        <a:rPr lang="nl-BE" sz="1600" i="1" dirty="0">
                          <a:solidFill>
                            <a:srgbClr val="003366"/>
                          </a:solidFill>
                        </a:rPr>
                        <a:t>)</a:t>
                      </a:r>
                    </a:p>
                    <a:p>
                      <a:pPr algn="ctr"/>
                      <a:r>
                        <a:rPr lang="nl-BE" sz="600" dirty="0">
                          <a:solidFill>
                            <a:srgbClr val="003366"/>
                          </a:solidFill>
                        </a:rPr>
                        <a:t>   </a:t>
                      </a:r>
                    </a:p>
                    <a:p>
                      <a:pPr algn="ctr"/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New parameters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if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needed</a:t>
                      </a:r>
                      <a:endParaRPr lang="nl-BE" sz="1600" dirty="0">
                        <a:solidFill>
                          <a:srgbClr val="003366"/>
                        </a:solidFill>
                      </a:endParaRPr>
                    </a:p>
                    <a:p>
                      <a:pPr algn="ctr"/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for systems “</a:t>
                      </a:r>
                      <a:r>
                        <a:rPr lang="nl-BE" sz="1600" b="1" i="1" dirty="0" err="1">
                          <a:solidFill>
                            <a:srgbClr val="003366"/>
                          </a:solidFill>
                        </a:rPr>
                        <a:t>after</a:t>
                      </a:r>
                      <a:r>
                        <a:rPr lang="nl-BE" sz="1600" b="1" i="1" dirty="0">
                          <a:solidFill>
                            <a:srgbClr val="003366"/>
                          </a:solidFill>
                        </a:rPr>
                        <a:t> ALKS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” </a:t>
                      </a:r>
                    </a:p>
                    <a:p>
                      <a:pPr algn="ctr"/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New parameters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after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field </a:t>
                      </a:r>
                      <a:r>
                        <a:rPr lang="nl-BE" sz="1600" dirty="0" err="1">
                          <a:solidFill>
                            <a:srgbClr val="003366"/>
                          </a:solidFill>
                        </a:rPr>
                        <a:t>experience</a:t>
                      </a:r>
                      <a:r>
                        <a:rPr lang="nl-BE" sz="1600" dirty="0">
                          <a:solidFill>
                            <a:srgbClr val="003366"/>
                          </a:solidFill>
                        </a:rPr>
                        <a:t> feedback</a:t>
                      </a:r>
                      <a:endParaRPr lang="en-GB" sz="1600" dirty="0">
                        <a:solidFill>
                          <a:srgbClr val="00336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100425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B1DF7E2BFF1C4F8C10768B9F78FC10" ma:contentTypeVersion="11" ma:contentTypeDescription="Create a new document." ma:contentTypeScope="" ma:versionID="f14187b7dcfbe6bf7cca0654e232e6a1">
  <xsd:schema xmlns:xsd="http://www.w3.org/2001/XMLSchema" xmlns:xs="http://www.w3.org/2001/XMLSchema" xmlns:p="http://schemas.microsoft.com/office/2006/metadata/properties" xmlns:ns3="e34b8fb6-8336-4264-93cb-744c0f0e928f" xmlns:ns4="95afc812-6b0b-4f96-a412-b1f6cdf2b664" targetNamespace="http://schemas.microsoft.com/office/2006/metadata/properties" ma:root="true" ma:fieldsID="1a7c40a05dcd6f14574617fe5d671c7f" ns3:_="" ns4:_="">
    <xsd:import namespace="e34b8fb6-8336-4264-93cb-744c0f0e928f"/>
    <xsd:import namespace="95afc812-6b0b-4f96-a412-b1f6cdf2b6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4b8fb6-8336-4264-93cb-744c0f0e92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afc812-6b0b-4f96-a412-b1f6cdf2b66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304BF3-E940-4B4C-8BDD-A4F7B6745EED}">
  <ds:schemaRefs>
    <ds:schemaRef ds:uri="http://purl.org/dc/elements/1.1/"/>
    <ds:schemaRef ds:uri="http://schemas.microsoft.com/office/2006/metadata/properties"/>
    <ds:schemaRef ds:uri="e34b8fb6-8336-4264-93cb-744c0f0e928f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95afc812-6b0b-4f96-a412-b1f6cdf2b66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8315A10-97DF-4572-82B1-E7C40D52D2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AF0249-3E12-400E-AF8F-B0B1875D78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4b8fb6-8336-4264-93cb-744c0f0e928f"/>
    <ds:schemaRef ds:uri="95afc812-6b0b-4f96-a412-b1f6cdf2b6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(16_9)</Template>
  <TotalTime>1187</TotalTime>
  <Words>524</Words>
  <Application>Microsoft Office PowerPoint</Application>
  <PresentationFormat>Grand écran</PresentationFormat>
  <Paragraphs>73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Wingdings</vt:lpstr>
      <vt:lpstr>Masque présentation OICA</vt:lpstr>
      <vt:lpstr>Event Data Recorder (EDR)  &amp;  Data Storage System for Automated Driving (DSSAD)</vt:lpstr>
      <vt:lpstr>The foundations of this “2-step” strategy</vt:lpstr>
      <vt:lpstr>Présentation PowerPoint</vt:lpstr>
    </vt:vector>
  </TitlesOfParts>
  <Company>GM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Alexandra Scholz</dc:creator>
  <cp:lastModifiedBy>Olivier Fontaine</cp:lastModifiedBy>
  <cp:revision>72</cp:revision>
  <dcterms:created xsi:type="dcterms:W3CDTF">2019-03-28T07:34:01Z</dcterms:created>
  <dcterms:modified xsi:type="dcterms:W3CDTF">2019-11-26T22:27:59Z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3e2df67-a328-4bd4-9599-bc39523e460a_Enabled">
    <vt:lpwstr>True</vt:lpwstr>
  </property>
  <property fmtid="{D5CDD505-2E9C-101B-9397-08002B2CF9AE}" pid="3" name="MSIP_Label_43e2df67-a328-4bd4-9599-bc39523e460a_SiteId">
    <vt:lpwstr>d6b0bbee-7cd9-4d60-bce6-4a67b543e2ae</vt:lpwstr>
  </property>
  <property fmtid="{D5CDD505-2E9C-101B-9397-08002B2CF9AE}" pid="4" name="MSIP_Label_43e2df67-a328-4bd4-9599-bc39523e460a_Owner">
    <vt:lpwstr>thierry.latelise@renault.com</vt:lpwstr>
  </property>
  <property fmtid="{D5CDD505-2E9C-101B-9397-08002B2CF9AE}" pid="5" name="MSIP_Label_43e2df67-a328-4bd4-9599-bc39523e460a_SetDate">
    <vt:lpwstr>2019-06-26T09:45:28.0546458Z</vt:lpwstr>
  </property>
  <property fmtid="{D5CDD505-2E9C-101B-9397-08002B2CF9AE}" pid="6" name="MSIP_Label_43e2df67-a328-4bd4-9599-bc39523e460a_Name">
    <vt:lpwstr>No Marking N</vt:lpwstr>
  </property>
  <property fmtid="{D5CDD505-2E9C-101B-9397-08002B2CF9AE}" pid="7" name="MSIP_Label_43e2df67-a328-4bd4-9599-bc39523e460a_Application">
    <vt:lpwstr>Microsoft Azure Information Protection</vt:lpwstr>
  </property>
  <property fmtid="{D5CDD505-2E9C-101B-9397-08002B2CF9AE}" pid="8" name="MSIP_Label_43e2df67-a328-4bd4-9599-bc39523e460a_Extended_MSFT_Method">
    <vt:lpwstr>Manual</vt:lpwstr>
  </property>
  <property fmtid="{D5CDD505-2E9C-101B-9397-08002B2CF9AE}" pid="9" name="MSIP_Label_7f30fc12-c89a-4829-a476-5bf9e2086332_Enabled">
    <vt:lpwstr>True</vt:lpwstr>
  </property>
  <property fmtid="{D5CDD505-2E9C-101B-9397-08002B2CF9AE}" pid="10" name="MSIP_Label_7f30fc12-c89a-4829-a476-5bf9e2086332_SiteId">
    <vt:lpwstr>d6b0bbee-7cd9-4d60-bce6-4a67b543e2ae</vt:lpwstr>
  </property>
  <property fmtid="{D5CDD505-2E9C-101B-9397-08002B2CF9AE}" pid="11" name="MSIP_Label_7f30fc12-c89a-4829-a476-5bf9e2086332_SetDate">
    <vt:lpwstr>2019-06-26T09:45:28.0546458Z</vt:lpwstr>
  </property>
  <property fmtid="{D5CDD505-2E9C-101B-9397-08002B2CF9AE}" pid="12" name="MSIP_Label_7f30fc12-c89a-4829-a476-5bf9e2086332_Name">
    <vt:lpwstr>Accessible to everybody</vt:lpwstr>
  </property>
  <property fmtid="{D5CDD505-2E9C-101B-9397-08002B2CF9AE}" pid="13" name="MSIP_Label_7f30fc12-c89a-4829-a476-5bf9e2086332_Extended_MSFT_Method">
    <vt:lpwstr>Manual</vt:lpwstr>
  </property>
  <property fmtid="{D5CDD505-2E9C-101B-9397-08002B2CF9AE}" pid="14" name="Sensitivity">
    <vt:lpwstr>No Marking N Accessible to everybody</vt:lpwstr>
  </property>
  <property fmtid="{D5CDD505-2E9C-101B-9397-08002B2CF9AE}" pid="15" name="ContentTypeId">
    <vt:lpwstr>0x01010063B1DF7E2BFF1C4F8C10768B9F78FC10</vt:lpwstr>
  </property>
</Properties>
</file>