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7" r:id="rId4"/>
  </p:sldMasterIdLst>
  <p:notesMasterIdLst>
    <p:notesMasterId r:id="rId24"/>
  </p:notesMasterIdLst>
  <p:handoutMasterIdLst>
    <p:handoutMasterId r:id="rId25"/>
  </p:handoutMasterIdLst>
  <p:sldIdLst>
    <p:sldId id="386" r:id="rId5"/>
    <p:sldId id="403" r:id="rId6"/>
    <p:sldId id="434" r:id="rId7"/>
    <p:sldId id="261" r:id="rId8"/>
    <p:sldId id="410" r:id="rId9"/>
    <p:sldId id="412" r:id="rId10"/>
    <p:sldId id="414" r:id="rId11"/>
    <p:sldId id="415" r:id="rId12"/>
    <p:sldId id="416" r:id="rId13"/>
    <p:sldId id="417" r:id="rId14"/>
    <p:sldId id="418" r:id="rId15"/>
    <p:sldId id="436" r:id="rId16"/>
    <p:sldId id="442" r:id="rId17"/>
    <p:sldId id="443" r:id="rId18"/>
    <p:sldId id="444" r:id="rId19"/>
    <p:sldId id="439" r:id="rId20"/>
    <p:sldId id="437" r:id="rId21"/>
    <p:sldId id="420" r:id="rId22"/>
    <p:sldId id="449" r:id="rId23"/>
  </p:sldIdLst>
  <p:sldSz cx="12192000" cy="6858000"/>
  <p:notesSz cx="6797675" cy="9928225"/>
  <p:defaultTextStyle>
    <a:defPPr>
      <a:defRPr lang="de-CH"/>
    </a:defPPr>
    <a:lvl1pPr algn="l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9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9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9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9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2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ulmala Risto" initials="KR" lastIdx="5" clrIdx="0">
    <p:extLst>
      <p:ext uri="{19B8F6BF-5375-455C-9EA6-DF929625EA0E}">
        <p15:presenceInfo xmlns:p15="http://schemas.microsoft.com/office/powerpoint/2012/main" userId="Kulmala Risto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EDEDED"/>
    <a:srgbClr val="4D7DBF"/>
    <a:srgbClr val="000066"/>
    <a:srgbClr val="4E7EC1"/>
    <a:srgbClr val="FF9900"/>
    <a:srgbClr val="FFFF00"/>
    <a:srgbClr val="3366FF"/>
    <a:srgbClr val="00CCFF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2" autoAdjust="0"/>
    <p:restoredTop sz="94595" autoAdjust="0"/>
  </p:normalViewPr>
  <p:slideViewPr>
    <p:cSldViewPr>
      <p:cViewPr varScale="1">
        <p:scale>
          <a:sx n="110" d="100"/>
          <a:sy n="110" d="100"/>
        </p:scale>
        <p:origin x="552" y="1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560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4637"/>
    </p:cViewPr>
  </p:sorterViewPr>
  <p:notesViewPr>
    <p:cSldViewPr>
      <p:cViewPr varScale="1">
        <p:scale>
          <a:sx n="78" d="100"/>
          <a:sy n="78" d="100"/>
        </p:scale>
        <p:origin x="4014" y="84"/>
      </p:cViewPr>
      <p:guideLst>
        <p:guide orient="horz" pos="3127"/>
        <p:guide pos="214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99476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488" y="744538"/>
            <a:ext cx="6618287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7005" y="4715907"/>
            <a:ext cx="4983666" cy="446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0" tIns="46150" rIns="92300" bIns="46150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CH" noProof="0" dirty="0"/>
          </a:p>
        </p:txBody>
      </p:sp>
    </p:spTree>
    <p:extLst>
      <p:ext uri="{BB962C8B-B14F-4D97-AF65-F5344CB8AC3E}">
        <p14:creationId xmlns:p14="http://schemas.microsoft.com/office/powerpoint/2010/main" val="2462565024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B741F257-1869-4604-90E5-6F694ECC2FA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/>
          <a:p>
            <a:pPr defTabSz="90693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CH" altLang="fi-FI" sz="1800" kern="0">
                <a:solidFill>
                  <a:sysClr val="windowText" lastClr="000000"/>
                </a:solidFill>
              </a:rPr>
              <a:t>Bern</a:t>
            </a:r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7E187770-AF6D-4FA8-9AB1-0AE40DBC9FED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/>
          <a:p>
            <a:pPr defTabSz="90693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819535B8-57FA-4E6D-8F5F-A045FAB12594}" type="datetime1">
              <a:rPr lang="de-CH" altLang="fi-FI" sz="1800" kern="0">
                <a:solidFill>
                  <a:sysClr val="windowText" lastClr="000000"/>
                </a:solidFill>
              </a:rPr>
              <a:pPr defTabSz="906932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14.11.2019</a:t>
            </a:fld>
            <a:endParaRPr lang="de-CH" altLang="fi-FI" sz="1800" kern="0">
              <a:solidFill>
                <a:sysClr val="windowText" lastClr="000000"/>
              </a:solidFill>
            </a:endParaRPr>
          </a:p>
        </p:txBody>
      </p:sp>
      <p:sp>
        <p:nvSpPr>
          <p:cNvPr id="18436" name="Rectangle 6">
            <a:extLst>
              <a:ext uri="{FF2B5EF4-FFF2-40B4-BE49-F238E27FC236}">
                <a16:creationId xmlns:a16="http://schemas.microsoft.com/office/drawing/2014/main" id="{87864CD0-394D-4071-B170-5E6B90D17AEF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 defTabSz="90693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CH" altLang="fi-FI" sz="1800" kern="0">
                <a:solidFill>
                  <a:sysClr val="windowText" lastClr="000000"/>
                </a:solidFill>
              </a:rPr>
              <a:t>cocodrillotour</a:t>
            </a:r>
          </a:p>
        </p:txBody>
      </p:sp>
      <p:sp>
        <p:nvSpPr>
          <p:cNvPr id="18437" name="Rectangle 7">
            <a:extLst>
              <a:ext uri="{FF2B5EF4-FFF2-40B4-BE49-F238E27FC236}">
                <a16:creationId xmlns:a16="http://schemas.microsoft.com/office/drawing/2014/main" id="{2098E541-C5D1-4AB2-97D7-26DA3DB454F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 defTabSz="90693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7C1B3158-3D4C-4917-A29E-2250FC638E72}" type="slidenum">
              <a:rPr lang="de-CH" altLang="fi-FI" sz="1800" kern="0">
                <a:solidFill>
                  <a:sysClr val="windowText" lastClr="000000"/>
                </a:solidFill>
              </a:rPr>
              <a:pPr defTabSz="906932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1</a:t>
            </a:fld>
            <a:endParaRPr lang="de-CH" altLang="fi-FI" sz="1800" kern="0">
              <a:solidFill>
                <a:sysClr val="windowText" lastClr="000000"/>
              </a:solidFill>
            </a:endParaRPr>
          </a:p>
        </p:txBody>
      </p:sp>
      <p:sp>
        <p:nvSpPr>
          <p:cNvPr id="23558" name="Rectangle 2">
            <a:extLst>
              <a:ext uri="{FF2B5EF4-FFF2-40B4-BE49-F238E27FC236}">
                <a16:creationId xmlns:a16="http://schemas.microsoft.com/office/drawing/2014/main" id="{A0C38CE3-5889-4D0F-BDF1-86150AB1140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9" name="Rectangle 3">
            <a:extLst>
              <a:ext uri="{FF2B5EF4-FFF2-40B4-BE49-F238E27FC236}">
                <a16:creationId xmlns:a16="http://schemas.microsoft.com/office/drawing/2014/main" id="{80982E92-C5C6-4466-AAEE-9A228E6731B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fi-FI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>
            <a:extLst>
              <a:ext uri="{FF2B5EF4-FFF2-40B4-BE49-F238E27FC236}">
                <a16:creationId xmlns:a16="http://schemas.microsoft.com/office/drawing/2014/main" id="{B67EEF75-C171-4E4E-979E-C86208037E7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>
            <a:extLst>
              <a:ext uri="{FF2B5EF4-FFF2-40B4-BE49-F238E27FC236}">
                <a16:creationId xmlns:a16="http://schemas.microsoft.com/office/drawing/2014/main" id="{3C64D744-B60E-436C-A406-E463C549C5E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>
              <a:ea typeface="ＭＳ Ｐゴシック" panose="020B0600070205080204" pitchFamily="34" charset="-128"/>
            </a:endParaRPr>
          </a:p>
        </p:txBody>
      </p:sp>
      <p:sp>
        <p:nvSpPr>
          <p:cNvPr id="27652" name="Slide Number Placeholder 3">
            <a:extLst>
              <a:ext uri="{FF2B5EF4-FFF2-40B4-BE49-F238E27FC236}">
                <a16:creationId xmlns:a16="http://schemas.microsoft.com/office/drawing/2014/main" id="{5CEBE934-D312-48A1-B1C4-B6E79234F98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300" tIns="46150" rIns="92300" bIns="46150"/>
          <a:lstStyle>
            <a:lvl1pPr defTabSz="931008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9934" indent="-288436" defTabSz="931008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53744" indent="-230749" defTabSz="931008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15242" indent="-230749" defTabSz="931008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76740" indent="-230749" defTabSz="931008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38237" indent="-230749" defTabSz="9310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99735" indent="-230749" defTabSz="9310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61233" indent="-230749" defTabSz="9310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922730" indent="-230749" defTabSz="9310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101072D0-E79D-4F26-9121-4B0E8B868BAC}" type="slidenum">
              <a:rPr lang="de-DE" altLang="en-US" smtClean="0"/>
              <a:pPr/>
              <a:t>2</a:t>
            </a:fld>
            <a:endParaRPr lang="de-DE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835180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239186" y="6530580"/>
            <a:ext cx="1161838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GB" sz="900">
              <a:cs typeface="+mn-cs"/>
            </a:endParaRPr>
          </a:p>
        </p:txBody>
      </p:sp>
      <p:sp>
        <p:nvSpPr>
          <p:cNvPr id="6" name="Line 10"/>
          <p:cNvSpPr>
            <a:spLocks noChangeShapeType="1"/>
          </p:cNvSpPr>
          <p:nvPr/>
        </p:nvSpPr>
        <p:spPr bwMode="auto">
          <a:xfrm>
            <a:off x="239186" y="1341438"/>
            <a:ext cx="1161838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GB" sz="900">
              <a:cs typeface="+mn-cs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20019" y="188913"/>
            <a:ext cx="7147981" cy="1143000"/>
          </a:xfrm>
        </p:spPr>
        <p:txBody>
          <a:bodyPr/>
          <a:lstStyle>
            <a:lvl1pPr>
              <a:defRPr cap="small" baseline="0">
                <a:solidFill>
                  <a:srgbClr val="4D7DBF"/>
                </a:solidFill>
              </a:defRPr>
            </a:lvl1pPr>
          </a:lstStyle>
          <a:p>
            <a:r>
              <a:rPr lang="nl-NL" dirty="0"/>
              <a:t>Klik om de stijl te bewerken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34435" y="1457327"/>
            <a:ext cx="11523133" cy="5037848"/>
          </a:xfrm>
        </p:spPr>
        <p:txBody>
          <a:bodyPr/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en-GB" dirty="0"/>
          </a:p>
        </p:txBody>
      </p:sp>
      <p:pic>
        <p:nvPicPr>
          <p:cNvPr id="10" name="Picture 7">
            <a:extLst>
              <a:ext uri="{FF2B5EF4-FFF2-40B4-BE49-F238E27FC236}">
                <a16:creationId xmlns:a16="http://schemas.microsoft.com/office/drawing/2014/main" id="{30EA8D50-0E98-4428-AF2A-FD0DF896080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61382"/>
            <a:ext cx="2362200" cy="1208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644DDC-8AF6-4E66-BDBF-B91DA62B9A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7225" y="1449762"/>
            <a:ext cx="8337549" cy="2840038"/>
          </a:xfrm>
        </p:spPr>
        <p:txBody>
          <a:bodyPr/>
          <a:lstStyle>
            <a:lvl1pPr algn="ctr">
              <a:defRPr cap="none" baseline="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Mastertitelformat bearbeiten</a:t>
            </a:r>
            <a:endParaRPr lang="en-GB" dirty="0"/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3D33A2B3-245E-42E1-B241-FCBD15F3954F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3216274" y="4724400"/>
            <a:ext cx="5759449" cy="935038"/>
          </a:xfrm>
        </p:spPr>
        <p:txBody>
          <a:bodyPr/>
          <a:lstStyle>
            <a:lvl1pPr marL="0" indent="0" algn="ctr">
              <a:buFontTx/>
              <a:buNone/>
              <a:defRPr sz="2400">
                <a:latin typeface="+mn-lt"/>
              </a:defRPr>
            </a:lvl1pPr>
          </a:lstStyle>
          <a:p>
            <a:endParaRPr lang="en-GB" dirty="0"/>
          </a:p>
        </p:txBody>
      </p:sp>
      <p:pic>
        <p:nvPicPr>
          <p:cNvPr id="4" name="Picture 7">
            <a:extLst>
              <a:ext uri="{FF2B5EF4-FFF2-40B4-BE49-F238E27FC236}">
                <a16:creationId xmlns:a16="http://schemas.microsoft.com/office/drawing/2014/main" id="{562AA249-7A79-470A-A5F9-0C7A979F3F3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61382"/>
            <a:ext cx="2362200" cy="1208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65499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>
            <a:extLst>
              <a:ext uri="{FF2B5EF4-FFF2-40B4-BE49-F238E27FC236}">
                <a16:creationId xmlns:a16="http://schemas.microsoft.com/office/drawing/2014/main" id="{331AB483-B799-40CF-B5C0-5EAADA19B1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117" y="285751"/>
            <a:ext cx="5484283" cy="2544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27382" y="3500438"/>
            <a:ext cx="10849205" cy="1223963"/>
          </a:xfrm>
        </p:spPr>
        <p:txBody>
          <a:bodyPr/>
          <a:lstStyle>
            <a:lvl1pPr>
              <a:defRPr sz="2400"/>
            </a:lvl1pPr>
          </a:lstStyle>
          <a:p>
            <a:r>
              <a:rPr lang="de-CH"/>
              <a:t>Click to edit titel of masterformat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078818" y="4724400"/>
            <a:ext cx="5759449" cy="935038"/>
          </a:xfrm>
        </p:spPr>
        <p:txBody>
          <a:bodyPr/>
          <a:lstStyle>
            <a:lvl1pPr marL="0" indent="0">
              <a:buFontTx/>
              <a:buNone/>
              <a:defRPr sz="1400">
                <a:latin typeface="Arial Black" pitchFamily="34" charset="0"/>
              </a:defRPr>
            </a:lvl1pPr>
          </a:lstStyle>
          <a:p>
            <a:r>
              <a:rPr lang="de-CH"/>
              <a:t>Click to edit the format of the undertitel master </a:t>
            </a:r>
          </a:p>
        </p:txBody>
      </p:sp>
      <p:sp>
        <p:nvSpPr>
          <p:cNvPr id="5" name="Date Placeholder 10">
            <a:extLst>
              <a:ext uri="{FF2B5EF4-FFF2-40B4-BE49-F238E27FC236}">
                <a16:creationId xmlns:a16="http://schemas.microsoft.com/office/drawing/2014/main" id="{2F852D64-58B0-416A-93DF-A9A82E50306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Footer Placeholder 11">
            <a:extLst>
              <a:ext uri="{FF2B5EF4-FFF2-40B4-BE49-F238E27FC236}">
                <a16:creationId xmlns:a16="http://schemas.microsoft.com/office/drawing/2014/main" id="{C5C3028B-B8F9-422A-89D0-85FBB197549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Road marking conference 2018</a:t>
            </a:r>
            <a:endParaRPr lang="de-CH"/>
          </a:p>
        </p:txBody>
      </p:sp>
      <p:sp>
        <p:nvSpPr>
          <p:cNvPr id="7" name="Slide Number Placeholder 12">
            <a:extLst>
              <a:ext uri="{FF2B5EF4-FFF2-40B4-BE49-F238E27FC236}">
                <a16:creationId xmlns:a16="http://schemas.microsoft.com/office/drawing/2014/main" id="{A801E3DC-EA10-47F9-9D48-B090ED8CEA4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67B871-79AF-40DC-80CD-1012996A0D74}" type="slidenum">
              <a:rPr lang="de-CH" altLang="fi-FI"/>
              <a:pPr>
                <a:defRPr/>
              </a:pPr>
              <a:t>‹#›</a:t>
            </a:fld>
            <a:endParaRPr lang="de-CH" altLang="fi-FI"/>
          </a:p>
        </p:txBody>
      </p:sp>
    </p:spTree>
    <p:extLst>
      <p:ext uri="{BB962C8B-B14F-4D97-AF65-F5344CB8AC3E}">
        <p14:creationId xmlns:p14="http://schemas.microsoft.com/office/powerpoint/2010/main" val="2861573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20019" y="188913"/>
            <a:ext cx="8337549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Edit Format of </a:t>
            </a:r>
            <a:r>
              <a:rPr lang="en-GB" dirty="0" err="1"/>
              <a:t>Mastertitel</a:t>
            </a:r>
            <a:endParaRPr lang="en-GB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4435" y="1457327"/>
            <a:ext cx="11523133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Edit format of mastertext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ijdelijke aanduiding voor dianummer 2">
            <a:extLst>
              <a:ext uri="{FF2B5EF4-FFF2-40B4-BE49-F238E27FC236}">
                <a16:creationId xmlns:a16="http://schemas.microsoft.com/office/drawing/2014/main" id="{4EA574AD-B7FD-484E-B9EB-0C9F159DF1C0}"/>
              </a:ext>
            </a:extLst>
          </p:cNvPr>
          <p:cNvSpPr txBox="1">
            <a:spLocks/>
          </p:cNvSpPr>
          <p:nvPr userDrawn="1"/>
        </p:nvSpPr>
        <p:spPr>
          <a:xfrm>
            <a:off x="9433984" y="6553200"/>
            <a:ext cx="2540000" cy="457200"/>
          </a:xfrm>
          <a:prstGeom prst="rect">
            <a:avLst/>
          </a:prstGeom>
        </p:spPr>
        <p:txBody>
          <a:bodyPr/>
          <a:lstStyle>
            <a:defPPr>
              <a:defRPr lang="de-CH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r">
              <a:defRPr/>
            </a:pPr>
            <a:fld id="{6F41AFFE-CB71-4774-9F87-B74A2A39BC27}" type="slidenum">
              <a:rPr lang="de-CH" sz="1400" smtClean="0"/>
              <a:pPr algn="r">
                <a:defRPr/>
              </a:pPr>
              <a:t>‹#›</a:t>
            </a:fld>
            <a:endParaRPr lang="de-CH" sz="9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30" r:id="rId2"/>
    <p:sldLayoutId id="2147483745" r:id="rId3"/>
    <p:sldLayoutId id="2147483746" r:id="rId4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cap="small" baseline="0">
          <a:solidFill>
            <a:srgbClr val="4D7DBF"/>
          </a:solidFill>
          <a:latin typeface="Arial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Arial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Arial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0.jpeg"/><Relationship Id="rId4" Type="http://schemas.openxmlformats.org/officeDocument/2006/relationships/image" Target="../media/image4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2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image" Target="../media/image54.gif"/><Relationship Id="rId7" Type="http://schemas.openxmlformats.org/officeDocument/2006/relationships/image" Target="../media/image58.gif"/><Relationship Id="rId2" Type="http://schemas.openxmlformats.org/officeDocument/2006/relationships/image" Target="../media/image53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7.gif"/><Relationship Id="rId5" Type="http://schemas.openxmlformats.org/officeDocument/2006/relationships/image" Target="../media/image56.gif"/><Relationship Id="rId10" Type="http://schemas.openxmlformats.org/officeDocument/2006/relationships/image" Target="../media/image15.jpeg"/><Relationship Id="rId4" Type="http://schemas.openxmlformats.org/officeDocument/2006/relationships/image" Target="../media/image55.gif"/><Relationship Id="rId9" Type="http://schemas.openxmlformats.org/officeDocument/2006/relationships/image" Target="../media/image60.gi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edr.eu/" TargetMode="External"/><Relationship Id="rId2" Type="http://schemas.openxmlformats.org/officeDocument/2006/relationships/hyperlink" Target="mailto:Steve.Phillips@cedr.eu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cedr.eu/download/Publications/2018/NRA-CAD-strategy-2018-final-v2.doc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18" Type="http://schemas.openxmlformats.org/officeDocument/2006/relationships/image" Target="../media/image18.jpeg"/><Relationship Id="rId26" Type="http://schemas.openxmlformats.org/officeDocument/2006/relationships/image" Target="../media/image25.png"/><Relationship Id="rId3" Type="http://schemas.openxmlformats.org/officeDocument/2006/relationships/image" Target="../media/image4.png"/><Relationship Id="rId21" Type="http://schemas.openxmlformats.org/officeDocument/2006/relationships/image" Target="../media/image21.png"/><Relationship Id="rId34" Type="http://schemas.openxmlformats.org/officeDocument/2006/relationships/image" Target="../media/image32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17" Type="http://schemas.openxmlformats.org/officeDocument/2006/relationships/image" Target="../media/image17.png"/><Relationship Id="rId25" Type="http://schemas.openxmlformats.org/officeDocument/2006/relationships/hyperlink" Target="https://www.google.be/imgres?imgurl=https%3A%2F%2Fcdn3.iconfinder.com%2Fdata%2Ficons%2Fbusiness-finance-77%2F80%2F03_light_bulb_2-512.png&amp;imgrefurl=https%3A%2F%2Fwww.iconfinder.com%2Ficons%2F2433289%2Fbulb_idea_innovation_light_bulb_resolution_solution_thinking_icon&amp;docid=oVZv9ZsSeMAscM&amp;tbnid=NpqCqqKHHA8LuM%3A&amp;vet=10ahUKEwjT5Li_gbreAhUK-6QKHcDOA1AQMwhhKAowCg..i&amp;w=512&amp;h=512&amp;bih=715&amp;biw=1536&amp;q=innovation%20light%20bulb&amp;ved=0ahUKEwjT5Li_gbreAhUK-6QKHcDOA1AQMwhhKAowCg&amp;iact=mrc&amp;uact=8" TargetMode="External"/><Relationship Id="rId33" Type="http://schemas.openxmlformats.org/officeDocument/2006/relationships/image" Target="../media/image31.png"/><Relationship Id="rId2" Type="http://schemas.openxmlformats.org/officeDocument/2006/relationships/hyperlink" Target="https://www.google.be/imgres?imgurl=https%3A%2F%2Fwww.rhipe.com%2Fwp-content%2Fuploads%2F2012%2F10%2FBig-Data-Keywords.jpg&amp;imgrefurl=https%3A%2F%2Fwww.rhipe.com%2Fbig-data-and-the-cloud%2F&amp;docid=qeBiNYm7O4V46M&amp;tbnid=YQqpA95rj82YrM%3A&amp;vet=10ahUKEwj3kdPWxLjeAhXJY1AKHTLuDwQQMwhuKAIwAg..i&amp;w=1338&amp;h=1142&amp;bih=715&amp;biw=1536&amp;q=big%20data&amp;ved=0ahUKEwj3kdPWxLjeAhXJY1AKHTLuDwQQMwhuKAIwAg&amp;iact=mrc&amp;uact=8" TargetMode="External"/><Relationship Id="rId16" Type="http://schemas.openxmlformats.org/officeDocument/2006/relationships/hyperlink" Target="https://www.google.be/imgres?imgurl=http%3A%2F%2Fhealthcare-in-india.net%2Fwp-content%2Fuploads%2F2017%2F05%2FHORN_PROHIBITED.png&amp;imgrefurl=http%3A%2F%2Fhealthcare-in-india.net%2Fpublic-health-2%2Fis-there-a-solution-to-indias-traffic-noise-pollution-problem%2F&amp;docid=MB6mdJ-HYMFoLM&amp;tbnid=lWTqKi_G1uiHYM%3A&amp;vet=10ahUKEwint_eclbbeAhWN3KQKHYhoC8YQMwhEKAQwBA..i&amp;w=2615&amp;h=2616&amp;hl=en&amp;bih=931&amp;biw=1920&amp;q=traffic%20noise%20sign&amp;ved=0ahUKEwint_eclbbeAhWN3KQKHYhoC8YQMwhEKAQwBA&amp;iact=mrc&amp;uact=8" TargetMode="External"/><Relationship Id="rId20" Type="http://schemas.openxmlformats.org/officeDocument/2006/relationships/image" Target="../media/image20.png"/><Relationship Id="rId29" Type="http://schemas.openxmlformats.org/officeDocument/2006/relationships/image" Target="../media/image2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24" Type="http://schemas.openxmlformats.org/officeDocument/2006/relationships/image" Target="../media/image24.jpeg"/><Relationship Id="rId32" Type="http://schemas.openxmlformats.org/officeDocument/2006/relationships/hyperlink" Target="https://www.google.be/imgres?imgurl=http%3A%2F%2Fwww.trafficsign.us%2F650%2Fguide%2Fd9-2.gif&amp;imgrefurl=http%3A%2F%2Fwww.trafficsign.us%2Fd9.html&amp;docid=h77jkRvJg4H9ZM&amp;tbnid=-AEqqZln1qGcbM%3A&amp;vet=1&amp;w=470&amp;h=650&amp;bih=670&amp;biw=1536&amp;ved=0ahUKEwiTo-7L9-_eAhXC66QKHVbLC-IQMwhVKAAwAA&amp;iact=c&amp;ictx=1" TargetMode="External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23" Type="http://schemas.openxmlformats.org/officeDocument/2006/relationships/image" Target="../media/image23.png"/><Relationship Id="rId28" Type="http://schemas.openxmlformats.org/officeDocument/2006/relationships/image" Target="../media/image27.png"/><Relationship Id="rId36" Type="http://schemas.openxmlformats.org/officeDocument/2006/relationships/image" Target="../media/image34.jpeg"/><Relationship Id="rId10" Type="http://schemas.openxmlformats.org/officeDocument/2006/relationships/image" Target="../media/image11.png"/><Relationship Id="rId19" Type="http://schemas.openxmlformats.org/officeDocument/2006/relationships/image" Target="../media/image19.jpeg"/><Relationship Id="rId31" Type="http://schemas.openxmlformats.org/officeDocument/2006/relationships/image" Target="../media/image30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jpeg"/><Relationship Id="rId22" Type="http://schemas.openxmlformats.org/officeDocument/2006/relationships/image" Target="../media/image22.png"/><Relationship Id="rId27" Type="http://schemas.openxmlformats.org/officeDocument/2006/relationships/image" Target="../media/image26.png"/><Relationship Id="rId30" Type="http://schemas.openxmlformats.org/officeDocument/2006/relationships/image" Target="../media/image29.jpeg"/><Relationship Id="rId35" Type="http://schemas.openxmlformats.org/officeDocument/2006/relationships/image" Target="../media/image3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svg"/><Relationship Id="rId7" Type="http://schemas.openxmlformats.org/officeDocument/2006/relationships/image" Target="../media/image40.sv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9.png"/><Relationship Id="rId5" Type="http://schemas.openxmlformats.org/officeDocument/2006/relationships/image" Target="../media/image38.svg"/><Relationship Id="rId4" Type="http://schemas.openxmlformats.org/officeDocument/2006/relationships/image" Target="../media/image37.png"/><Relationship Id="rId9" Type="http://schemas.openxmlformats.org/officeDocument/2006/relationships/image" Target="../media/image42.sv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27BC9B39-FFD3-4BD5-9530-0ACFD9B232B6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895600" y="3810000"/>
            <a:ext cx="7848600" cy="1152525"/>
          </a:xfrm>
        </p:spPr>
        <p:txBody>
          <a:bodyPr/>
          <a:lstStyle/>
          <a:p>
            <a:r>
              <a:rPr lang="en-GB" altLang="en-US" sz="3200" dirty="0"/>
              <a:t>National Road Authorities: preparing for Connected &amp; Automated Driving</a:t>
            </a:r>
            <a:br>
              <a:rPr lang="en-GB" altLang="en-US" sz="3200" dirty="0"/>
            </a:br>
            <a:br>
              <a:rPr lang="en-GB" altLang="en-US" sz="3600" b="1" dirty="0"/>
            </a:br>
            <a:r>
              <a:rPr lang="en-GB" altLang="en-US" i="1" dirty="0"/>
              <a:t>Steve Phillips</a:t>
            </a:r>
            <a:br>
              <a:rPr lang="en-GB" altLang="en-US" i="1" dirty="0"/>
            </a:br>
            <a:r>
              <a:rPr lang="en-GB" altLang="en-US" i="1" dirty="0"/>
              <a:t>Secretary-General</a:t>
            </a:r>
            <a:endParaRPr lang="en-GB" altLang="fi-FI" sz="4400" i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E2FDF9F-03D5-48C3-8362-DD2D332612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20019" y="188913"/>
            <a:ext cx="7325157" cy="1143000"/>
          </a:xfrm>
        </p:spPr>
        <p:txBody>
          <a:bodyPr/>
          <a:lstStyle/>
          <a:p>
            <a:r>
              <a:rPr lang="en-US" dirty="0"/>
              <a:t>What tools have we got in our hands? (2)</a:t>
            </a:r>
            <a:endParaRPr lang="en-GB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A89199D-0939-4A44-A89B-BDF9D7FE48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b="1" dirty="0"/>
              <a:t>Economy:</a:t>
            </a:r>
          </a:p>
          <a:p>
            <a:pPr lvl="1"/>
            <a:r>
              <a:rPr lang="en-US" dirty="0"/>
              <a:t>Conventional traffic management systems are saturated in the road sections mostly affected – Innovative approaches (‘TM2.0’) will depend on better stakeholder cooperation, data sharing and interaction with vehicles, building on </a:t>
            </a:r>
            <a:r>
              <a:rPr lang="en-US" i="1" dirty="0" err="1">
                <a:solidFill>
                  <a:srgbClr val="0070C0"/>
                </a:solidFill>
              </a:rPr>
              <a:t>digitalisation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/>
              <a:t>and </a:t>
            </a:r>
            <a:r>
              <a:rPr lang="en-US" i="1" dirty="0">
                <a:solidFill>
                  <a:srgbClr val="0070C0"/>
                </a:solidFill>
              </a:rPr>
              <a:t>connectivity</a:t>
            </a:r>
            <a:endParaRPr lang="de-DE" dirty="0">
              <a:solidFill>
                <a:srgbClr val="0070C0"/>
              </a:solidFill>
            </a:endParaRPr>
          </a:p>
          <a:p>
            <a:pPr lvl="1"/>
            <a:r>
              <a:rPr lang="en-US" dirty="0"/>
              <a:t>Developments in </a:t>
            </a:r>
            <a:r>
              <a:rPr lang="en-US" i="1" dirty="0" err="1">
                <a:solidFill>
                  <a:srgbClr val="0070C0"/>
                </a:solidFill>
              </a:rPr>
              <a:t>digitalisation</a:t>
            </a:r>
            <a:r>
              <a:rPr lang="en-US" dirty="0"/>
              <a:t>, </a:t>
            </a:r>
            <a:r>
              <a:rPr lang="en-US" i="1" dirty="0">
                <a:solidFill>
                  <a:srgbClr val="0070C0"/>
                </a:solidFill>
              </a:rPr>
              <a:t>connectivity</a:t>
            </a:r>
            <a:r>
              <a:rPr lang="en-US" dirty="0"/>
              <a:t> and </a:t>
            </a:r>
            <a:r>
              <a:rPr lang="en-US" i="1" dirty="0">
                <a:solidFill>
                  <a:srgbClr val="0070C0"/>
                </a:solidFill>
              </a:rPr>
              <a:t>automation</a:t>
            </a:r>
            <a:r>
              <a:rPr lang="en-US" dirty="0"/>
              <a:t> are significant and dynamic in other parts of the world – we have to make sure to keep current.</a:t>
            </a:r>
            <a:endParaRPr lang="de-DE" dirty="0"/>
          </a:p>
          <a:p>
            <a:r>
              <a:rPr lang="de-DE" b="1" dirty="0" err="1"/>
              <a:t>Demography</a:t>
            </a:r>
            <a:r>
              <a:rPr lang="de-DE" b="1" dirty="0"/>
              <a:t>:</a:t>
            </a:r>
          </a:p>
          <a:p>
            <a:pPr lvl="1"/>
            <a:r>
              <a:rPr lang="en-US" dirty="0"/>
              <a:t>Emerging and future innovative mobility services are based on – </a:t>
            </a:r>
            <a:r>
              <a:rPr lang="en-US" i="1" dirty="0">
                <a:solidFill>
                  <a:srgbClr val="0070C0"/>
                </a:solidFill>
              </a:rPr>
              <a:t>digital</a:t>
            </a:r>
            <a:r>
              <a:rPr lang="en-US" dirty="0"/>
              <a:t> – sharing concepts and include </a:t>
            </a:r>
            <a:r>
              <a:rPr lang="en-US" i="1" dirty="0">
                <a:solidFill>
                  <a:srgbClr val="0070C0"/>
                </a:solidFill>
              </a:rPr>
              <a:t>connected</a:t>
            </a:r>
            <a:r>
              <a:rPr lang="en-US" dirty="0"/>
              <a:t> and </a:t>
            </a:r>
            <a:r>
              <a:rPr lang="en-US" i="1" dirty="0">
                <a:solidFill>
                  <a:srgbClr val="0070C0"/>
                </a:solidFill>
              </a:rPr>
              <a:t>automated</a:t>
            </a:r>
            <a:r>
              <a:rPr lang="en-US" dirty="0"/>
              <a:t> vehicles, e.g. for the last mile</a:t>
            </a:r>
            <a:endParaRPr lang="de-DE" dirty="0"/>
          </a:p>
          <a:p>
            <a:endParaRPr lang="en-GB" dirty="0"/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D712E065-F852-4FD0-9767-2747CAB89910}"/>
              </a:ext>
            </a:extLst>
          </p:cNvPr>
          <p:cNvSpPr/>
          <p:nvPr/>
        </p:nvSpPr>
        <p:spPr>
          <a:xfrm>
            <a:off x="10845176" y="212933"/>
            <a:ext cx="1006985" cy="1006985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800" b="1" i="1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Tools</a:t>
            </a:r>
          </a:p>
        </p:txBody>
      </p:sp>
    </p:spTree>
    <p:extLst>
      <p:ext uri="{BB962C8B-B14F-4D97-AF65-F5344CB8AC3E}">
        <p14:creationId xmlns:p14="http://schemas.microsoft.com/office/powerpoint/2010/main" val="6643103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E2FDF9F-03D5-48C3-8362-DD2D332612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A89199D-0939-4A44-A89B-BDF9D7FE48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For all four sectors presented, </a:t>
            </a:r>
            <a:r>
              <a:rPr lang="en-GB" i="1" dirty="0">
                <a:solidFill>
                  <a:srgbClr val="0070C0"/>
                </a:solidFill>
              </a:rPr>
              <a:t>digitalisation</a:t>
            </a:r>
            <a:r>
              <a:rPr lang="en-GB" dirty="0"/>
              <a:t>, </a:t>
            </a:r>
            <a:r>
              <a:rPr lang="en-GB" i="1" dirty="0">
                <a:solidFill>
                  <a:srgbClr val="0070C0"/>
                </a:solidFill>
              </a:rPr>
              <a:t>automation</a:t>
            </a:r>
            <a:r>
              <a:rPr lang="en-GB" dirty="0"/>
              <a:t> and </a:t>
            </a:r>
            <a:r>
              <a:rPr lang="en-GB" i="1" dirty="0">
                <a:solidFill>
                  <a:srgbClr val="0070C0"/>
                </a:solidFill>
              </a:rPr>
              <a:t>connectivity</a:t>
            </a:r>
            <a:r>
              <a:rPr lang="en-GB" dirty="0"/>
              <a:t> are tools to address today’s challenges, if used correctly</a:t>
            </a:r>
          </a:p>
          <a:p>
            <a:r>
              <a:rPr lang="en-GB" dirty="0"/>
              <a:t>All three topics are horizontal, cross-cutting our current organisational structures</a:t>
            </a:r>
          </a:p>
          <a:p>
            <a:r>
              <a:rPr lang="en-GB" dirty="0"/>
              <a:t>All three are disruptive in that they require new skills, new roles, new processes – they can </a:t>
            </a:r>
            <a:r>
              <a:rPr lang="en-GB" u="sng" dirty="0"/>
              <a:t>not</a:t>
            </a:r>
            <a:r>
              <a:rPr lang="en-GB" dirty="0"/>
              <a:t> be reduced to investment in systems and infrastructure</a:t>
            </a:r>
          </a:p>
          <a:p>
            <a:endParaRPr lang="en-GB" dirty="0"/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A010BC36-AE75-4021-969E-64E75BCCD1EF}"/>
              </a:ext>
            </a:extLst>
          </p:cNvPr>
          <p:cNvSpPr/>
          <p:nvPr/>
        </p:nvSpPr>
        <p:spPr>
          <a:xfrm>
            <a:off x="10845176" y="212933"/>
            <a:ext cx="1006985" cy="1006985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800" b="1" i="1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Tools</a:t>
            </a:r>
          </a:p>
        </p:txBody>
      </p:sp>
    </p:spTree>
    <p:extLst>
      <p:ext uri="{BB962C8B-B14F-4D97-AF65-F5344CB8AC3E}">
        <p14:creationId xmlns:p14="http://schemas.microsoft.com/office/powerpoint/2010/main" val="7963045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A1F874-8D06-4023-88D8-77C44A2500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8800" y="2362200"/>
            <a:ext cx="8337549" cy="2840038"/>
          </a:xfrm>
        </p:spPr>
        <p:txBody>
          <a:bodyPr/>
          <a:lstStyle/>
          <a:p>
            <a:r>
              <a:rPr lang="en-GB" sz="4400" dirty="0"/>
              <a:t>Co-operation challenges</a:t>
            </a:r>
          </a:p>
        </p:txBody>
      </p:sp>
    </p:spTree>
    <p:extLst>
      <p:ext uri="{BB962C8B-B14F-4D97-AF65-F5344CB8AC3E}">
        <p14:creationId xmlns:p14="http://schemas.microsoft.com/office/powerpoint/2010/main" val="34000728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el 2">
            <a:extLst>
              <a:ext uri="{FF2B5EF4-FFF2-40B4-BE49-F238E27FC236}">
                <a16:creationId xmlns:a16="http://schemas.microsoft.com/office/drawing/2014/main" id="{94595D04-6BA1-4B9B-8CCE-A1F98662043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029200" y="154784"/>
            <a:ext cx="8410575" cy="1143000"/>
          </a:xfrm>
        </p:spPr>
        <p:txBody>
          <a:bodyPr/>
          <a:lstStyle/>
          <a:p>
            <a:r>
              <a:rPr lang="en-US" altLang="en-US" dirty="0"/>
              <a:t>Connected &amp; Automated Driving</a:t>
            </a:r>
            <a:endParaRPr lang="nl-NL" altLang="en-US" dirty="0"/>
          </a:p>
        </p:txBody>
      </p:sp>
      <p:sp>
        <p:nvSpPr>
          <p:cNvPr id="32771" name="Tijdelijke aanduiding voor inhoud 3">
            <a:extLst>
              <a:ext uri="{FF2B5EF4-FFF2-40B4-BE49-F238E27FC236}">
                <a16:creationId xmlns:a16="http://schemas.microsoft.com/office/drawing/2014/main" id="{99917CE7-73BC-449D-A18C-E840799FF4B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1" y="1600200"/>
            <a:ext cx="6640513" cy="4897437"/>
          </a:xfrm>
        </p:spPr>
        <p:txBody>
          <a:bodyPr/>
          <a:lstStyle/>
          <a:p>
            <a:r>
              <a:rPr lang="en-US" altLang="en-US" sz="2400" dirty="0"/>
              <a:t>From cooperative ITS to connected automation</a:t>
            </a:r>
          </a:p>
          <a:p>
            <a:pPr lvl="1"/>
            <a:r>
              <a:rPr lang="en-US" altLang="en-US" sz="1800" dirty="0"/>
              <a:t>Demands to NRAs in very near future</a:t>
            </a:r>
          </a:p>
          <a:p>
            <a:pPr lvl="1"/>
            <a:r>
              <a:rPr lang="en-US" altLang="en-US" sz="1800" dirty="0"/>
              <a:t>Benefits – safety, efficiency, sustainability </a:t>
            </a:r>
          </a:p>
          <a:p>
            <a:r>
              <a:rPr lang="en-US" altLang="en-US" sz="2400" dirty="0"/>
              <a:t>Major cultural change </a:t>
            </a:r>
          </a:p>
          <a:p>
            <a:pPr lvl="1"/>
            <a:r>
              <a:rPr lang="en-US" altLang="en-US" sz="2000" dirty="0"/>
              <a:t>cooperation with key stakeholders (e.g. vehicle manufacturers, telecom &amp; IT industry</a:t>
            </a:r>
          </a:p>
          <a:p>
            <a:pPr lvl="1"/>
            <a:r>
              <a:rPr lang="en-US" altLang="en-US" sz="2000" dirty="0"/>
              <a:t>new roles for the NRAs</a:t>
            </a:r>
          </a:p>
          <a:p>
            <a:r>
              <a:rPr lang="en-US" altLang="en-US" sz="2400" dirty="0"/>
              <a:t>New challenges and opportunities </a:t>
            </a:r>
          </a:p>
          <a:p>
            <a:pPr lvl="1"/>
            <a:r>
              <a:rPr lang="en-US" altLang="en-US" sz="2000" dirty="0"/>
              <a:t>legal issues, data security, road safety, road damage and traffic management.</a:t>
            </a:r>
          </a:p>
        </p:txBody>
      </p:sp>
      <p:pic>
        <p:nvPicPr>
          <p:cNvPr id="32772" name="Picture 2" descr="http://newsroom.scania.com/en-group/files/2012/04/11127-010.jpg">
            <a:extLst>
              <a:ext uri="{FF2B5EF4-FFF2-40B4-BE49-F238E27FC236}">
                <a16:creationId xmlns:a16="http://schemas.microsoft.com/office/drawing/2014/main" id="{9F41CAD7-09AC-421A-AEC8-D14A6711DA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6289" y="4231781"/>
            <a:ext cx="3922711" cy="25221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3" name="Afbeelding 1" descr="image001">
            <a:extLst>
              <a:ext uri="{FF2B5EF4-FFF2-40B4-BE49-F238E27FC236}">
                <a16:creationId xmlns:a16="http://schemas.microsoft.com/office/drawing/2014/main" id="{29F50B20-E6B5-4A01-BBEA-E32F373C04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7714" y="1371600"/>
            <a:ext cx="3951286" cy="2804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>
            <a:extLst>
              <a:ext uri="{FF2B5EF4-FFF2-40B4-BE49-F238E27FC236}">
                <a16:creationId xmlns:a16="http://schemas.microsoft.com/office/drawing/2014/main" id="{905E2B43-22BE-4283-9D81-01576C07118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440236" y="75497"/>
            <a:ext cx="7751764" cy="1090612"/>
          </a:xfrm>
        </p:spPr>
        <p:txBody>
          <a:bodyPr/>
          <a:lstStyle/>
          <a:p>
            <a:r>
              <a:rPr lang="en-GB" altLang="en-US" dirty="0"/>
              <a:t>Infrastructure Support for automation?</a:t>
            </a:r>
          </a:p>
        </p:txBody>
      </p:sp>
      <p:pic>
        <p:nvPicPr>
          <p:cNvPr id="34819" name="Content Placeholder 4">
            <a:extLst>
              <a:ext uri="{FF2B5EF4-FFF2-40B4-BE49-F238E27FC236}">
                <a16:creationId xmlns:a16="http://schemas.microsoft.com/office/drawing/2014/main" id="{B34F1739-9F36-4B88-BD5F-8D8FA3A907F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63700" y="1557338"/>
            <a:ext cx="4432300" cy="3249612"/>
          </a:xfrm>
        </p:spPr>
      </p:pic>
      <p:pic>
        <p:nvPicPr>
          <p:cNvPr id="34820" name="Picture 8">
            <a:extLst>
              <a:ext uri="{FF2B5EF4-FFF2-40B4-BE49-F238E27FC236}">
                <a16:creationId xmlns:a16="http://schemas.microsoft.com/office/drawing/2014/main" id="{2B8F00B2-5886-4CC3-8F6D-BEBADB0218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0463" y="1506539"/>
            <a:ext cx="4032250" cy="329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1" name="TextBox 9">
            <a:extLst>
              <a:ext uri="{FF2B5EF4-FFF2-40B4-BE49-F238E27FC236}">
                <a16:creationId xmlns:a16="http://schemas.microsoft.com/office/drawing/2014/main" id="{8EA7651E-CE9F-4CD8-9E74-E2C05397A5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78101" y="5189538"/>
            <a:ext cx="71866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2400">
                <a:latin typeface="Arial" panose="020B0604020202020204" pitchFamily="34" charset="0"/>
              </a:rPr>
              <a:t>Designed for motorways….. and used on all roads?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6">
            <a:extLst>
              <a:ext uri="{FF2B5EF4-FFF2-40B4-BE49-F238E27FC236}">
                <a16:creationId xmlns:a16="http://schemas.microsoft.com/office/drawing/2014/main" id="{E79DAA5A-A53E-4F23-8537-C93E8C6F59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1826419"/>
            <a:ext cx="3752850" cy="250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3" name="Title 1">
            <a:extLst>
              <a:ext uri="{FF2B5EF4-FFF2-40B4-BE49-F238E27FC236}">
                <a16:creationId xmlns:a16="http://schemas.microsoft.com/office/drawing/2014/main" id="{004D5284-2C74-4226-A83B-22FD9456A2C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646402" y="385764"/>
            <a:ext cx="6724650" cy="609600"/>
          </a:xfrm>
        </p:spPr>
        <p:txBody>
          <a:bodyPr/>
          <a:lstStyle/>
          <a:p>
            <a:r>
              <a:rPr lang="en-GB" altLang="en-US" dirty="0"/>
              <a:t>Roads in a variety of conditions</a:t>
            </a:r>
          </a:p>
        </p:txBody>
      </p:sp>
      <p:pic>
        <p:nvPicPr>
          <p:cNvPr id="35844" name="Content Placeholder 4">
            <a:extLst>
              <a:ext uri="{FF2B5EF4-FFF2-40B4-BE49-F238E27FC236}">
                <a16:creationId xmlns:a16="http://schemas.microsoft.com/office/drawing/2014/main" id="{805B227C-9157-45F7-843D-8A1ED66CA0B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360"/>
          <a:stretch>
            <a:fillRect/>
          </a:stretch>
        </p:blipFill>
        <p:spPr>
          <a:xfrm>
            <a:off x="3721100" y="1801018"/>
            <a:ext cx="3132138" cy="2522538"/>
          </a:xfrm>
        </p:spPr>
      </p:pic>
      <p:sp>
        <p:nvSpPr>
          <p:cNvPr id="35845" name="TextBox 11">
            <a:extLst>
              <a:ext uri="{FF2B5EF4-FFF2-40B4-BE49-F238E27FC236}">
                <a16:creationId xmlns:a16="http://schemas.microsoft.com/office/drawing/2014/main" id="{EA0B8826-0BD4-45CD-8768-A8D21990A8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2527" y="4450556"/>
            <a:ext cx="600267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2400" dirty="0">
                <a:latin typeface="Arial" panose="020B0604020202020204" pitchFamily="34" charset="0"/>
              </a:rPr>
              <a:t>Not just in the snowy north,  but across Europe; lane markings can be hidden for a variety of reasons.</a:t>
            </a:r>
          </a:p>
        </p:txBody>
      </p:sp>
      <p:pic>
        <p:nvPicPr>
          <p:cNvPr id="35846" name="Picture 4">
            <a:extLst>
              <a:ext uri="{FF2B5EF4-FFF2-40B4-BE49-F238E27FC236}">
                <a16:creationId xmlns:a16="http://schemas.microsoft.com/office/drawing/2014/main" id="{BD499105-9404-4608-8EE0-5498650710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2" t="38367" r="925" b="6824"/>
          <a:stretch>
            <a:fillRect/>
          </a:stretch>
        </p:blipFill>
        <p:spPr bwMode="auto">
          <a:xfrm>
            <a:off x="1196975" y="1818482"/>
            <a:ext cx="3132138" cy="250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Content Placeholder 4">
            <a:extLst>
              <a:ext uri="{FF2B5EF4-FFF2-40B4-BE49-F238E27FC236}">
                <a16:creationId xmlns:a16="http://schemas.microsoft.com/office/drawing/2014/main" id="{4AC5A60D-49FB-445E-B8BA-443348EBE4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4426203"/>
            <a:ext cx="2623344" cy="1968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CCAD - Key Instruments</a:t>
            </a:r>
            <a:endParaRPr lang="en-GB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1644134"/>
            <a:ext cx="7745730" cy="3897222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1600200" y="5853577"/>
            <a:ext cx="35573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ISAD … Infrastructure Support Levels for Automated Driving </a:t>
            </a:r>
          </a:p>
          <a:p>
            <a:r>
              <a:rPr lang="en-GB" dirty="0"/>
              <a:t>ODD … Operational Design Domain of Driving Automation System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DB7F1DD3-F465-475C-B7DE-7006EF3B826B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8305800" y="4076068"/>
            <a:ext cx="9848660" cy="51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025" name="Picture 1">
            <a:extLst>
              <a:ext uri="{FF2B5EF4-FFF2-40B4-BE49-F238E27FC236}">
                <a16:creationId xmlns:a16="http://schemas.microsoft.com/office/drawing/2014/main" id="{B3CE51BA-C297-4481-B4FC-60CA26EC03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0424" y="4013712"/>
            <a:ext cx="4311072" cy="2439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44577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device, kite&#10;&#10;Description automatically generated">
            <a:extLst>
              <a:ext uri="{FF2B5EF4-FFF2-40B4-BE49-F238E27FC236}">
                <a16:creationId xmlns:a16="http://schemas.microsoft.com/office/drawing/2014/main" id="{E3763A25-77D1-48DC-BA3D-F41806DF520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3" b="23174"/>
          <a:stretch/>
        </p:blipFill>
        <p:spPr>
          <a:xfrm>
            <a:off x="-152400" y="1676400"/>
            <a:ext cx="5092153" cy="434901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AFD9261-C586-46F9-8EAF-A5309DF65B9D}"/>
              </a:ext>
            </a:extLst>
          </p:cNvPr>
          <p:cNvSpPr txBox="1"/>
          <p:nvPr/>
        </p:nvSpPr>
        <p:spPr>
          <a:xfrm>
            <a:off x="5403045" y="2031683"/>
            <a:ext cx="66294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		- Level X Automated passenger car, bus 			and truck</a:t>
            </a:r>
          </a:p>
          <a:p>
            <a:endParaRPr lang="en-GB" sz="2000" dirty="0"/>
          </a:p>
          <a:p>
            <a:r>
              <a:rPr lang="en-GB" sz="2000" dirty="0"/>
              <a:t>- Truck weights and dimensions</a:t>
            </a:r>
          </a:p>
          <a:p>
            <a:r>
              <a:rPr lang="en-GB" sz="2000" dirty="0"/>
              <a:t>- Zero and low emission vehicles</a:t>
            </a:r>
          </a:p>
          <a:p>
            <a:r>
              <a:rPr lang="en-GB" sz="2000" dirty="0"/>
              <a:t>		-		Platooning trucks</a:t>
            </a:r>
          </a:p>
          <a:p>
            <a:r>
              <a:rPr lang="en-GB" sz="2000" dirty="0"/>
              <a:t>- EMS, HCV (</a:t>
            </a:r>
            <a:r>
              <a:rPr lang="en-GB" sz="2000" dirty="0" err="1"/>
              <a:t>eg</a:t>
            </a:r>
            <a:r>
              <a:rPr lang="en-GB" sz="2000" dirty="0"/>
              <a:t> 25m+)</a:t>
            </a:r>
          </a:p>
          <a:p>
            <a:r>
              <a:rPr lang="en-GB" sz="2000" dirty="0"/>
              <a:t>- Low noise vehicles</a:t>
            </a:r>
          </a:p>
          <a:p>
            <a:r>
              <a:rPr lang="en-GB" sz="2000" dirty="0"/>
              <a:t>- Winter truck restrictions</a:t>
            </a:r>
          </a:p>
          <a:p>
            <a:r>
              <a:rPr lang="en-GB" sz="2000" dirty="0"/>
              <a:t>- Dangerous goods</a:t>
            </a:r>
          </a:p>
          <a:p>
            <a:r>
              <a:rPr lang="en-GB" sz="2000" dirty="0"/>
              <a:t>- Animal transport</a:t>
            </a:r>
          </a:p>
          <a:p>
            <a:r>
              <a:rPr lang="en-GB" sz="2000" dirty="0"/>
              <a:t>- Oversized and abnormal loads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738EED0-34C5-4087-827D-467B05C9FA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791" y="41118"/>
            <a:ext cx="8610600" cy="1143000"/>
          </a:xfrm>
        </p:spPr>
        <p:txBody>
          <a:bodyPr/>
          <a:lstStyle/>
          <a:p>
            <a:r>
              <a:rPr lang="en-GB" dirty="0"/>
              <a:t>spectrum of vehicle infrastructure access?</a:t>
            </a:r>
          </a:p>
        </p:txBody>
      </p:sp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9F7E55F2-6D83-48E9-9E2A-A213A2CA6A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580" y="2753535"/>
            <a:ext cx="686205" cy="686205"/>
          </a:xfrm>
          <a:prstGeom prst="rect">
            <a:avLst/>
          </a:prstGeom>
        </p:spPr>
      </p:pic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5D231A46-7B73-4CDD-93D7-A678E93FB37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3733800"/>
            <a:ext cx="578628" cy="578628"/>
          </a:xfrm>
          <a:prstGeom prst="rect">
            <a:avLst/>
          </a:prstGeom>
        </p:spPr>
      </p:pic>
      <p:pic>
        <p:nvPicPr>
          <p:cNvPr id="11" name="Picture 10" descr="A picture containing drawing&#10;&#10;Description automatically generated">
            <a:extLst>
              <a:ext uri="{FF2B5EF4-FFF2-40B4-BE49-F238E27FC236}">
                <a16:creationId xmlns:a16="http://schemas.microsoft.com/office/drawing/2014/main" id="{A2C01C0E-F062-4757-868E-2AF2AEA054D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703" y="5074385"/>
            <a:ext cx="638175" cy="742950"/>
          </a:xfrm>
          <a:prstGeom prst="rect">
            <a:avLst/>
          </a:prstGeom>
        </p:spPr>
      </p:pic>
      <p:pic>
        <p:nvPicPr>
          <p:cNvPr id="13" name="Picture 12" descr="A picture containing drawing&#10;&#10;Description automatically generated">
            <a:extLst>
              <a:ext uri="{FF2B5EF4-FFF2-40B4-BE49-F238E27FC236}">
                <a16:creationId xmlns:a16="http://schemas.microsoft.com/office/drawing/2014/main" id="{9A789B58-110B-406E-89F5-DE6CA28C1FF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2985" y="4637961"/>
            <a:ext cx="657225" cy="752475"/>
          </a:xfrm>
          <a:prstGeom prst="rect">
            <a:avLst/>
          </a:prstGeom>
        </p:spPr>
      </p:pic>
      <p:pic>
        <p:nvPicPr>
          <p:cNvPr id="15" name="Picture 14" descr="A close up of a sign&#10;&#10;Description automatically generated">
            <a:extLst>
              <a:ext uri="{FF2B5EF4-FFF2-40B4-BE49-F238E27FC236}">
                <a16:creationId xmlns:a16="http://schemas.microsoft.com/office/drawing/2014/main" id="{42CBB66A-1334-4E39-B009-DB29F7E4225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176" y="4920569"/>
            <a:ext cx="476250" cy="485775"/>
          </a:xfrm>
          <a:prstGeom prst="rect">
            <a:avLst/>
          </a:prstGeom>
        </p:spPr>
      </p:pic>
      <p:pic>
        <p:nvPicPr>
          <p:cNvPr id="17" name="Picture 16" descr="A picture containing drawing&#10;&#10;Description automatically generated">
            <a:extLst>
              <a:ext uri="{FF2B5EF4-FFF2-40B4-BE49-F238E27FC236}">
                <a16:creationId xmlns:a16="http://schemas.microsoft.com/office/drawing/2014/main" id="{5E7F881E-D1F5-421C-B8B9-4AA4C7C26571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1887" y="1834835"/>
            <a:ext cx="844991" cy="603565"/>
          </a:xfrm>
          <a:prstGeom prst="rect">
            <a:avLst/>
          </a:prstGeom>
        </p:spPr>
      </p:pic>
      <p:pic>
        <p:nvPicPr>
          <p:cNvPr id="19" name="Picture 18" descr="A picture containing drawing&#10;&#10;Description automatically generated">
            <a:extLst>
              <a:ext uri="{FF2B5EF4-FFF2-40B4-BE49-F238E27FC236}">
                <a16:creationId xmlns:a16="http://schemas.microsoft.com/office/drawing/2014/main" id="{3BC85F25-C4DB-4F8A-AF36-E987B3F71BA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850" y="5073075"/>
            <a:ext cx="594300" cy="594300"/>
          </a:xfrm>
          <a:prstGeom prst="rect">
            <a:avLst/>
          </a:prstGeom>
        </p:spPr>
      </p:pic>
      <p:pic>
        <p:nvPicPr>
          <p:cNvPr id="12" name="Picture 18" descr="A close up of a sign&#10;&#10;Description generated with very high confidence">
            <a:extLst>
              <a:ext uri="{FF2B5EF4-FFF2-40B4-BE49-F238E27FC236}">
                <a16:creationId xmlns:a16="http://schemas.microsoft.com/office/drawing/2014/main" id="{8ECCE68D-8819-4CFB-BC33-3BD594FB81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4410" y="2635686"/>
            <a:ext cx="603250" cy="60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13468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E2FDF9F-03D5-48C3-8362-DD2D332612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Co-operation in technology </a:t>
            </a:r>
            <a:br>
              <a:rPr lang="en-US" dirty="0"/>
            </a:br>
            <a:r>
              <a:rPr lang="en-US" dirty="0"/>
              <a:t>in the infrastructure lifecycle</a:t>
            </a:r>
            <a:endParaRPr lang="en-GB" dirty="0"/>
          </a:p>
        </p:txBody>
      </p:sp>
      <p:cxnSp>
        <p:nvCxnSpPr>
          <p:cNvPr id="5" name="Connector: Elbow 21">
            <a:extLst>
              <a:ext uri="{FF2B5EF4-FFF2-40B4-BE49-F238E27FC236}">
                <a16:creationId xmlns:a16="http://schemas.microsoft.com/office/drawing/2014/main" id="{3AA14AFD-82F3-4249-B09E-29688538DDDF}"/>
              </a:ext>
            </a:extLst>
          </p:cNvPr>
          <p:cNvCxnSpPr>
            <a:cxnSpLocks/>
          </p:cNvCxnSpPr>
          <p:nvPr/>
        </p:nvCxnSpPr>
        <p:spPr>
          <a:xfrm rot="10800000">
            <a:off x="3114212" y="5397230"/>
            <a:ext cx="1442213" cy="688371"/>
          </a:xfrm>
          <a:prstGeom prst="bentConnector3">
            <a:avLst>
              <a:gd name="adj1" fmla="val 100055"/>
            </a:avLst>
          </a:prstGeom>
          <a:ln w="5715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TextBox 23">
            <a:extLst>
              <a:ext uri="{FF2B5EF4-FFF2-40B4-BE49-F238E27FC236}">
                <a16:creationId xmlns:a16="http://schemas.microsoft.com/office/drawing/2014/main" id="{05B72D12-0E8E-4934-AE37-EC1526F63C9E}"/>
              </a:ext>
            </a:extLst>
          </p:cNvPr>
          <p:cNvSpPr txBox="1"/>
          <p:nvPr/>
        </p:nvSpPr>
        <p:spPr>
          <a:xfrm>
            <a:off x="7647425" y="5525724"/>
            <a:ext cx="26132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Moderate collaboration on </a:t>
            </a:r>
            <a:br>
              <a:rPr lang="en-GB" sz="1600" dirty="0"/>
            </a:br>
            <a:r>
              <a:rPr lang="en-GB" sz="1600" dirty="0"/>
              <a:t>European level</a:t>
            </a:r>
          </a:p>
        </p:txBody>
      </p:sp>
      <p:sp>
        <p:nvSpPr>
          <p:cNvPr id="7" name="TextBox 27">
            <a:extLst>
              <a:ext uri="{FF2B5EF4-FFF2-40B4-BE49-F238E27FC236}">
                <a16:creationId xmlns:a16="http://schemas.microsoft.com/office/drawing/2014/main" id="{3DAD06FB-6EFD-4F6C-86F0-5CF16358B7B9}"/>
              </a:ext>
            </a:extLst>
          </p:cNvPr>
          <p:cNvSpPr txBox="1"/>
          <p:nvPr/>
        </p:nvSpPr>
        <p:spPr>
          <a:xfrm>
            <a:off x="363534" y="5525724"/>
            <a:ext cx="26132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600" dirty="0"/>
              <a:t>Moderate collaboration on </a:t>
            </a:r>
          </a:p>
          <a:p>
            <a:pPr algn="r"/>
            <a:r>
              <a:rPr lang="en-GB" sz="1600" dirty="0"/>
              <a:t>European level</a:t>
            </a:r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029FB0B1-C711-46AB-8602-E7944530F5CF}"/>
              </a:ext>
            </a:extLst>
          </p:cNvPr>
          <p:cNvSpPr/>
          <p:nvPr/>
        </p:nvSpPr>
        <p:spPr>
          <a:xfrm>
            <a:off x="1767430" y="1835072"/>
            <a:ext cx="1577457" cy="352942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solidFill>
                  <a:schemeClr val="tx1"/>
                </a:solidFill>
              </a:rPr>
              <a:t>Pre-Development</a:t>
            </a:r>
            <a:br>
              <a:rPr lang="en-GB" sz="1600" b="1" dirty="0">
                <a:solidFill>
                  <a:schemeClr val="tx1"/>
                </a:solidFill>
              </a:rPr>
            </a:br>
            <a:r>
              <a:rPr lang="en-GB" sz="16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(R&amp;I)</a:t>
            </a:r>
          </a:p>
          <a:p>
            <a:pPr algn="ctr"/>
            <a:endParaRPr lang="en-GB" sz="1600" dirty="0">
              <a:solidFill>
                <a:schemeClr val="tx1"/>
              </a:solidFill>
            </a:endParaRPr>
          </a:p>
          <a:p>
            <a:pPr algn="ctr"/>
            <a:r>
              <a:rPr lang="en-GB" sz="1600" dirty="0">
                <a:solidFill>
                  <a:schemeClr val="tx1"/>
                </a:solidFill>
              </a:rPr>
              <a:t>Pre-competitive stakeholder </a:t>
            </a:r>
            <a:br>
              <a:rPr lang="en-GB" sz="1600" dirty="0">
                <a:solidFill>
                  <a:schemeClr val="tx1"/>
                </a:solidFill>
              </a:rPr>
            </a:br>
            <a:r>
              <a:rPr lang="en-GB" sz="1600" dirty="0">
                <a:solidFill>
                  <a:schemeClr val="tx1"/>
                </a:solidFill>
              </a:rPr>
              <a:t>co-operation</a:t>
            </a:r>
          </a:p>
          <a:p>
            <a:pPr algn="ctr"/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9" name="Arrow: Right 3">
            <a:extLst>
              <a:ext uri="{FF2B5EF4-FFF2-40B4-BE49-F238E27FC236}">
                <a16:creationId xmlns:a16="http://schemas.microsoft.com/office/drawing/2014/main" id="{88E184CA-D5AD-469B-854F-F8E702767FF0}"/>
              </a:ext>
            </a:extLst>
          </p:cNvPr>
          <p:cNvSpPr/>
          <p:nvPr/>
        </p:nvSpPr>
        <p:spPr>
          <a:xfrm>
            <a:off x="3334839" y="2556172"/>
            <a:ext cx="1093553" cy="1816768"/>
          </a:xfrm>
          <a:prstGeom prst="rightArrow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tangle 28">
            <a:extLst>
              <a:ext uri="{FF2B5EF4-FFF2-40B4-BE49-F238E27FC236}">
                <a16:creationId xmlns:a16="http://schemas.microsoft.com/office/drawing/2014/main" id="{2C44CD0F-5ADF-4FD6-90C1-E0CC3A6A93CD}"/>
              </a:ext>
            </a:extLst>
          </p:cNvPr>
          <p:cNvSpPr/>
          <p:nvPr/>
        </p:nvSpPr>
        <p:spPr>
          <a:xfrm>
            <a:off x="4507911" y="1835072"/>
            <a:ext cx="1577457" cy="3529428"/>
          </a:xfrm>
          <a:prstGeom prst="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solidFill>
                  <a:schemeClr val="tx1"/>
                </a:solidFill>
              </a:rPr>
              <a:t>Development to Market</a:t>
            </a:r>
            <a:br>
              <a:rPr lang="en-GB" sz="1600" b="1" dirty="0">
                <a:solidFill>
                  <a:schemeClr val="tx1"/>
                </a:solidFill>
              </a:rPr>
            </a:br>
            <a:r>
              <a:rPr lang="en-GB" sz="16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(D2M)</a:t>
            </a:r>
          </a:p>
          <a:p>
            <a:pPr algn="ctr"/>
            <a:endParaRPr lang="en-GB" sz="1600" dirty="0">
              <a:solidFill>
                <a:schemeClr val="tx1"/>
              </a:solidFill>
            </a:endParaRPr>
          </a:p>
          <a:p>
            <a:pPr algn="ctr"/>
            <a:r>
              <a:rPr lang="en-GB" sz="1600" dirty="0">
                <a:solidFill>
                  <a:schemeClr val="tx1"/>
                </a:solidFill>
              </a:rPr>
              <a:t>No collaboration with private sector (e.g. Automotive)</a:t>
            </a:r>
          </a:p>
        </p:txBody>
      </p:sp>
      <p:sp>
        <p:nvSpPr>
          <p:cNvPr id="11" name="Arrow: Right 29">
            <a:extLst>
              <a:ext uri="{FF2B5EF4-FFF2-40B4-BE49-F238E27FC236}">
                <a16:creationId xmlns:a16="http://schemas.microsoft.com/office/drawing/2014/main" id="{C21D4E28-10AA-4644-99ED-5D4615E62995}"/>
              </a:ext>
            </a:extLst>
          </p:cNvPr>
          <p:cNvSpPr/>
          <p:nvPr/>
        </p:nvSpPr>
        <p:spPr>
          <a:xfrm>
            <a:off x="6075320" y="2556172"/>
            <a:ext cx="1093553" cy="1816768"/>
          </a:xfrm>
          <a:prstGeom prst="rightArrow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Rectangle 30">
            <a:extLst>
              <a:ext uri="{FF2B5EF4-FFF2-40B4-BE49-F238E27FC236}">
                <a16:creationId xmlns:a16="http://schemas.microsoft.com/office/drawing/2014/main" id="{E367CE60-1120-4099-A4B4-5A51283D2DF9}"/>
              </a:ext>
            </a:extLst>
          </p:cNvPr>
          <p:cNvSpPr/>
          <p:nvPr/>
        </p:nvSpPr>
        <p:spPr>
          <a:xfrm>
            <a:off x="7261775" y="1835072"/>
            <a:ext cx="1577457" cy="3529428"/>
          </a:xfrm>
          <a:prstGeom prst="rect">
            <a:avLst/>
          </a:prstGeom>
          <a:solidFill>
            <a:schemeClr val="accent2">
              <a:lumMod val="75000"/>
            </a:schemeClr>
          </a:solidFill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solidFill>
                  <a:schemeClr val="tx1"/>
                </a:solidFill>
              </a:rPr>
              <a:t>Deployment &amp; Life-Cycle</a:t>
            </a:r>
            <a:br>
              <a:rPr lang="en-GB" sz="1600" b="1" dirty="0">
                <a:solidFill>
                  <a:schemeClr val="tx1"/>
                </a:solidFill>
              </a:rPr>
            </a:br>
            <a:r>
              <a:rPr lang="en-GB" sz="16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(D&amp;L)</a:t>
            </a:r>
          </a:p>
          <a:p>
            <a:pPr algn="ctr"/>
            <a:endParaRPr lang="en-GB" sz="1600" dirty="0">
              <a:solidFill>
                <a:schemeClr val="tx1"/>
              </a:solidFill>
            </a:endParaRPr>
          </a:p>
          <a:p>
            <a:pPr algn="ctr"/>
            <a:r>
              <a:rPr lang="en-GB" sz="1600" dirty="0">
                <a:solidFill>
                  <a:schemeClr val="tx1"/>
                </a:solidFill>
              </a:rPr>
              <a:t>Need for collaboration for Roll-Out and system evolution</a:t>
            </a:r>
          </a:p>
        </p:txBody>
      </p:sp>
      <p:sp>
        <p:nvSpPr>
          <p:cNvPr id="13" name="Arrow: Right 31">
            <a:extLst>
              <a:ext uri="{FF2B5EF4-FFF2-40B4-BE49-F238E27FC236}">
                <a16:creationId xmlns:a16="http://schemas.microsoft.com/office/drawing/2014/main" id="{1847039F-3FA2-4EB6-8193-B3AA993C2FC2}"/>
              </a:ext>
            </a:extLst>
          </p:cNvPr>
          <p:cNvSpPr/>
          <p:nvPr/>
        </p:nvSpPr>
        <p:spPr>
          <a:xfrm>
            <a:off x="8812447" y="2556172"/>
            <a:ext cx="1093553" cy="1816768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4" name="Connector: Elbow 32">
            <a:extLst>
              <a:ext uri="{FF2B5EF4-FFF2-40B4-BE49-F238E27FC236}">
                <a16:creationId xmlns:a16="http://schemas.microsoft.com/office/drawing/2014/main" id="{79F7C761-7E35-4878-AF5B-DE3E68D3B76F}"/>
              </a:ext>
            </a:extLst>
          </p:cNvPr>
          <p:cNvCxnSpPr>
            <a:cxnSpLocks/>
          </p:cNvCxnSpPr>
          <p:nvPr/>
        </p:nvCxnSpPr>
        <p:spPr>
          <a:xfrm rot="10800000" flipH="1">
            <a:off x="6069970" y="5405247"/>
            <a:ext cx="1442213" cy="688371"/>
          </a:xfrm>
          <a:prstGeom prst="bentConnector3">
            <a:avLst>
              <a:gd name="adj1" fmla="val 100055"/>
            </a:avLst>
          </a:prstGeom>
          <a:ln w="5715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Oval 9">
            <a:extLst>
              <a:ext uri="{FF2B5EF4-FFF2-40B4-BE49-F238E27FC236}">
                <a16:creationId xmlns:a16="http://schemas.microsoft.com/office/drawing/2014/main" id="{7ED9F18F-1A90-4711-BCEE-C801505125DD}"/>
              </a:ext>
            </a:extLst>
          </p:cNvPr>
          <p:cNvSpPr/>
          <p:nvPr/>
        </p:nvSpPr>
        <p:spPr>
          <a:xfrm>
            <a:off x="10063618" y="2092956"/>
            <a:ext cx="1763422" cy="2743200"/>
          </a:xfrm>
          <a:prstGeom prst="ellipse">
            <a:avLst/>
          </a:prstGeom>
          <a:solidFill>
            <a:schemeClr val="bg2">
              <a:lumMod val="75000"/>
            </a:schemeClr>
          </a:solidFill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b="1" dirty="0">
                <a:solidFill>
                  <a:schemeClr val="tx1"/>
                </a:solidFill>
              </a:rPr>
              <a:t>European</a:t>
            </a:r>
          </a:p>
          <a:p>
            <a:pPr algn="ctr"/>
            <a:r>
              <a:rPr lang="de-DE" sz="1600" b="1" dirty="0">
                <a:solidFill>
                  <a:schemeClr val="tx1"/>
                </a:solidFill>
              </a:rPr>
              <a:t>CCAM</a:t>
            </a:r>
          </a:p>
          <a:p>
            <a:pPr algn="ctr"/>
            <a:r>
              <a:rPr lang="de-DE" sz="1600" b="1" dirty="0" err="1">
                <a:solidFill>
                  <a:schemeClr val="tx1"/>
                </a:solidFill>
              </a:rPr>
              <a:t>Roads</a:t>
            </a:r>
            <a:r>
              <a:rPr lang="de-DE" sz="1600" b="1" dirty="0">
                <a:solidFill>
                  <a:schemeClr val="tx1"/>
                </a:solidFill>
              </a:rPr>
              <a:t> &amp;</a:t>
            </a:r>
          </a:p>
          <a:p>
            <a:pPr algn="ctr"/>
            <a:r>
              <a:rPr lang="de-DE" sz="1600" b="1" dirty="0">
                <a:solidFill>
                  <a:schemeClr val="tx1"/>
                </a:solidFill>
              </a:rPr>
              <a:t>Services &amp;</a:t>
            </a:r>
          </a:p>
          <a:p>
            <a:pPr algn="ctr"/>
            <a:r>
              <a:rPr lang="de-DE" sz="1600" b="1" dirty="0" err="1">
                <a:solidFill>
                  <a:schemeClr val="tx1"/>
                </a:solidFill>
              </a:rPr>
              <a:t>Vehicles</a:t>
            </a:r>
            <a:endParaRPr lang="de-DE" sz="1600" b="1" dirty="0">
              <a:solidFill>
                <a:schemeClr val="tx1"/>
              </a:solidFill>
            </a:endParaRPr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E5C4F779-CE6C-4474-8102-612DE36CE3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4862" y="5578442"/>
            <a:ext cx="1314450" cy="876300"/>
          </a:xfrm>
          <a:prstGeom prst="rect">
            <a:avLst/>
          </a:prstGeom>
        </p:spPr>
      </p:pic>
      <p:sp>
        <p:nvSpPr>
          <p:cNvPr id="18" name="Rechteck 17">
            <a:extLst>
              <a:ext uri="{FF2B5EF4-FFF2-40B4-BE49-F238E27FC236}">
                <a16:creationId xmlns:a16="http://schemas.microsoft.com/office/drawing/2014/main" id="{90359ED8-5E62-4405-AD98-CDE493D7FFF9}"/>
              </a:ext>
            </a:extLst>
          </p:cNvPr>
          <p:cNvSpPr/>
          <p:nvPr/>
        </p:nvSpPr>
        <p:spPr>
          <a:xfrm>
            <a:off x="5715000" y="6172055"/>
            <a:ext cx="352749" cy="282687"/>
          </a:xfrm>
          <a:prstGeom prst="rect">
            <a:avLst/>
          </a:prstGeom>
          <a:solidFill>
            <a:srgbClr val="EDED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3D0010F8-4F78-46E5-8350-61817421F407}"/>
              </a:ext>
            </a:extLst>
          </p:cNvPr>
          <p:cNvSpPr/>
          <p:nvPr/>
        </p:nvSpPr>
        <p:spPr>
          <a:xfrm>
            <a:off x="10845176" y="212933"/>
            <a:ext cx="1006985" cy="1006985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60000"/>
                  <a:lumOff val="40000"/>
                </a:schemeClr>
              </a:gs>
              <a:gs pos="34000">
                <a:schemeClr val="accent4">
                  <a:lumMod val="60000"/>
                  <a:lumOff val="40000"/>
                </a:schemeClr>
              </a:gs>
              <a:gs pos="76000">
                <a:schemeClr val="accent2">
                  <a:lumMod val="75000"/>
                </a:schemeClr>
              </a:gs>
              <a:gs pos="63000">
                <a:srgbClr val="FFC000"/>
              </a:gs>
              <a:gs pos="45000">
                <a:srgbClr val="FFC000"/>
              </a:gs>
              <a:gs pos="100000">
                <a:schemeClr val="accent2">
                  <a:lumMod val="75000"/>
                </a:schemeClr>
              </a:gs>
            </a:gsLst>
            <a:lin ang="2700000" scaled="1"/>
            <a:tileRect/>
          </a:gra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2000" b="1" i="1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Value Chain</a:t>
            </a:r>
          </a:p>
        </p:txBody>
      </p:sp>
    </p:spTree>
    <p:extLst>
      <p:ext uri="{BB962C8B-B14F-4D97-AF65-F5344CB8AC3E}">
        <p14:creationId xmlns:p14="http://schemas.microsoft.com/office/powerpoint/2010/main" val="29459370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AE9C1-0354-4747-AC0A-CF1B6E70C3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2743200"/>
            <a:ext cx="10934700" cy="2840038"/>
          </a:xfrm>
        </p:spPr>
        <p:txBody>
          <a:bodyPr/>
          <a:lstStyle/>
          <a:p>
            <a:pPr algn="l"/>
            <a:r>
              <a:rPr lang="en-GB" sz="3200" dirty="0"/>
              <a:t>Connected &amp; Automated vehicles will require closer cooperation between vehicle regulators and infrastructure operators.</a:t>
            </a:r>
            <a:br>
              <a:rPr lang="en-GB" sz="3200" dirty="0"/>
            </a:br>
            <a:br>
              <a:rPr lang="en-GB" sz="3200" dirty="0"/>
            </a:br>
            <a:r>
              <a:rPr lang="en-GB" sz="3200" dirty="0"/>
              <a:t>It will require a new approach….. and we need to work together</a:t>
            </a:r>
            <a:br>
              <a:rPr lang="en-GB" dirty="0"/>
            </a:br>
            <a:br>
              <a:rPr lang="en-GB" dirty="0"/>
            </a:br>
            <a:br>
              <a:rPr lang="en-GB" dirty="0"/>
            </a:br>
            <a:r>
              <a:rPr lang="en-GB" sz="1600" dirty="0"/>
              <a:t>Contacts</a:t>
            </a:r>
            <a:br>
              <a:rPr lang="en-GB" sz="1600" dirty="0"/>
            </a:br>
            <a:r>
              <a:rPr lang="en-GB" sz="1600" dirty="0">
                <a:hlinkClick r:id="rId2"/>
              </a:rPr>
              <a:t>Steve.Phillips@cedr.eu</a:t>
            </a:r>
            <a:r>
              <a:rPr lang="en-GB" sz="1600" dirty="0"/>
              <a:t>   </a:t>
            </a:r>
            <a:r>
              <a:rPr lang="en-GB" sz="1600" dirty="0">
                <a:hlinkClick r:id="rId3"/>
              </a:rPr>
              <a:t>www.cedr.eu</a:t>
            </a:r>
            <a:br>
              <a:rPr lang="en-GB" sz="1600" dirty="0"/>
            </a:br>
            <a:br>
              <a:rPr lang="en-GB" sz="1600" dirty="0"/>
            </a:br>
            <a:r>
              <a:rPr lang="en-GB" sz="1600" dirty="0"/>
              <a:t>References: National Road Authority Connected and Automated Driving strategy 2018-28</a:t>
            </a:r>
            <a:br>
              <a:rPr lang="en-GB" sz="1600" dirty="0"/>
            </a:br>
            <a:r>
              <a:rPr lang="en-GB" sz="1600" dirty="0">
                <a:hlinkClick r:id="rId4"/>
              </a:rPr>
              <a:t>www.cedr.eu/download/Publications/2018/NRA-CAD-strategy-2018-final-v2.doc</a:t>
            </a:r>
            <a:r>
              <a:rPr lang="en-GB" sz="1600" dirty="0"/>
              <a:t>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281380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1">
            <a:extLst>
              <a:ext uri="{FF2B5EF4-FFF2-40B4-BE49-F238E27FC236}">
                <a16:creationId xmlns:a16="http://schemas.microsoft.com/office/drawing/2014/main" id="{49AE2762-AE79-406C-964A-55B520DA5B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1057276"/>
            <a:ext cx="3917951" cy="5605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Title 1">
            <a:extLst>
              <a:ext uri="{FF2B5EF4-FFF2-40B4-BE49-F238E27FC236}">
                <a16:creationId xmlns:a16="http://schemas.microsoft.com/office/drawing/2014/main" id="{B31E2EE7-6D69-4834-AC32-5B8C8113BA0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637756" y="401467"/>
            <a:ext cx="7526337" cy="609600"/>
          </a:xfrm>
        </p:spPr>
        <p:txBody>
          <a:bodyPr/>
          <a:lstStyle/>
          <a:p>
            <a:r>
              <a:rPr lang="en-GB" altLang="en-US" dirty="0"/>
              <a:t>What and Why a network of CEDR?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69946E-4C1F-46BA-A853-5197DD83B7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24000"/>
            <a:ext cx="5638800" cy="4897438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-GB" dirty="0"/>
              <a:t>National Road Authorities (NRAs) connected by;</a:t>
            </a:r>
          </a:p>
          <a:p>
            <a:pPr>
              <a:defRPr/>
            </a:pPr>
            <a:r>
              <a:rPr lang="en-GB" i="1" dirty="0"/>
              <a:t>Physical and digital interfaces </a:t>
            </a:r>
          </a:p>
          <a:p>
            <a:pPr>
              <a:defRPr/>
            </a:pPr>
            <a:r>
              <a:rPr lang="en-GB" i="1" dirty="0"/>
              <a:t>Common vehicle standards</a:t>
            </a:r>
          </a:p>
          <a:p>
            <a:pPr>
              <a:defRPr/>
            </a:pPr>
            <a:r>
              <a:rPr lang="en-GB" i="1" dirty="0"/>
              <a:t>‘EU’ Legislation &amp; Standards</a:t>
            </a:r>
          </a:p>
          <a:p>
            <a:pPr>
              <a:defRPr/>
            </a:pPr>
            <a:r>
              <a:rPr lang="en-GB" i="1" dirty="0"/>
              <a:t>Performance expectations</a:t>
            </a:r>
          </a:p>
          <a:p>
            <a:pPr>
              <a:defRPr/>
            </a:pPr>
            <a:r>
              <a:rPr lang="en-GB" i="1" dirty="0"/>
              <a:t>Changing environment and expectations</a:t>
            </a:r>
          </a:p>
          <a:p>
            <a:pPr>
              <a:defRPr/>
            </a:pPr>
            <a:r>
              <a:rPr lang="en-GB" i="1" dirty="0"/>
              <a:t>Good neighbours</a:t>
            </a:r>
          </a:p>
          <a:p>
            <a:pPr>
              <a:defRPr/>
            </a:pPr>
            <a:r>
              <a:rPr lang="en-GB" i="1" dirty="0"/>
              <a:t>Cooperate with other regions</a:t>
            </a:r>
          </a:p>
          <a:p>
            <a:pPr marL="0" indent="0">
              <a:buNone/>
              <a:defRPr/>
            </a:pPr>
            <a:endParaRPr lang="en-GB" i="1" dirty="0"/>
          </a:p>
          <a:p>
            <a:pPr marL="0" indent="0">
              <a:buNone/>
              <a:defRPr/>
            </a:pPr>
            <a:endParaRPr lang="en-GB" dirty="0"/>
          </a:p>
        </p:txBody>
      </p:sp>
      <p:sp>
        <p:nvSpPr>
          <p:cNvPr id="26628" name="Slide Number Placeholder 5">
            <a:extLst>
              <a:ext uri="{FF2B5EF4-FFF2-40B4-BE49-F238E27FC236}">
                <a16:creationId xmlns:a16="http://schemas.microsoft.com/office/drawing/2014/main" id="{03E8EDBC-B556-4453-A3E2-01CD64AD1BDC}"/>
              </a:ext>
            </a:extLst>
          </p:cNvPr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9906000" y="62484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algn="l">
              <a:spcBef>
                <a:spcPct val="0"/>
              </a:spcBef>
              <a:buFontTx/>
              <a:buNone/>
              <a:defRPr/>
            </a:pPr>
            <a:fld id="{EECC973C-226F-448E-B817-FAE3AD41D27A}" type="slidenum">
              <a:rPr lang="en-GB" altLang="en-US" smtClean="0"/>
              <a:pPr algn="l">
                <a:spcBef>
                  <a:spcPct val="0"/>
                </a:spcBef>
                <a:buFontTx/>
                <a:buNone/>
                <a:defRPr/>
              </a:pPr>
              <a:t>2</a:t>
            </a:fld>
            <a:endParaRPr lang="fi-FI" altLang="en-US" sz="180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A1F874-8D06-4023-88D8-77C44A2500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8800" y="2362200"/>
            <a:ext cx="8337549" cy="2840038"/>
          </a:xfrm>
        </p:spPr>
        <p:txBody>
          <a:bodyPr/>
          <a:lstStyle/>
          <a:p>
            <a:r>
              <a:rPr lang="en-GB" sz="4400" dirty="0"/>
              <a:t>Challenges of a changing world</a:t>
            </a:r>
          </a:p>
        </p:txBody>
      </p:sp>
    </p:spTree>
    <p:extLst>
      <p:ext uri="{BB962C8B-B14F-4D97-AF65-F5344CB8AC3E}">
        <p14:creationId xmlns:p14="http://schemas.microsoft.com/office/powerpoint/2010/main" val="14039350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5" descr="Image result for big data">
            <a:hlinkClick r:id="rId2"/>
            <a:extLst>
              <a:ext uri="{FF2B5EF4-FFF2-40B4-BE49-F238E27FC236}">
                <a16:creationId xmlns:a16="http://schemas.microsoft.com/office/drawing/2014/main" id="{F1D53BA1-CE5D-4EA9-A276-EA21CC51A1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96" r="3387"/>
          <a:stretch>
            <a:fillRect/>
          </a:stretch>
        </p:blipFill>
        <p:spPr bwMode="auto">
          <a:xfrm>
            <a:off x="4035426" y="3760787"/>
            <a:ext cx="1589087" cy="96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3" name="Picture 6">
            <a:extLst>
              <a:ext uri="{FF2B5EF4-FFF2-40B4-BE49-F238E27FC236}">
                <a16:creationId xmlns:a16="http://schemas.microsoft.com/office/drawing/2014/main" id="{1FBD70A6-E695-4C76-87E4-F790132BAB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7151" y="2146300"/>
            <a:ext cx="2181225" cy="1709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24" name="Picture 6">
            <a:extLst>
              <a:ext uri="{FF2B5EF4-FFF2-40B4-BE49-F238E27FC236}">
                <a16:creationId xmlns:a16="http://schemas.microsoft.com/office/drawing/2014/main" id="{652A4380-6CB2-449F-BFF4-CBF2AB9E7C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2876" y="4538661"/>
            <a:ext cx="2181225" cy="1709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25" name="Otsikko 5">
            <a:extLst>
              <a:ext uri="{FF2B5EF4-FFF2-40B4-BE49-F238E27FC236}">
                <a16:creationId xmlns:a16="http://schemas.microsoft.com/office/drawing/2014/main" id="{2F00FC6D-65B9-43C9-88A3-AF17CE253CC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378327" y="196057"/>
            <a:ext cx="8229600" cy="1143000"/>
          </a:xfrm>
        </p:spPr>
        <p:txBody>
          <a:bodyPr/>
          <a:lstStyle/>
          <a:p>
            <a:r>
              <a:rPr lang="fi-FI" altLang="en-US" sz="3500" dirty="0"/>
              <a:t>Common NRA ’opportunities’</a:t>
            </a:r>
          </a:p>
        </p:txBody>
      </p:sp>
      <p:pic>
        <p:nvPicPr>
          <p:cNvPr id="30726" name="Picture 4">
            <a:extLst>
              <a:ext uri="{FF2B5EF4-FFF2-40B4-BE49-F238E27FC236}">
                <a16:creationId xmlns:a16="http://schemas.microsoft.com/office/drawing/2014/main" id="{78CF9F6A-9D37-4C09-99A7-741FFAF5A8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6725" y="2073275"/>
            <a:ext cx="2914650" cy="177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7" name="Picture 6">
            <a:extLst>
              <a:ext uri="{FF2B5EF4-FFF2-40B4-BE49-F238E27FC236}">
                <a16:creationId xmlns:a16="http://schemas.microsoft.com/office/drawing/2014/main" id="{784011B0-1752-4A34-8346-8FECBFAAE3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9301" y="4598987"/>
            <a:ext cx="2346325" cy="172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28" name="Picture 8">
            <a:extLst>
              <a:ext uri="{FF2B5EF4-FFF2-40B4-BE49-F238E27FC236}">
                <a16:creationId xmlns:a16="http://schemas.microsoft.com/office/drawing/2014/main" id="{D503540F-5D15-4257-A39B-DBC3E81F36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2612" y="2168525"/>
            <a:ext cx="908050" cy="738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29" name="Picture 9">
            <a:extLst>
              <a:ext uri="{FF2B5EF4-FFF2-40B4-BE49-F238E27FC236}">
                <a16:creationId xmlns:a16="http://schemas.microsoft.com/office/drawing/2014/main" id="{464A2D78-B9B3-421F-BDF9-414318D2A1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851" y="2911475"/>
            <a:ext cx="871537" cy="877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30" name="Picture 11">
            <a:extLst>
              <a:ext uri="{FF2B5EF4-FFF2-40B4-BE49-F238E27FC236}">
                <a16:creationId xmlns:a16="http://schemas.microsoft.com/office/drawing/2014/main" id="{A9775262-4F79-4962-84BD-C01EAD98F4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8287" y="2344736"/>
            <a:ext cx="865188" cy="123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31" name="Picture 12">
            <a:extLst>
              <a:ext uri="{FF2B5EF4-FFF2-40B4-BE49-F238E27FC236}">
                <a16:creationId xmlns:a16="http://schemas.microsoft.com/office/drawing/2014/main" id="{0C8D23AD-9BA2-4C01-91BF-9B40647A35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9050" y="2062162"/>
            <a:ext cx="2127250" cy="1795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32" name="Picture 18">
            <a:extLst>
              <a:ext uri="{FF2B5EF4-FFF2-40B4-BE49-F238E27FC236}">
                <a16:creationId xmlns:a16="http://schemas.microsoft.com/office/drawing/2014/main" id="{F20A857F-A8D6-45EF-BD0F-3A1CC5DB19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8462" y="5332411"/>
            <a:ext cx="846138" cy="84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33" name="Picture 19">
            <a:extLst>
              <a:ext uri="{FF2B5EF4-FFF2-40B4-BE49-F238E27FC236}">
                <a16:creationId xmlns:a16="http://schemas.microsoft.com/office/drawing/2014/main" id="{9A612532-C0C3-46D1-A4FE-9472CBE33D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2488" y="5383212"/>
            <a:ext cx="752475" cy="760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34" name="Tekstiruutu 7">
            <a:extLst>
              <a:ext uri="{FF2B5EF4-FFF2-40B4-BE49-F238E27FC236}">
                <a16:creationId xmlns:a16="http://schemas.microsoft.com/office/drawing/2014/main" id="{0394D71D-6127-4201-AD74-9FE2980853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7800" y="1500187"/>
            <a:ext cx="34925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fi-FI" altLang="en-US" sz="1800" b="1">
                <a:latin typeface="Arial" panose="020B0604020202020204" pitchFamily="34" charset="0"/>
              </a:rPr>
              <a:t>Maintenance &amp; ageing infrastructure</a:t>
            </a:r>
          </a:p>
        </p:txBody>
      </p:sp>
      <p:sp>
        <p:nvSpPr>
          <p:cNvPr id="30735" name="Tekstiruutu 9">
            <a:extLst>
              <a:ext uri="{FF2B5EF4-FFF2-40B4-BE49-F238E27FC236}">
                <a16:creationId xmlns:a16="http://schemas.microsoft.com/office/drawing/2014/main" id="{74DFDBE1-6E12-4E83-A413-186C069F64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78738" y="1481137"/>
            <a:ext cx="20478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fi-FI" altLang="en-US" sz="1800" b="1">
                <a:latin typeface="Arial" panose="020B0604020202020204" pitchFamily="34" charset="0"/>
              </a:rPr>
              <a:t>Climate change &amp; resilience</a:t>
            </a:r>
          </a:p>
        </p:txBody>
      </p:sp>
      <p:sp>
        <p:nvSpPr>
          <p:cNvPr id="30736" name="Tekstiruutu 10">
            <a:extLst>
              <a:ext uri="{FF2B5EF4-FFF2-40B4-BE49-F238E27FC236}">
                <a16:creationId xmlns:a16="http://schemas.microsoft.com/office/drawing/2014/main" id="{ECF4176E-624C-4696-8508-44BAA18D8D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0826" y="1498599"/>
            <a:ext cx="1843087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fi-FI" altLang="en-US" sz="1800" b="1">
                <a:latin typeface="Arial" panose="020B0604020202020204" pitchFamily="34" charset="0"/>
              </a:rPr>
              <a:t>Connectivity &amp; Digitilisation</a:t>
            </a:r>
          </a:p>
        </p:txBody>
      </p:sp>
      <p:pic>
        <p:nvPicPr>
          <p:cNvPr id="30737" name="Picture 16">
            <a:extLst>
              <a:ext uri="{FF2B5EF4-FFF2-40B4-BE49-F238E27FC236}">
                <a16:creationId xmlns:a16="http://schemas.microsoft.com/office/drawing/2014/main" id="{6AAA8589-7837-4DCB-B460-6D704F4BD2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8051" y="4676774"/>
            <a:ext cx="619125" cy="614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38" name="Picture 18" descr="A close up of a sign&#10;&#10;Description generated with very high confidence">
            <a:extLst>
              <a:ext uri="{FF2B5EF4-FFF2-40B4-BE49-F238E27FC236}">
                <a16:creationId xmlns:a16="http://schemas.microsoft.com/office/drawing/2014/main" id="{9B3954F5-AFE9-4771-BDB3-57398C0A64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0825" y="4662487"/>
            <a:ext cx="603250" cy="60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39" name="Picture 17">
            <a:extLst>
              <a:ext uri="{FF2B5EF4-FFF2-40B4-BE49-F238E27FC236}">
                <a16:creationId xmlns:a16="http://schemas.microsoft.com/office/drawing/2014/main" id="{211BED3C-B37C-44C5-8093-9E50FB1509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8462" y="4640262"/>
            <a:ext cx="814388" cy="709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0" name="Picture 3" descr="Image result for traffic noise sign">
            <a:hlinkClick r:id="rId16"/>
            <a:extLst>
              <a:ext uri="{FF2B5EF4-FFF2-40B4-BE49-F238E27FC236}">
                <a16:creationId xmlns:a16="http://schemas.microsoft.com/office/drawing/2014/main" id="{20661A6C-3A66-4C7E-906A-643BCB5849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6551" y="5400674"/>
            <a:ext cx="598487" cy="60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1" name="Picture 4" descr="A close up of a sign&#10;&#10;Description generated with very high confidence">
            <a:extLst>
              <a:ext uri="{FF2B5EF4-FFF2-40B4-BE49-F238E27FC236}">
                <a16:creationId xmlns:a16="http://schemas.microsoft.com/office/drawing/2014/main" id="{1DA86FEC-EA86-4379-91F5-7784320AA7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3200" y="2197100"/>
            <a:ext cx="919162" cy="839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2" name="Picture 6" descr="A picture containing clipart&#10;&#10;Description generated with very high confidence">
            <a:extLst>
              <a:ext uri="{FF2B5EF4-FFF2-40B4-BE49-F238E27FC236}">
                <a16:creationId xmlns:a16="http://schemas.microsoft.com/office/drawing/2014/main" id="{2AA407D2-82D8-4E1D-A555-9625D0F42071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4125" y="2266950"/>
            <a:ext cx="762000" cy="70167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43" name="Tekstiruutu 8">
            <a:extLst>
              <a:ext uri="{FF2B5EF4-FFF2-40B4-BE49-F238E27FC236}">
                <a16:creationId xmlns:a16="http://schemas.microsoft.com/office/drawing/2014/main" id="{37696B6B-A321-4A0E-B01B-6A3D16B58C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9837" y="3900487"/>
            <a:ext cx="13652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i-FI" altLang="en-US" sz="1800" b="1">
                <a:latin typeface="Arial" panose="020B0604020202020204" pitchFamily="34" charset="0"/>
              </a:rPr>
              <a:t>Intermodal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fi-FI" altLang="en-US" sz="1800" b="1">
                <a:latin typeface="Arial" panose="020B0604020202020204" pitchFamily="34" charset="0"/>
              </a:rPr>
              <a:t> transport</a:t>
            </a:r>
          </a:p>
        </p:txBody>
      </p:sp>
      <p:pic>
        <p:nvPicPr>
          <p:cNvPr id="30744" name="Picture 27" descr="Image result for twitter logo">
            <a:extLst>
              <a:ext uri="{FF2B5EF4-FFF2-40B4-BE49-F238E27FC236}">
                <a16:creationId xmlns:a16="http://schemas.microsoft.com/office/drawing/2014/main" id="{C603A905-93BD-4F03-A2AF-A11AC5DFC2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2363" y="3065462"/>
            <a:ext cx="677863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5" name="Picture 31" descr="Image result for facebook logo">
            <a:extLst>
              <a:ext uri="{FF2B5EF4-FFF2-40B4-BE49-F238E27FC236}">
                <a16:creationId xmlns:a16="http://schemas.microsoft.com/office/drawing/2014/main" id="{F793949F-4F2B-44FE-9690-1F15C3B9E6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6088" y="3109911"/>
            <a:ext cx="3794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6" name="Picture 29" descr="Image result for facebook logo">
            <a:extLst>
              <a:ext uri="{FF2B5EF4-FFF2-40B4-BE49-F238E27FC236}">
                <a16:creationId xmlns:a16="http://schemas.microsoft.com/office/drawing/2014/main" id="{7E4C23F4-6736-489C-8876-FBDBDCE3AB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2087" y="3367086"/>
            <a:ext cx="438150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7" name="Tekstiruutu 8">
            <a:extLst>
              <a:ext uri="{FF2B5EF4-FFF2-40B4-BE49-F238E27FC236}">
                <a16:creationId xmlns:a16="http://schemas.microsoft.com/office/drawing/2014/main" id="{E43930AE-25A5-48C9-B45B-12EB8187D4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99113" y="3898899"/>
            <a:ext cx="13763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fi-FI" altLang="en-US" sz="1800" b="1">
                <a:latin typeface="Arial" panose="020B0604020202020204" pitchFamily="34" charset="0"/>
              </a:rPr>
              <a:t>Liveability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fi-FI" altLang="en-US" sz="1800" b="1">
                <a:latin typeface="Arial" panose="020B0604020202020204" pitchFamily="34" charset="0"/>
              </a:rPr>
              <a:t>&amp; Health</a:t>
            </a:r>
          </a:p>
        </p:txBody>
      </p:sp>
      <p:pic>
        <p:nvPicPr>
          <p:cNvPr id="30748" name="Picture 6">
            <a:extLst>
              <a:ext uri="{FF2B5EF4-FFF2-40B4-BE49-F238E27FC236}">
                <a16:creationId xmlns:a16="http://schemas.microsoft.com/office/drawing/2014/main" id="{E218CCEB-07AB-4A52-9E58-3EF84942F7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7937" y="4538661"/>
            <a:ext cx="2127250" cy="1709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49" name="Tekstiruutu 8">
            <a:extLst>
              <a:ext uri="{FF2B5EF4-FFF2-40B4-BE49-F238E27FC236}">
                <a16:creationId xmlns:a16="http://schemas.microsoft.com/office/drawing/2014/main" id="{06823E12-1E62-403E-BF7F-5C26C78615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53363" y="3919537"/>
            <a:ext cx="17240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fi-FI" altLang="en-US" sz="1800" b="1">
                <a:latin typeface="Arial" panose="020B0604020202020204" pitchFamily="34" charset="0"/>
              </a:rPr>
              <a:t>Resources &amp;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fi-FI" altLang="en-US" sz="1800" b="1">
                <a:latin typeface="Arial" panose="020B0604020202020204" pitchFamily="34" charset="0"/>
              </a:rPr>
              <a:t>Procurement</a:t>
            </a:r>
          </a:p>
        </p:txBody>
      </p:sp>
      <p:sp>
        <p:nvSpPr>
          <p:cNvPr id="42" name="Isosceles Triangle 41">
            <a:extLst>
              <a:ext uri="{FF2B5EF4-FFF2-40B4-BE49-F238E27FC236}">
                <a16:creationId xmlns:a16="http://schemas.microsoft.com/office/drawing/2014/main" id="{91037ED4-5A8D-4B03-9494-8599FBF5F9BE}"/>
              </a:ext>
            </a:extLst>
          </p:cNvPr>
          <p:cNvSpPr/>
          <p:nvPr/>
        </p:nvSpPr>
        <p:spPr>
          <a:xfrm>
            <a:off x="7893051" y="4737099"/>
            <a:ext cx="530225" cy="431800"/>
          </a:xfrm>
          <a:prstGeom prst="triangle">
            <a:avLst/>
          </a:prstGeom>
          <a:noFill/>
          <a:ln w="57150" cap="rnd">
            <a:solidFill>
              <a:srgbClr val="FF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600" dirty="0">
                <a:solidFill>
                  <a:schemeClr val="tx1"/>
                </a:solidFill>
              </a:rPr>
              <a:t>€</a:t>
            </a:r>
            <a:endParaRPr lang="en-GB" sz="28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en-GB" sz="1200" dirty="0">
              <a:solidFill>
                <a:schemeClr val="tx1"/>
              </a:solidFill>
            </a:endParaRPr>
          </a:p>
        </p:txBody>
      </p:sp>
      <p:pic>
        <p:nvPicPr>
          <p:cNvPr id="30751" name="Picture 10" descr="A close up of a fence&#10;&#10;Description generated with high confidence">
            <a:extLst>
              <a:ext uri="{FF2B5EF4-FFF2-40B4-BE49-F238E27FC236}">
                <a16:creationId xmlns:a16="http://schemas.microsoft.com/office/drawing/2014/main" id="{2E616931-ACAC-41A7-B365-9FA5B20149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2663" y="4705350"/>
            <a:ext cx="58102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2" name="Picture 33" descr="Image result for innovation light bulb">
            <a:hlinkClick r:id="rId25"/>
            <a:extLst>
              <a:ext uri="{FF2B5EF4-FFF2-40B4-BE49-F238E27FC236}">
                <a16:creationId xmlns:a16="http://schemas.microsoft.com/office/drawing/2014/main" id="{B73595AF-D205-4DE0-B73C-0C664D996F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4951" y="5411786"/>
            <a:ext cx="655637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3" name="Picture 14">
            <a:extLst>
              <a:ext uri="{FF2B5EF4-FFF2-40B4-BE49-F238E27FC236}">
                <a16:creationId xmlns:a16="http://schemas.microsoft.com/office/drawing/2014/main" id="{DD37107A-3226-423C-A331-39060D03F6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25" t="9308" b="6818"/>
          <a:stretch>
            <a:fillRect/>
          </a:stretch>
        </p:blipFill>
        <p:spPr bwMode="auto">
          <a:xfrm>
            <a:off x="5338762" y="3059111"/>
            <a:ext cx="801688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4" name="Picture 37" descr="Image result for school crossing sign">
            <a:extLst>
              <a:ext uri="{FF2B5EF4-FFF2-40B4-BE49-F238E27FC236}">
                <a16:creationId xmlns:a16="http://schemas.microsoft.com/office/drawing/2014/main" id="{2EF51C42-5C52-4FBD-8F11-F6DF40A423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4625" y="5386386"/>
            <a:ext cx="830262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5" name="Picture 16" descr="A picture containing clipart&#10;&#10;Description generated with high confidence">
            <a:extLst>
              <a:ext uri="{FF2B5EF4-FFF2-40B4-BE49-F238E27FC236}">
                <a16:creationId xmlns:a16="http://schemas.microsoft.com/office/drawing/2014/main" id="{57236B02-33F3-4B72-8FF9-C093C50420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3612" y="5381625"/>
            <a:ext cx="628650" cy="661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6" name="Picture 6" descr="A drawing of a face&#10;&#10;Description generated with high confidence">
            <a:extLst>
              <a:ext uri="{FF2B5EF4-FFF2-40B4-BE49-F238E27FC236}">
                <a16:creationId xmlns:a16="http://schemas.microsoft.com/office/drawing/2014/main" id="{BA9377D7-80CE-49AA-825B-DA9506C6FC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9862" y="5332412"/>
            <a:ext cx="1485900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7" name="Picture 40" descr="Image result for old people road sign">
            <a:extLst>
              <a:ext uri="{FF2B5EF4-FFF2-40B4-BE49-F238E27FC236}">
                <a16:creationId xmlns:a16="http://schemas.microsoft.com/office/drawing/2014/main" id="{04846CD3-D2D4-441A-9C4A-E9E8BC6183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1" y="4616449"/>
            <a:ext cx="738187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8" name="Picture 42" descr="Related image">
            <a:hlinkClick r:id="rId32"/>
            <a:extLst>
              <a:ext uri="{FF2B5EF4-FFF2-40B4-BE49-F238E27FC236}">
                <a16:creationId xmlns:a16="http://schemas.microsoft.com/office/drawing/2014/main" id="{C4262F41-383E-4807-9A60-80E348B3BC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156"/>
          <a:stretch>
            <a:fillRect/>
          </a:stretch>
        </p:blipFill>
        <p:spPr bwMode="auto">
          <a:xfrm>
            <a:off x="6702426" y="4670424"/>
            <a:ext cx="568325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9" name="Picture 40" descr="A close up of a sign&#10;&#10;Description automatically generated">
            <a:extLst>
              <a:ext uri="{FF2B5EF4-FFF2-40B4-BE49-F238E27FC236}">
                <a16:creationId xmlns:a16="http://schemas.microsoft.com/office/drawing/2014/main" id="{0938D81B-463B-4DC7-811D-B05463D185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4600" y="2222499"/>
            <a:ext cx="774700" cy="671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0" name="Picture 10">
            <a:extLst>
              <a:ext uri="{FF2B5EF4-FFF2-40B4-BE49-F238E27FC236}">
                <a16:creationId xmlns:a16="http://schemas.microsoft.com/office/drawing/2014/main" id="{3D75A707-8224-463C-9ED9-D5CE585B82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7450" y="2901949"/>
            <a:ext cx="774700" cy="773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1" name="Picture 2" descr="A close up of a sign&#10;&#10;Description automatically generated">
            <a:extLst>
              <a:ext uri="{FF2B5EF4-FFF2-40B4-BE49-F238E27FC236}">
                <a16:creationId xmlns:a16="http://schemas.microsoft.com/office/drawing/2014/main" id="{19C4EFED-5092-4162-9078-B6E66F646B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3288" y="5427662"/>
            <a:ext cx="115252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6FDF05-3A48-4A07-A654-DD1F5396EB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20019" y="188913"/>
            <a:ext cx="7833781" cy="1143000"/>
          </a:xfrm>
        </p:spPr>
        <p:txBody>
          <a:bodyPr/>
          <a:lstStyle/>
          <a:p>
            <a:r>
              <a:rPr lang="en-US" dirty="0"/>
              <a:t>A changing world – for NRAs </a:t>
            </a:r>
            <a:r>
              <a:rPr lang="en-US" u="sng" dirty="0"/>
              <a:t>and</a:t>
            </a:r>
            <a:r>
              <a:rPr lang="en-US" dirty="0"/>
              <a:t> for CEDR</a:t>
            </a:r>
            <a:endParaRPr lang="en-GB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F2B9859-C030-4B84-98E5-05396D2079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Climate change creates enormous pressure on politics to reduce greenhouse gas emissions whilst </a:t>
            </a:r>
            <a:r>
              <a:rPr lang="en-US" dirty="0"/>
              <a:t>transport is a major emitter</a:t>
            </a:r>
          </a:p>
          <a:p>
            <a:r>
              <a:rPr lang="en-GB" dirty="0"/>
              <a:t>The ‘digital revolution’ changes our societies dramatically</a:t>
            </a:r>
          </a:p>
          <a:p>
            <a:pPr lvl="1"/>
            <a:r>
              <a:rPr lang="en-GB" dirty="0"/>
              <a:t>It’s an opportunity as well as a challenge</a:t>
            </a:r>
          </a:p>
          <a:p>
            <a:pPr lvl="1"/>
            <a:r>
              <a:rPr lang="en-GB" dirty="0"/>
              <a:t>all aspects of society are affected, including challenges but also opportunities for the transport sector</a:t>
            </a:r>
          </a:p>
          <a:p>
            <a:pPr lvl="1"/>
            <a:r>
              <a:rPr lang="en-GB" dirty="0"/>
              <a:t>digitalisation re-shuffles structures and transport policies have to align with </a:t>
            </a:r>
            <a:br>
              <a:rPr lang="en-GB" dirty="0"/>
            </a:br>
            <a:r>
              <a:rPr lang="en-GB" dirty="0"/>
              <a:t>industry policy (</a:t>
            </a:r>
            <a:r>
              <a:rPr lang="en-GB" dirty="0">
                <a:sym typeface="Symbol" panose="05050102010706020507" pitchFamily="18" charset="2"/>
              </a:rPr>
              <a:t></a:t>
            </a:r>
            <a:r>
              <a:rPr lang="en-GB" dirty="0">
                <a:sym typeface="Wingdings" panose="05000000000000000000" pitchFamily="2" charset="2"/>
              </a:rPr>
              <a:t> vehicle </a:t>
            </a:r>
            <a:r>
              <a:rPr lang="en-GB" dirty="0"/>
              <a:t>automation) and connectivity master plans (</a:t>
            </a:r>
            <a:r>
              <a:rPr lang="en-GB" dirty="0">
                <a:sym typeface="Symbol" panose="05050102010706020507" pitchFamily="18" charset="2"/>
              </a:rPr>
              <a:t></a:t>
            </a:r>
            <a:r>
              <a:rPr lang="en-GB" dirty="0">
                <a:sym typeface="Wingdings" panose="05000000000000000000" pitchFamily="2" charset="2"/>
              </a:rPr>
              <a:t> 5G)</a:t>
            </a:r>
            <a:endParaRPr lang="en-GB" dirty="0"/>
          </a:p>
          <a:p>
            <a:r>
              <a:rPr lang="en-GB" dirty="0"/>
              <a:t>European countries have to react and align their National action plans – including those for transport</a:t>
            </a:r>
          </a:p>
        </p:txBody>
      </p:sp>
    </p:spTree>
    <p:extLst>
      <p:ext uri="{BB962C8B-B14F-4D97-AF65-F5344CB8AC3E}">
        <p14:creationId xmlns:p14="http://schemas.microsoft.com/office/powerpoint/2010/main" val="218558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E2FDF9F-03D5-48C3-8362-DD2D332612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does that mean for NRAs?</a:t>
            </a:r>
            <a:endParaRPr lang="en-GB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A89199D-0939-4A44-A89B-BDF9D7FE48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NRAs have to define their role in this changing world</a:t>
            </a:r>
          </a:p>
          <a:p>
            <a:r>
              <a:rPr lang="en-GB" dirty="0"/>
              <a:t>Four major areas need to be addressed and become </a:t>
            </a:r>
            <a:r>
              <a:rPr lang="en-GB" dirty="0">
                <a:solidFill>
                  <a:srgbClr val="00B050"/>
                </a:solidFill>
              </a:rPr>
              <a:t>green </a:t>
            </a:r>
            <a:r>
              <a:rPr lang="en-GB" dirty="0"/>
              <a:t>&amp;</a:t>
            </a:r>
            <a:r>
              <a:rPr lang="en-GB" dirty="0">
                <a:solidFill>
                  <a:srgbClr val="00B050"/>
                </a:solidFill>
              </a:rPr>
              <a:t> </a:t>
            </a:r>
            <a:r>
              <a:rPr lang="en-GB" dirty="0">
                <a:solidFill>
                  <a:srgbClr val="7030A0"/>
                </a:solidFill>
              </a:rPr>
              <a:t>digital</a:t>
            </a:r>
            <a:r>
              <a:rPr lang="en-GB" dirty="0"/>
              <a:t>:</a:t>
            </a:r>
          </a:p>
          <a:p>
            <a:endParaRPr lang="en-GB" dirty="0"/>
          </a:p>
        </p:txBody>
      </p:sp>
      <p:graphicFrame>
        <p:nvGraphicFramePr>
          <p:cNvPr id="4" name="Tabelle 3">
            <a:extLst>
              <a:ext uri="{FF2B5EF4-FFF2-40B4-BE49-F238E27FC236}">
                <a16:creationId xmlns:a16="http://schemas.microsoft.com/office/drawing/2014/main" id="{0AE1ACDF-B41C-4D01-B3F5-4FF78622C8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2135315"/>
              </p:ext>
            </p:extLst>
          </p:nvPr>
        </p:nvGraphicFramePr>
        <p:xfrm>
          <a:off x="2658000" y="2971800"/>
          <a:ext cx="6876000" cy="252000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3438000">
                  <a:extLst>
                    <a:ext uri="{9D8B030D-6E8A-4147-A177-3AD203B41FA5}">
                      <a16:colId xmlns:a16="http://schemas.microsoft.com/office/drawing/2014/main" val="4236158023"/>
                    </a:ext>
                  </a:extLst>
                </a:gridCol>
                <a:gridCol w="3438000">
                  <a:extLst>
                    <a:ext uri="{9D8B030D-6E8A-4147-A177-3AD203B41FA5}">
                      <a16:colId xmlns:a16="http://schemas.microsoft.com/office/drawing/2014/main" val="3279269373"/>
                    </a:ext>
                  </a:extLst>
                </a:gridCol>
              </a:tblGrid>
              <a:tr h="1260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2800" b="1" i="0" kern="1200" cap="none" spc="30" baseline="0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00B050">
                            <a:lumMod val="72000"/>
                            <a:lumOff val="28000"/>
                          </a:srgbClr>
                        </a:gs>
                        <a:gs pos="86000">
                          <a:srgbClr val="00B050"/>
                        </a:gs>
                        <a:gs pos="99000">
                          <a:srgbClr val="7030A0"/>
                        </a:gs>
                        <a:gs pos="100000">
                          <a:srgbClr val="7030A0"/>
                        </a:gs>
                      </a:gsLst>
                      <a:lin ang="30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2800" b="1" i="0" kern="1200" cap="none" spc="30" baseline="0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00B050">
                            <a:lumMod val="88000"/>
                            <a:lumOff val="12000"/>
                          </a:srgbClr>
                        </a:gs>
                        <a:gs pos="14000">
                          <a:srgbClr val="00B050"/>
                        </a:gs>
                        <a:gs pos="47000">
                          <a:srgbClr val="7030A0"/>
                        </a:gs>
                        <a:gs pos="100000">
                          <a:srgbClr val="7030A0">
                            <a:lumMod val="72000"/>
                            <a:lumOff val="28000"/>
                          </a:srgbClr>
                        </a:gs>
                      </a:gsLst>
                      <a:lin ang="3000000" scaled="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896665972"/>
                  </a:ext>
                </a:extLst>
              </a:tr>
              <a:tr h="1260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2800" b="1" i="0" kern="1200" cap="none" spc="30" baseline="0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00B050">
                            <a:lumMod val="72000"/>
                            <a:lumOff val="28000"/>
                          </a:srgbClr>
                        </a:gs>
                        <a:gs pos="53000">
                          <a:srgbClr val="00B050"/>
                        </a:gs>
                        <a:gs pos="87000">
                          <a:srgbClr val="7030A0"/>
                        </a:gs>
                        <a:gs pos="100000">
                          <a:srgbClr val="7030A0">
                            <a:lumMod val="84000"/>
                            <a:lumOff val="16000"/>
                          </a:srgbClr>
                        </a:gs>
                      </a:gsLst>
                      <a:lin ang="30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2800" b="1" i="0" kern="1200" cap="none" spc="30" baseline="0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92D050">
                            <a:lumMod val="88000"/>
                            <a:lumOff val="12000"/>
                          </a:srgbClr>
                        </a:gs>
                        <a:gs pos="0">
                          <a:srgbClr val="00B050"/>
                        </a:gs>
                        <a:gs pos="17000">
                          <a:srgbClr val="7030A0"/>
                        </a:gs>
                        <a:gs pos="100000">
                          <a:srgbClr val="7030A0">
                            <a:lumMod val="72000"/>
                            <a:lumOff val="28000"/>
                          </a:srgbClr>
                        </a:gs>
                      </a:gsLst>
                      <a:lin ang="3000000" scaled="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591498086"/>
                  </a:ext>
                </a:extLst>
              </a:tr>
            </a:tbl>
          </a:graphicData>
        </a:graphic>
      </p:graphicFrame>
      <p:pic>
        <p:nvPicPr>
          <p:cNvPr id="8" name="Grafik 7" descr="Hügelszenerie">
            <a:extLst>
              <a:ext uri="{FF2B5EF4-FFF2-40B4-BE49-F238E27FC236}">
                <a16:creationId xmlns:a16="http://schemas.microsoft.com/office/drawing/2014/main" id="{1FDA2552-DB76-4486-BC6D-5EFF3695A5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2775440" y="3195827"/>
            <a:ext cx="914400" cy="9144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Grafik 9" descr="Gruppe von Personen">
            <a:extLst>
              <a:ext uri="{FF2B5EF4-FFF2-40B4-BE49-F238E27FC236}">
                <a16:creationId xmlns:a16="http://schemas.microsoft.com/office/drawing/2014/main" id="{D71FC1E9-0226-4CC7-B5FA-BF7397CAA9D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567610" y="4541393"/>
            <a:ext cx="914400" cy="9144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4" name="Grafik 13" descr="Bauarbeiter">
            <a:extLst>
              <a:ext uri="{FF2B5EF4-FFF2-40B4-BE49-F238E27FC236}">
                <a16:creationId xmlns:a16="http://schemas.microsoft.com/office/drawing/2014/main" id="{2C4BEA6F-E591-4E92-8265-BA486A86A33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709992" y="4568189"/>
            <a:ext cx="914400" cy="9144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9" name="Grafik 18" descr="Balkendiagramm mit Aufwärtstrend">
            <a:extLst>
              <a:ext uri="{FF2B5EF4-FFF2-40B4-BE49-F238E27FC236}">
                <a16:creationId xmlns:a16="http://schemas.microsoft.com/office/drawing/2014/main" id="{0529EE53-4421-4059-AFB4-BF8AAA56903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568447" y="3195827"/>
            <a:ext cx="914400" cy="9144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15" name="Tabelle 14">
            <a:extLst>
              <a:ext uri="{FF2B5EF4-FFF2-40B4-BE49-F238E27FC236}">
                <a16:creationId xmlns:a16="http://schemas.microsoft.com/office/drawing/2014/main" id="{AB6B03C5-FE36-4C0F-8199-CCC121AEA5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7728702"/>
              </p:ext>
            </p:extLst>
          </p:nvPr>
        </p:nvGraphicFramePr>
        <p:xfrm>
          <a:off x="2658000" y="2971800"/>
          <a:ext cx="6876000" cy="252000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3438000">
                  <a:extLst>
                    <a:ext uri="{9D8B030D-6E8A-4147-A177-3AD203B41FA5}">
                      <a16:colId xmlns:a16="http://schemas.microsoft.com/office/drawing/2014/main" val="4236158023"/>
                    </a:ext>
                  </a:extLst>
                </a:gridCol>
                <a:gridCol w="3438000">
                  <a:extLst>
                    <a:ext uri="{9D8B030D-6E8A-4147-A177-3AD203B41FA5}">
                      <a16:colId xmlns:a16="http://schemas.microsoft.com/office/drawing/2014/main" val="3279269373"/>
                    </a:ext>
                  </a:extLst>
                </a:gridCol>
              </a:tblGrid>
              <a:tr h="1260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800" b="1" i="0" kern="1200" cap="none" spc="30" baseline="0" dirty="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bg1"/>
                          </a:solidFill>
                          <a:latin typeface="+mn-lt"/>
                        </a:rPr>
                        <a:t>Environment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800" b="1" i="0" kern="1200" cap="none" spc="30" baseline="0" dirty="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bg1"/>
                          </a:solidFill>
                          <a:latin typeface="+mn-lt"/>
                        </a:rPr>
                        <a:t>Economy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6665972"/>
                  </a:ext>
                </a:extLst>
              </a:tr>
              <a:tr h="1260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800" b="1" i="0" kern="1200" cap="none" spc="30" baseline="0" dirty="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bg1"/>
                          </a:solidFill>
                          <a:latin typeface="+mn-lt"/>
                        </a:rPr>
                        <a:t>Safety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800" b="1" i="0" kern="1200" cap="none" spc="30" baseline="0" dirty="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bg1"/>
                          </a:solidFill>
                          <a:latin typeface="+mn-lt"/>
                        </a:rPr>
                        <a:t>Demography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91498086"/>
                  </a:ext>
                </a:extLst>
              </a:tr>
            </a:tbl>
          </a:graphicData>
        </a:graphic>
      </p:graphicFrame>
      <p:sp>
        <p:nvSpPr>
          <p:cNvPr id="11" name="Ellipse 10">
            <a:extLst>
              <a:ext uri="{FF2B5EF4-FFF2-40B4-BE49-F238E27FC236}">
                <a16:creationId xmlns:a16="http://schemas.microsoft.com/office/drawing/2014/main" id="{5EA3AF74-8101-428D-9884-1F8D15B72623}"/>
              </a:ext>
            </a:extLst>
          </p:cNvPr>
          <p:cNvSpPr/>
          <p:nvPr/>
        </p:nvSpPr>
        <p:spPr>
          <a:xfrm>
            <a:off x="10845176" y="212933"/>
            <a:ext cx="1006985" cy="1006985"/>
          </a:xfrm>
          <a:prstGeom prst="ellipse">
            <a:avLst/>
          </a:prstGeom>
          <a:gradFill flip="none" rotWithShape="1">
            <a:gsLst>
              <a:gs pos="0">
                <a:srgbClr val="00B050">
                  <a:lumMod val="98000"/>
                  <a:lumOff val="2000"/>
                </a:srgbClr>
              </a:gs>
              <a:gs pos="46000">
                <a:srgbClr val="00B050"/>
              </a:gs>
              <a:gs pos="64000">
                <a:srgbClr val="7030A0"/>
              </a:gs>
              <a:gs pos="100000">
                <a:srgbClr val="7030A0">
                  <a:lumMod val="98000"/>
                  <a:lumOff val="2000"/>
                </a:srgbClr>
              </a:gs>
            </a:gsLst>
            <a:path path="circle">
              <a:fillToRect r="100000" b="100000"/>
            </a:path>
            <a:tileRect l="-100000" t="-100000"/>
          </a:gra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800" b="1" i="1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Policy</a:t>
            </a:r>
          </a:p>
        </p:txBody>
      </p:sp>
    </p:spTree>
    <p:extLst>
      <p:ext uri="{BB962C8B-B14F-4D97-AF65-F5344CB8AC3E}">
        <p14:creationId xmlns:p14="http://schemas.microsoft.com/office/powerpoint/2010/main" val="27418912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63A081-5C6A-41CE-B6C9-D4C17EC640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20019" y="188913"/>
            <a:ext cx="7681381" cy="1143000"/>
          </a:xfrm>
        </p:spPr>
        <p:txBody>
          <a:bodyPr/>
          <a:lstStyle/>
          <a:p>
            <a:r>
              <a:rPr lang="en-US" dirty="0"/>
              <a:t>Towards a sustainable and healthy world</a:t>
            </a:r>
            <a:endParaRPr lang="en-GB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6F9D3A9-1F34-4CF8-AE4C-45933FB748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b="1" dirty="0"/>
              <a:t>Environment:</a:t>
            </a:r>
          </a:p>
          <a:p>
            <a:pPr lvl="1"/>
            <a:r>
              <a:rPr lang="en-US" dirty="0"/>
              <a:t>Greenhouse gas emissions from transport need to be at least 60% less than 1990 in 2050 in the EU (future perspective: zero)</a:t>
            </a:r>
            <a:endParaRPr lang="de-DE" dirty="0"/>
          </a:p>
          <a:p>
            <a:pPr lvl="1"/>
            <a:r>
              <a:rPr lang="en-US" dirty="0"/>
              <a:t>Actions to be taken: low emission energy and vehicles, modal shift (incl. new modes) and increased traffic efficiency</a:t>
            </a:r>
            <a:endParaRPr lang="de-DE" dirty="0"/>
          </a:p>
          <a:p>
            <a:endParaRPr lang="en-GB" b="1" dirty="0"/>
          </a:p>
          <a:p>
            <a:r>
              <a:rPr lang="en-GB" b="1" dirty="0"/>
              <a:t>Safety:</a:t>
            </a:r>
          </a:p>
          <a:p>
            <a:pPr lvl="1"/>
            <a:r>
              <a:rPr lang="en-US" dirty="0"/>
              <a:t>‘Traditional’ safety measures have achieved significant improvements in road safety (ca. 40% reduction from 2007 to 2013 in the EU)</a:t>
            </a:r>
            <a:endParaRPr lang="de-DE" dirty="0"/>
          </a:p>
          <a:p>
            <a:pPr lvl="1"/>
            <a:r>
              <a:rPr lang="en-US" u="sng" dirty="0"/>
              <a:t>But</a:t>
            </a:r>
            <a:r>
              <a:rPr lang="en-US" dirty="0"/>
              <a:t>: The number of road accident fatalities is almost stagnant since 2013</a:t>
            </a:r>
            <a:endParaRPr lang="de-DE" dirty="0"/>
          </a:p>
          <a:p>
            <a:endParaRPr lang="en-GB" dirty="0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0DE972FE-44B0-496E-8969-3D64C84A9551}"/>
              </a:ext>
            </a:extLst>
          </p:cNvPr>
          <p:cNvSpPr/>
          <p:nvPr/>
        </p:nvSpPr>
        <p:spPr>
          <a:xfrm>
            <a:off x="10845176" y="212933"/>
            <a:ext cx="1006985" cy="1006985"/>
          </a:xfrm>
          <a:prstGeom prst="ellipse">
            <a:avLst/>
          </a:prstGeom>
          <a:gradFill flip="none" rotWithShape="1">
            <a:gsLst>
              <a:gs pos="0">
                <a:srgbClr val="00B050">
                  <a:lumMod val="100000"/>
                </a:srgbClr>
              </a:gs>
              <a:gs pos="76000">
                <a:srgbClr val="00B050"/>
              </a:gs>
              <a:gs pos="84000">
                <a:srgbClr val="7030A0"/>
              </a:gs>
              <a:gs pos="100000">
                <a:srgbClr val="7030A0">
                  <a:lumMod val="91000"/>
                  <a:lumOff val="9000"/>
                </a:srgbClr>
              </a:gs>
            </a:gsLst>
            <a:path path="circle">
              <a:fillToRect r="100000" b="100000"/>
            </a:path>
            <a:tileRect l="-100000" t="-100000"/>
          </a:gra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800" b="1" i="1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Policy</a:t>
            </a:r>
          </a:p>
        </p:txBody>
      </p:sp>
    </p:spTree>
    <p:extLst>
      <p:ext uri="{BB962C8B-B14F-4D97-AF65-F5344CB8AC3E}">
        <p14:creationId xmlns:p14="http://schemas.microsoft.com/office/powerpoint/2010/main" val="10543753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E2FDF9F-03D5-48C3-8362-DD2D332612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Managing societal changes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A89199D-0939-4A44-A89B-BDF9D7FE48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b="1" dirty="0"/>
              <a:t>Economy:</a:t>
            </a:r>
          </a:p>
          <a:p>
            <a:pPr lvl="1"/>
            <a:r>
              <a:rPr lang="en-US" dirty="0"/>
              <a:t>Economic growth requires maintaining an efficient transport system; congestion is a limiting factor, in particular in areas, where building new roads is no longer an option</a:t>
            </a:r>
            <a:endParaRPr lang="de-DE" dirty="0"/>
          </a:p>
          <a:p>
            <a:pPr lvl="1"/>
            <a:r>
              <a:rPr lang="en-US" dirty="0"/>
              <a:t>Europe’s economic strength requires a competitive and innovative transport sector</a:t>
            </a:r>
            <a:endParaRPr lang="de-DE" dirty="0"/>
          </a:p>
          <a:p>
            <a:endParaRPr lang="de-DE" b="1" dirty="0"/>
          </a:p>
          <a:p>
            <a:r>
              <a:rPr lang="de-DE" b="1" dirty="0" err="1"/>
              <a:t>Demography</a:t>
            </a:r>
            <a:r>
              <a:rPr lang="de-DE" b="1" dirty="0"/>
              <a:t>:</a:t>
            </a:r>
          </a:p>
          <a:p>
            <a:pPr lvl="1"/>
            <a:r>
              <a:rPr lang="en-US" dirty="0"/>
              <a:t>Drastic demographic changes create needs for new, innovative mobility approaches to ensure inclusion and participation</a:t>
            </a:r>
            <a:endParaRPr lang="de-DE" dirty="0"/>
          </a:p>
          <a:p>
            <a:endParaRPr lang="en-GB" dirty="0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6449B179-A855-4760-A293-C327AEE4DCDE}"/>
              </a:ext>
            </a:extLst>
          </p:cNvPr>
          <p:cNvSpPr/>
          <p:nvPr/>
        </p:nvSpPr>
        <p:spPr>
          <a:xfrm>
            <a:off x="10845176" y="212933"/>
            <a:ext cx="1006985" cy="1006985"/>
          </a:xfrm>
          <a:prstGeom prst="ellipse">
            <a:avLst/>
          </a:prstGeom>
          <a:gradFill flip="none" rotWithShape="1">
            <a:gsLst>
              <a:gs pos="0">
                <a:srgbClr val="00B050">
                  <a:lumMod val="86000"/>
                  <a:lumOff val="14000"/>
                </a:srgbClr>
              </a:gs>
              <a:gs pos="15000">
                <a:srgbClr val="00B050"/>
              </a:gs>
              <a:gs pos="31000">
                <a:srgbClr val="7030A0"/>
              </a:gs>
              <a:gs pos="100000">
                <a:srgbClr val="7030A0">
                  <a:lumMod val="10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800" b="1" i="1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Policy</a:t>
            </a:r>
          </a:p>
        </p:txBody>
      </p:sp>
    </p:spTree>
    <p:extLst>
      <p:ext uri="{BB962C8B-B14F-4D97-AF65-F5344CB8AC3E}">
        <p14:creationId xmlns:p14="http://schemas.microsoft.com/office/powerpoint/2010/main" val="40716971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E2FDF9F-03D5-48C3-8362-DD2D332612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20019" y="188913"/>
            <a:ext cx="7325157" cy="1143000"/>
          </a:xfrm>
        </p:spPr>
        <p:txBody>
          <a:bodyPr/>
          <a:lstStyle/>
          <a:p>
            <a:r>
              <a:rPr lang="en-US" dirty="0"/>
              <a:t>What tools have we got in our hands? (1)</a:t>
            </a:r>
            <a:endParaRPr lang="en-GB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A89199D-0939-4A44-A89B-BDF9D7FE48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b="1" dirty="0"/>
              <a:t>Environment:</a:t>
            </a:r>
          </a:p>
          <a:p>
            <a:pPr lvl="1"/>
            <a:r>
              <a:rPr lang="en-US" dirty="0"/>
              <a:t>Low emission energy and vehicles, modal shift (incl. new modes) and increased traffic efficiency </a:t>
            </a:r>
            <a:r>
              <a:rPr lang="en-US" u="sng" dirty="0"/>
              <a:t>all</a:t>
            </a:r>
            <a:r>
              <a:rPr lang="en-US" dirty="0"/>
              <a:t> need </a:t>
            </a:r>
            <a:r>
              <a:rPr lang="en-US" i="1" dirty="0">
                <a:solidFill>
                  <a:srgbClr val="0070C0"/>
                </a:solidFill>
              </a:rPr>
              <a:t>digital</a:t>
            </a:r>
            <a:r>
              <a:rPr lang="en-US" dirty="0"/>
              <a:t> infrastructure support – including </a:t>
            </a:r>
            <a:r>
              <a:rPr lang="en-US" i="1" dirty="0">
                <a:solidFill>
                  <a:srgbClr val="0070C0"/>
                </a:solidFill>
              </a:rPr>
              <a:t>connectivity</a:t>
            </a:r>
            <a:r>
              <a:rPr lang="en-US" dirty="0"/>
              <a:t> – and all can benefit from </a:t>
            </a:r>
            <a:r>
              <a:rPr lang="en-US" i="1" dirty="0">
                <a:solidFill>
                  <a:srgbClr val="0070C0"/>
                </a:solidFill>
              </a:rPr>
              <a:t>automation</a:t>
            </a:r>
            <a:endParaRPr lang="de-DE" dirty="0">
              <a:solidFill>
                <a:srgbClr val="0070C0"/>
              </a:solidFill>
            </a:endParaRPr>
          </a:p>
          <a:p>
            <a:endParaRPr lang="en-GB" b="1" dirty="0"/>
          </a:p>
          <a:p>
            <a:r>
              <a:rPr lang="en-GB" b="1" dirty="0"/>
              <a:t>Safety:</a:t>
            </a:r>
          </a:p>
          <a:p>
            <a:pPr lvl="1"/>
            <a:r>
              <a:rPr lang="en-US" dirty="0"/>
              <a:t>Innovation and disruptive change, caused by </a:t>
            </a:r>
            <a:r>
              <a:rPr lang="en-US" i="1" dirty="0" err="1">
                <a:solidFill>
                  <a:srgbClr val="0070C0"/>
                </a:solidFill>
              </a:rPr>
              <a:t>digitalisation</a:t>
            </a:r>
            <a:r>
              <a:rPr lang="en-US" dirty="0"/>
              <a:t> and behavioral changes, are needed for further safety improvements: </a:t>
            </a:r>
            <a:r>
              <a:rPr lang="en-US" i="1" dirty="0">
                <a:solidFill>
                  <a:srgbClr val="0070C0"/>
                </a:solidFill>
              </a:rPr>
              <a:t>connectivity</a:t>
            </a:r>
            <a:r>
              <a:rPr lang="en-US" dirty="0"/>
              <a:t> (between vehicles an with infrastructure) and higher levels of </a:t>
            </a:r>
            <a:r>
              <a:rPr lang="en-US" i="1" dirty="0">
                <a:solidFill>
                  <a:srgbClr val="0070C0"/>
                </a:solidFill>
              </a:rPr>
              <a:t>automation</a:t>
            </a:r>
          </a:p>
          <a:p>
            <a:endParaRPr lang="en-GB" dirty="0"/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A7C7273D-0CA8-4250-B02A-E225204EB497}"/>
              </a:ext>
            </a:extLst>
          </p:cNvPr>
          <p:cNvSpPr/>
          <p:nvPr/>
        </p:nvSpPr>
        <p:spPr>
          <a:xfrm>
            <a:off x="10845176" y="212933"/>
            <a:ext cx="1006985" cy="1006985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800" b="1" i="1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Tools</a:t>
            </a:r>
          </a:p>
        </p:txBody>
      </p:sp>
    </p:spTree>
    <p:extLst>
      <p:ext uri="{BB962C8B-B14F-4D97-AF65-F5344CB8AC3E}">
        <p14:creationId xmlns:p14="http://schemas.microsoft.com/office/powerpoint/2010/main" val="2446806137"/>
      </p:ext>
    </p:extLst>
  </p:cSld>
  <p:clrMapOvr>
    <a:masterClrMapping/>
  </p:clrMapOvr>
</p:sld>
</file>

<file path=ppt/theme/theme1.xml><?xml version="1.0" encoding="utf-8"?>
<a:theme xmlns:a="http://schemas.openxmlformats.org/drawingml/2006/main" name="13_Vorlage_CED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13_Vorlage_CEDR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orlage_CEDR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orlage_CEDR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rlage_CEDR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rlage_CEDR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rlage_CEDR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rlage_CEDR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rlage_CEDR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585E95218F13E418C5174C1EECD7A9E" ma:contentTypeVersion="9" ma:contentTypeDescription="Create a new document." ma:contentTypeScope="" ma:versionID="e476bb84ce5e1e529a180aed1f84c067">
  <xsd:schema xmlns:xsd="http://www.w3.org/2001/XMLSchema" xmlns:xs="http://www.w3.org/2001/XMLSchema" xmlns:p="http://schemas.microsoft.com/office/2006/metadata/properties" xmlns:ns3="fa13e6b2-b891-451a-8c25-b9de51f578d4" xmlns:ns4="bb5a5ae5-b96f-479e-86e4-78055726dd70" targetNamespace="http://schemas.microsoft.com/office/2006/metadata/properties" ma:root="true" ma:fieldsID="638a342d4520debb9516983a1c61bb33" ns3:_="" ns4:_="">
    <xsd:import namespace="fa13e6b2-b891-451a-8c25-b9de51f578d4"/>
    <xsd:import namespace="bb5a5ae5-b96f-479e-86e4-78055726dd70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Location" minOccurs="0"/>
                <xsd:element ref="ns4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13e6b2-b891-451a-8c25-b9de51f578d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5a5ae5-b96f-479e-86e4-78055726dd7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5" nillable="true" ma:displayName="MediaServiceLocation" ma:description="" ma:internalName="MediaServiceLocatio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3E0F806-40C8-4C00-B5E0-EE1334D1312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a13e6b2-b891-451a-8c25-b9de51f578d4"/>
    <ds:schemaRef ds:uri="bb5a5ae5-b96f-479e-86e4-78055726dd7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3B5E493-6F92-41A5-B4CC-EEB0AD3EAB41}">
  <ds:schemaRefs>
    <ds:schemaRef ds:uri="http://schemas.microsoft.com/office/infopath/2007/PartnerControls"/>
    <ds:schemaRef ds:uri="http://purl.org/dc/terms/"/>
    <ds:schemaRef ds:uri="http://purl.org/dc/dcmitype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bb5a5ae5-b96f-479e-86e4-78055726dd70"/>
    <ds:schemaRef ds:uri="fa13e6b2-b891-451a-8c25-b9de51f578d4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81D31A4F-9195-4D75-B4EB-9F43C57C93E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3507</TotalTime>
  <Words>790</Words>
  <Application>Microsoft Office PowerPoint</Application>
  <PresentationFormat>Widescreen</PresentationFormat>
  <Paragraphs>128</Paragraphs>
  <Slides>19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Arial Black</vt:lpstr>
      <vt:lpstr>Tahoma</vt:lpstr>
      <vt:lpstr>13_Vorlage_CEDR</vt:lpstr>
      <vt:lpstr>National Road Authorities: preparing for Connected &amp; Automated Driving  Steve Phillips Secretary-General</vt:lpstr>
      <vt:lpstr>What and Why a network of CEDR?</vt:lpstr>
      <vt:lpstr>Challenges of a changing world</vt:lpstr>
      <vt:lpstr>Common NRA ’opportunities’</vt:lpstr>
      <vt:lpstr>A changing world – for NRAs and for CEDR</vt:lpstr>
      <vt:lpstr>What does that mean for NRAs?</vt:lpstr>
      <vt:lpstr>Towards a sustainable and healthy world</vt:lpstr>
      <vt:lpstr>Managing societal changes</vt:lpstr>
      <vt:lpstr>What tools have we got in our hands? (1)</vt:lpstr>
      <vt:lpstr>What tools have we got in our hands? (2)</vt:lpstr>
      <vt:lpstr>Conclusions</vt:lpstr>
      <vt:lpstr>Co-operation challenges</vt:lpstr>
      <vt:lpstr>Connected &amp; Automated Driving</vt:lpstr>
      <vt:lpstr>Infrastructure Support for automation?</vt:lpstr>
      <vt:lpstr>Roads in a variety of conditions</vt:lpstr>
      <vt:lpstr>CCAD - Key Instruments</vt:lpstr>
      <vt:lpstr>spectrum of vehicle infrastructure access?</vt:lpstr>
      <vt:lpstr>Co-operation in technology  in the infrastructure lifecycle</vt:lpstr>
      <vt:lpstr>Connected &amp; Automated vehicles will require closer cooperation between vehicle regulators and infrastructure operators.  It will require a new approach….. and we need to work together   Contacts Steve.Phillips@cedr.eu   www.cedr.eu  References: National Road Authority Connected and Automated Driving strategy 2018-28 www.cedr.eu/download/Publications/2018/NRA-CAD-strategy-2018-final-v2.doc </vt:lpstr>
    </vt:vector>
  </TitlesOfParts>
  <Company>CEDR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CAD overview of CEDR for UNECE 14/11/19</dc:title>
  <dc:creator>Steve Phillips (CEDR)</dc:creator>
  <dc:description>ekoopmans@doublesense.nl</dc:description>
  <cp:lastModifiedBy>Francois E. Guichard</cp:lastModifiedBy>
  <cp:revision>1223</cp:revision>
  <cp:lastPrinted>2019-11-08T16:15:38Z</cp:lastPrinted>
  <dcterms:created xsi:type="dcterms:W3CDTF">2004-07-16T16:16:24Z</dcterms:created>
  <dcterms:modified xsi:type="dcterms:W3CDTF">2019-11-14T13:25:17Z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ContentTypeId">
    <vt:lpwstr>0x0101006585E95218F13E418C5174C1EECD7A9E</vt:lpwstr>
  </property>
</Properties>
</file>