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8" r:id="rId2"/>
    <p:sldId id="672" r:id="rId3"/>
    <p:sldId id="257" r:id="rId4"/>
    <p:sldId id="318" r:id="rId5"/>
    <p:sldId id="2573" r:id="rId6"/>
    <p:sldId id="2572" r:id="rId7"/>
    <p:sldId id="2555" r:id="rId8"/>
    <p:sldId id="327" r:id="rId9"/>
    <p:sldId id="312" r:id="rId10"/>
    <p:sldId id="313" r:id="rId11"/>
    <p:sldId id="314" r:id="rId12"/>
    <p:sldId id="315" r:id="rId13"/>
    <p:sldId id="316" r:id="rId14"/>
    <p:sldId id="25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69" d="100"/>
          <a:sy n="69" d="100"/>
        </p:scale>
        <p:origin x="114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CF836-E3A2-473B-9548-BC3764C38FFF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359C9-EF73-47B8-B3E0-19FC44D23D5E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90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8400" y="658813"/>
            <a:ext cx="4470400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0721" y="4415007"/>
            <a:ext cx="5445760" cy="5211593"/>
          </a:xfrm>
        </p:spPr>
        <p:txBody>
          <a:bodyPr/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Now, let’s move on to the driver model</a:t>
            </a:r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to be used as the reference.</a:t>
            </a:r>
          </a:p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Generally,</a:t>
            </a:r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when a dangerous situation occurred, driver recognizes it first. Then, makes a decision on braking maneuver,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releases the accelerator pedal and moves foo</a:t>
            </a:r>
            <a:r>
              <a:rPr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t to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the brake pedal, and finally applies brake.</a:t>
            </a:r>
          </a:p>
          <a:p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To study the driver model, we have separated this</a:t>
            </a:r>
            <a:r>
              <a:rPr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operational sequence into 3 segments. The first segment is “Risk perceive situation”, in which the risk is recognized. The second one is “Delay in time”</a:t>
            </a:r>
            <a:r>
              <a:rPr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which represents the time from the</a:t>
            </a:r>
            <a:r>
              <a:rPr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release of 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accelerator pedal to the application</a:t>
            </a:r>
            <a:r>
              <a:rPr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of 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brake pedal. And the third one is “Deceleration degree and maximum g-force” of braking maneuver.</a:t>
            </a:r>
          </a:p>
          <a:p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In the following slides, I will present the further details.</a:t>
            </a:r>
          </a:p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B250B-1456-4B33-939F-03CD2C1B6C1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533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17588" y="773113"/>
            <a:ext cx="2960687" cy="222091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0721" y="3424407"/>
            <a:ext cx="5445760" cy="5643393"/>
          </a:xfrm>
        </p:spPr>
        <p:txBody>
          <a:bodyPr/>
          <a:lstStyle/>
          <a:p>
            <a:pPr defTabSz="922355">
              <a:defRPr/>
            </a:pP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We researched how much</a:t>
            </a:r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</a:rPr>
              <a:t> accident reduction effect can be expected 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by applying attentive skilled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human drivers as a boundary.</a:t>
            </a:r>
          </a:p>
          <a:p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I will</a:t>
            </a:r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explain this using the highway accident data in Japan.</a:t>
            </a:r>
          </a:p>
          <a:p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The data on this slide is taken from the accident research results in 2017. The number of accidents researched was 8,686 in total. Out of which, 97% were related to the human factors.</a:t>
            </a:r>
          </a:p>
          <a:p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The detailed factors are shown at the bottom of this page.</a:t>
            </a:r>
          </a:p>
          <a:p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From this data, we can see that most of the accidents were due to the low level of attentiveness of drivers.</a:t>
            </a:r>
          </a:p>
          <a:p>
            <a:pPr defTabSz="922355">
              <a:defRPr/>
            </a:pPr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(Not shown the data here, as well in the US, 94% of 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accidents in total is based on the human factors.</a:t>
            </a:r>
            <a:r>
              <a:rPr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)</a:t>
            </a:r>
          </a:p>
          <a:p>
            <a:pPr defTabSz="922355">
              <a:defRPr/>
            </a:pPr>
            <a:endParaRPr lang="en-US" altLang="ja-JP" sz="1600" baseline="0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defTabSz="922355">
              <a:defRPr/>
            </a:pP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As seen from the above, most of the highway accidents were caused by the human factors arose from insufficient attentiveness</a:t>
            </a:r>
            <a:r>
              <a:rPr kumimoji="1" lang="en-US" altLang="ja-JP" sz="1600" baseline="0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.</a:t>
            </a:r>
            <a:endParaRPr kumimoji="1" lang="en-US" altLang="ja-JP" sz="1600" baseline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B250B-1456-4B33-939F-03CD2C1B6C1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580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226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785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519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5"/>
            <a:ext cx="8496944" cy="4536505"/>
          </a:xfrm>
        </p:spPr>
        <p:txBody>
          <a:bodyPr/>
          <a:lstStyle>
            <a:lvl1pPr marL="342900" indent="-342900">
              <a:buSzPct val="110000"/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SzPct val="80000"/>
              <a:buFont typeface="Century Gothic" panose="020B0502020202020204" pitchFamily="34" charset="0"/>
              <a:buChar char="−"/>
              <a:defRPr/>
            </a:lvl3pPr>
            <a:lvl4pPr marL="1600200" indent="-228600">
              <a:buSzPct val="80000"/>
              <a:buFont typeface="Arial" panose="020B0604020202020204" pitchFamily="34" charset="0"/>
              <a:buChar char="•"/>
              <a:defRPr sz="1400"/>
            </a:lvl4pPr>
            <a:lvl5pPr marL="2057400" indent="-228600">
              <a:buFont typeface="Century Gothic" panose="020B0502020202020204" pitchFamily="34" charset="0"/>
              <a:buChar char="□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2514600" indent="-228600">
              <a:buFont typeface="Wingdings" panose="05000000000000000000" pitchFamily="2" charset="2"/>
              <a:buChar char="§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3676650" marR="0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1130376" y="548680"/>
            <a:ext cx="7681439" cy="648072"/>
          </a:xfrm>
          <a:noFill/>
          <a:effectLst/>
        </p:spPr>
        <p:txBody>
          <a:bodyPr/>
          <a:lstStyle>
            <a:lvl1pPr>
              <a:defRPr sz="320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251520" y="807724"/>
            <a:ext cx="878857" cy="241252"/>
            <a:chOff x="361635" y="4427185"/>
            <a:chExt cx="550639" cy="1511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Ellipse 8"/>
            <p:cNvSpPr/>
            <p:nvPr/>
          </p:nvSpPr>
          <p:spPr>
            <a:xfrm>
              <a:off x="761431" y="4427185"/>
              <a:ext cx="150843" cy="150844"/>
            </a:xfrm>
            <a:prstGeom prst="ellipse">
              <a:avLst/>
            </a:prstGeom>
            <a:solidFill>
              <a:srgbClr val="787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562782" y="4427495"/>
              <a:ext cx="150843" cy="150844"/>
            </a:xfrm>
            <a:prstGeom prst="ellipse">
              <a:avLst/>
            </a:prstGeom>
            <a:solidFill>
              <a:srgbClr val="AAA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61635" y="4427495"/>
              <a:ext cx="150843" cy="150844"/>
            </a:xfrm>
            <a:prstGeom prst="ellipse">
              <a:avLst/>
            </a:prstGeom>
            <a:solidFill>
              <a:srgbClr val="E0D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fld id="{400AC7AD-5D20-48F1-A18A-B4E8EE5A547C}" type="datetime1">
              <a:rPr lang="fr-FR" kern="0" smtClean="0"/>
              <a:pPr/>
              <a:t>23/01/2020</a:t>
            </a:fld>
            <a:endParaRPr lang="fr-FR" kern="0" dirty="0"/>
          </a:p>
        </p:txBody>
      </p:sp>
      <p:sp>
        <p:nvSpPr>
          <p:cNvPr id="12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971600" y="6520259"/>
            <a:ext cx="5112568" cy="365125"/>
          </a:xfrm>
        </p:spPr>
        <p:txBody>
          <a:bodyPr/>
          <a:lstStyle>
            <a:lvl1pPr>
              <a:defRPr sz="800">
                <a:latin typeface="+mj-lt"/>
              </a:defRPr>
            </a:lvl1pPr>
          </a:lstStyle>
          <a:p>
            <a:r>
              <a:rPr lang="fr-FR" kern="0" dirty="0"/>
              <a:t>JRC</a:t>
            </a:r>
          </a:p>
        </p:txBody>
      </p:sp>
    </p:spTree>
    <p:extLst>
      <p:ext uri="{BB962C8B-B14F-4D97-AF65-F5344CB8AC3E}">
        <p14:creationId xmlns:p14="http://schemas.microsoft.com/office/powerpoint/2010/main" val="76114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81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8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57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393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404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0258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74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509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59FCE-DB78-4308-B346-EB13108CC9E5}" type="datetimeFigureOut">
              <a:rPr kumimoji="1" lang="ja-JP" altLang="en-US" smtClean="0"/>
              <a:t>2020/1/23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8E201-1CED-4B24-90AF-98262B70D8F3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267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es/imgres?imgurl=https%3A%2F%2Fupload.wikimedia.org%2Fwikipedia%2Fcommons%2F6%2F6b%2FBundesanstalt_f%25C3%25BCr_Stra%25C3%259Fenwesen_logo.svg&amp;imgrefurl=https%3A%2F%2Fcommons.wikimedia.org%2Fwiki%2FFile%3ABundesanstalt_f%25C3%25BCr_Stra%25C3%259Fenwesen_logo.svg&amp;docid=lpjIazbX_S2UCM&amp;tbnid=lTf7fE55hEylfM%3A&amp;vet=10ahUKEwiSyqjG87rmAhVOiFwKHVK6CBsQMwhDKAIwAg..i&amp;w=1024&amp;h=470&amp;safe=strict&amp;bih=763&amp;biw=1561&amp;q=logo%20bast&amp;ved=0ahUKEwiSyqjG87rmAhVOiFwKHVK6CBsQMwhDKAIwAg&amp;iact=mrc&amp;uact=8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pn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0AAD8-4B81-4EA6-AFBF-5F2452C1F0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2072" y="2361186"/>
            <a:ext cx="7772400" cy="23876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en-US" altLang="ja-JP" dirty="0"/>
              <a:t>Proposal</a:t>
            </a:r>
            <a:r>
              <a:rPr kumimoji="1" lang="ja-JP" altLang="en-US" dirty="0"/>
              <a:t> </a:t>
            </a:r>
            <a:r>
              <a:rPr kumimoji="1" lang="en-US" altLang="ja-JP" dirty="0"/>
              <a:t>from</a:t>
            </a:r>
            <a:r>
              <a:rPr kumimoji="1" lang="ja-JP" altLang="en-US" dirty="0"/>
              <a:t> </a:t>
            </a:r>
            <a:r>
              <a:rPr lang="en-US" altLang="ja-JP" dirty="0"/>
              <a:t>Japan</a:t>
            </a:r>
            <a:br>
              <a:rPr lang="en-US" altLang="ja-JP" dirty="0"/>
            </a:br>
            <a:r>
              <a:rPr lang="en-US" altLang="ja-JP" dirty="0"/>
              <a:t>with regard to the proposal of the test threshold for cutting in from Germany/France</a:t>
            </a:r>
            <a:endParaRPr kumimoji="1" lang="ja-JP" alt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60191" y="449420"/>
            <a:ext cx="273630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Submitted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smtClean="0"/>
              <a:t>Japan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556168" y="449420"/>
            <a:ext cx="34057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Informal </a:t>
            </a:r>
            <a:r>
              <a:rPr lang="de-DE" dirty="0" err="1" smtClean="0"/>
              <a:t>Document</a:t>
            </a:r>
            <a:r>
              <a:rPr lang="de-DE" dirty="0" smtClean="0"/>
              <a:t> </a:t>
            </a:r>
            <a:r>
              <a:rPr lang="de-DE" smtClean="0"/>
              <a:t>– </a:t>
            </a:r>
            <a:r>
              <a:rPr lang="de-DE" smtClean="0"/>
              <a:t>ACSF-25-18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96798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420"/>
            <a:ext cx="9144000" cy="365916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420"/>
            <a:ext cx="9144000" cy="3659160"/>
          </a:xfrm>
          <a:prstGeom prst="rect">
            <a:avLst/>
          </a:prstGeom>
        </p:spPr>
      </p:pic>
      <p:sp>
        <p:nvSpPr>
          <p:cNvPr id="39" name="正方形/長方形 38"/>
          <p:cNvSpPr/>
          <p:nvPr/>
        </p:nvSpPr>
        <p:spPr>
          <a:xfrm>
            <a:off x="1219519" y="4662169"/>
            <a:ext cx="7379465" cy="1762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40" name="正方形/長方形 39"/>
          <p:cNvSpPr/>
          <p:nvPr/>
        </p:nvSpPr>
        <p:spPr>
          <a:xfrm>
            <a:off x="1518246" y="1538382"/>
            <a:ext cx="7080738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41" name="正方形/長方形 40"/>
          <p:cNvSpPr/>
          <p:nvPr/>
        </p:nvSpPr>
        <p:spPr>
          <a:xfrm>
            <a:off x="1101380" y="4898838"/>
            <a:ext cx="7582569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42" name="正方形/長方形 41"/>
          <p:cNvSpPr/>
          <p:nvPr/>
        </p:nvSpPr>
        <p:spPr>
          <a:xfrm>
            <a:off x="859582" y="1181572"/>
            <a:ext cx="289229" cy="3683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43" name="正方形/長方形 42"/>
          <p:cNvSpPr/>
          <p:nvPr/>
        </p:nvSpPr>
        <p:spPr>
          <a:xfrm>
            <a:off x="3174018" y="5161641"/>
            <a:ext cx="3490157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Longitudinal distance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【dx0】</a:t>
            </a:r>
          </a:p>
        </p:txBody>
      </p:sp>
      <p:sp>
        <p:nvSpPr>
          <p:cNvPr id="44" name="正方形/長方形 43"/>
          <p:cNvSpPr/>
          <p:nvPr/>
        </p:nvSpPr>
        <p:spPr>
          <a:xfrm rot="16200000">
            <a:off x="-820573" y="3143058"/>
            <a:ext cx="2537296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Lateral velocity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en-US" altLang="ja-JP" sz="1846" b="1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Vy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lang="en-US" altLang="ja-JP" sz="1662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8012411" y="4801125"/>
            <a:ext cx="1123117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[m]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470716" y="1328680"/>
            <a:ext cx="1209649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[m/sec]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1299475" y="4813617"/>
            <a:ext cx="7645081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0             20             40              60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</a:t>
            </a:r>
            <a:endParaRPr lang="en-US" altLang="ja-JP" sz="1846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8" name="直線コネクタ 47"/>
          <p:cNvCxnSpPr/>
          <p:nvPr/>
        </p:nvCxnSpPr>
        <p:spPr>
          <a:xfrm flipH="1">
            <a:off x="1188124" y="4871889"/>
            <a:ext cx="74108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 flipH="1" flipV="1">
            <a:off x="1188125" y="1755676"/>
            <a:ext cx="1" cy="31216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578270" y="1733751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3.0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578270" y="2682526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2.0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578270" y="3673388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1.0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755946" y="3249810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1.5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755946" y="4204396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0.5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840775" y="4669676"/>
            <a:ext cx="378745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755946" y="2294734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2.5</a:t>
            </a:r>
          </a:p>
        </p:txBody>
      </p:sp>
      <p:sp>
        <p:nvSpPr>
          <p:cNvPr id="57" name="角丸四角形 56"/>
          <p:cNvSpPr/>
          <p:nvPr/>
        </p:nvSpPr>
        <p:spPr>
          <a:xfrm>
            <a:off x="82381" y="330243"/>
            <a:ext cx="574431" cy="4572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b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640202" y="521064"/>
            <a:ext cx="3020635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Relative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【Ve0-Vo0】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640201" y="267097"/>
            <a:ext cx="2847318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Ego vehicle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【Ve0】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3606875" y="223432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60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3608426" y="521064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20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cxnSp>
        <p:nvCxnSpPr>
          <p:cNvPr id="62" name="直線矢印コネクタ 61"/>
          <p:cNvCxnSpPr/>
          <p:nvPr/>
        </p:nvCxnSpPr>
        <p:spPr>
          <a:xfrm>
            <a:off x="1299474" y="4652398"/>
            <a:ext cx="0" cy="20051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正方形/長方形 62"/>
          <p:cNvSpPr/>
          <p:nvPr/>
        </p:nvSpPr>
        <p:spPr>
          <a:xfrm>
            <a:off x="640202" y="2956652"/>
            <a:ext cx="579318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1.8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485457" y="4499415"/>
            <a:ext cx="735474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0.17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1264223" y="1625614"/>
            <a:ext cx="7309746" cy="14867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cxnSp>
        <p:nvCxnSpPr>
          <p:cNvPr id="67" name="直線矢印コネクタ 66"/>
          <p:cNvCxnSpPr/>
          <p:nvPr/>
        </p:nvCxnSpPr>
        <p:spPr>
          <a:xfrm>
            <a:off x="1268766" y="1632906"/>
            <a:ext cx="0" cy="1493178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/>
          <p:nvPr/>
        </p:nvCxnSpPr>
        <p:spPr>
          <a:xfrm>
            <a:off x="1115173" y="4655532"/>
            <a:ext cx="7413366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1317601" y="4632479"/>
            <a:ext cx="159560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015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015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0" name="直線コネクタ 69"/>
          <p:cNvCxnSpPr/>
          <p:nvPr/>
        </p:nvCxnSpPr>
        <p:spPr>
          <a:xfrm>
            <a:off x="1135020" y="3106307"/>
            <a:ext cx="7438950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正方形/長方形 70"/>
          <p:cNvSpPr/>
          <p:nvPr/>
        </p:nvSpPr>
        <p:spPr>
          <a:xfrm>
            <a:off x="6959716" y="1599421"/>
            <a:ext cx="1228221" cy="3196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77" b="1" dirty="0">
                <a:latin typeface="Meiryo UI" panose="020B0604030504040204" pitchFamily="50" charset="-128"/>
                <a:ea typeface="Meiryo UI" panose="020B0604030504040204" pitchFamily="50" charset="-128"/>
              </a:rPr>
              <a:t>dy0=1.6m</a:t>
            </a:r>
            <a:endParaRPr lang="ja-JP" altLang="en-US" sz="1477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228149" y="2361048"/>
            <a:ext cx="1595602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477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477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4" name="フリーフォーム 73"/>
          <p:cNvSpPr/>
          <p:nvPr/>
        </p:nvSpPr>
        <p:spPr>
          <a:xfrm>
            <a:off x="1754066" y="1877159"/>
            <a:ext cx="1336431" cy="2721219"/>
          </a:xfrm>
          <a:custGeom>
            <a:avLst/>
            <a:gdLst>
              <a:gd name="connsiteX0" fmla="*/ 0 w 1447800"/>
              <a:gd name="connsiteY0" fmla="*/ 0 h 2947987"/>
              <a:gd name="connsiteX1" fmla="*/ 0 w 1447800"/>
              <a:gd name="connsiteY1" fmla="*/ 1400175 h 2947987"/>
              <a:gd name="connsiteX2" fmla="*/ 80962 w 1447800"/>
              <a:gd name="connsiteY2" fmla="*/ 1400175 h 2947987"/>
              <a:gd name="connsiteX3" fmla="*/ 80962 w 1447800"/>
              <a:gd name="connsiteY3" fmla="*/ 1928812 h 2947987"/>
              <a:gd name="connsiteX4" fmla="*/ 157162 w 1447800"/>
              <a:gd name="connsiteY4" fmla="*/ 1928812 h 2947987"/>
              <a:gd name="connsiteX5" fmla="*/ 157162 w 1447800"/>
              <a:gd name="connsiteY5" fmla="*/ 2171700 h 2947987"/>
              <a:gd name="connsiteX6" fmla="*/ 233362 w 1447800"/>
              <a:gd name="connsiteY6" fmla="*/ 2171700 h 2947987"/>
              <a:gd name="connsiteX7" fmla="*/ 233362 w 1447800"/>
              <a:gd name="connsiteY7" fmla="*/ 2381250 h 2947987"/>
              <a:gd name="connsiteX8" fmla="*/ 290512 w 1447800"/>
              <a:gd name="connsiteY8" fmla="*/ 2381250 h 2947987"/>
              <a:gd name="connsiteX9" fmla="*/ 290512 w 1447800"/>
              <a:gd name="connsiteY9" fmla="*/ 2486025 h 2947987"/>
              <a:gd name="connsiteX10" fmla="*/ 357187 w 1447800"/>
              <a:gd name="connsiteY10" fmla="*/ 2486025 h 2947987"/>
              <a:gd name="connsiteX11" fmla="*/ 357187 w 1447800"/>
              <a:gd name="connsiteY11" fmla="*/ 2586037 h 2947987"/>
              <a:gd name="connsiteX12" fmla="*/ 438150 w 1447800"/>
              <a:gd name="connsiteY12" fmla="*/ 2586037 h 2947987"/>
              <a:gd name="connsiteX13" fmla="*/ 438150 w 1447800"/>
              <a:gd name="connsiteY13" fmla="*/ 2633662 h 2947987"/>
              <a:gd name="connsiteX14" fmla="*/ 519112 w 1447800"/>
              <a:gd name="connsiteY14" fmla="*/ 2633662 h 2947987"/>
              <a:gd name="connsiteX15" fmla="*/ 519112 w 1447800"/>
              <a:gd name="connsiteY15" fmla="*/ 2690812 h 2947987"/>
              <a:gd name="connsiteX16" fmla="*/ 600075 w 1447800"/>
              <a:gd name="connsiteY16" fmla="*/ 2690812 h 2947987"/>
              <a:gd name="connsiteX17" fmla="*/ 600075 w 1447800"/>
              <a:gd name="connsiteY17" fmla="*/ 2747962 h 2947987"/>
              <a:gd name="connsiteX18" fmla="*/ 661987 w 1447800"/>
              <a:gd name="connsiteY18" fmla="*/ 2747962 h 2947987"/>
              <a:gd name="connsiteX19" fmla="*/ 661987 w 1447800"/>
              <a:gd name="connsiteY19" fmla="*/ 2795587 h 2947987"/>
              <a:gd name="connsiteX20" fmla="*/ 733425 w 1447800"/>
              <a:gd name="connsiteY20" fmla="*/ 2795587 h 2947987"/>
              <a:gd name="connsiteX21" fmla="*/ 733425 w 1447800"/>
              <a:gd name="connsiteY21" fmla="*/ 2857500 h 2947987"/>
              <a:gd name="connsiteX22" fmla="*/ 947737 w 1447800"/>
              <a:gd name="connsiteY22" fmla="*/ 2857500 h 2947987"/>
              <a:gd name="connsiteX23" fmla="*/ 947737 w 1447800"/>
              <a:gd name="connsiteY23" fmla="*/ 2900362 h 2947987"/>
              <a:gd name="connsiteX24" fmla="*/ 1171575 w 1447800"/>
              <a:gd name="connsiteY24" fmla="*/ 2900362 h 2947987"/>
              <a:gd name="connsiteX25" fmla="*/ 1171575 w 1447800"/>
              <a:gd name="connsiteY25" fmla="*/ 2947987 h 2947987"/>
              <a:gd name="connsiteX26" fmla="*/ 1447800 w 1447800"/>
              <a:gd name="connsiteY26" fmla="*/ 2947987 h 2947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447800" h="2947987">
                <a:moveTo>
                  <a:pt x="0" y="0"/>
                </a:moveTo>
                <a:lnTo>
                  <a:pt x="0" y="1400175"/>
                </a:lnTo>
                <a:lnTo>
                  <a:pt x="80962" y="1400175"/>
                </a:lnTo>
                <a:lnTo>
                  <a:pt x="80962" y="1928812"/>
                </a:lnTo>
                <a:lnTo>
                  <a:pt x="157162" y="1928812"/>
                </a:lnTo>
                <a:lnTo>
                  <a:pt x="157162" y="2171700"/>
                </a:lnTo>
                <a:lnTo>
                  <a:pt x="233362" y="2171700"/>
                </a:lnTo>
                <a:lnTo>
                  <a:pt x="233362" y="2381250"/>
                </a:lnTo>
                <a:lnTo>
                  <a:pt x="290512" y="2381250"/>
                </a:lnTo>
                <a:lnTo>
                  <a:pt x="290512" y="2486025"/>
                </a:lnTo>
                <a:lnTo>
                  <a:pt x="357187" y="2486025"/>
                </a:lnTo>
                <a:lnTo>
                  <a:pt x="357187" y="2586037"/>
                </a:lnTo>
                <a:lnTo>
                  <a:pt x="438150" y="2586037"/>
                </a:lnTo>
                <a:lnTo>
                  <a:pt x="438150" y="2633662"/>
                </a:lnTo>
                <a:lnTo>
                  <a:pt x="519112" y="2633662"/>
                </a:lnTo>
                <a:lnTo>
                  <a:pt x="519112" y="2690812"/>
                </a:lnTo>
                <a:lnTo>
                  <a:pt x="600075" y="2690812"/>
                </a:lnTo>
                <a:lnTo>
                  <a:pt x="600075" y="2747962"/>
                </a:lnTo>
                <a:lnTo>
                  <a:pt x="661987" y="2747962"/>
                </a:lnTo>
                <a:lnTo>
                  <a:pt x="661987" y="2795587"/>
                </a:lnTo>
                <a:lnTo>
                  <a:pt x="733425" y="2795587"/>
                </a:lnTo>
                <a:lnTo>
                  <a:pt x="733425" y="2857500"/>
                </a:lnTo>
                <a:lnTo>
                  <a:pt x="947737" y="2857500"/>
                </a:lnTo>
                <a:lnTo>
                  <a:pt x="947737" y="2900362"/>
                </a:lnTo>
                <a:lnTo>
                  <a:pt x="1171575" y="2900362"/>
                </a:lnTo>
                <a:lnTo>
                  <a:pt x="1171575" y="2947987"/>
                </a:lnTo>
                <a:lnTo>
                  <a:pt x="1447800" y="2947987"/>
                </a:ln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937986" y="1058932"/>
            <a:ext cx="5226302" cy="2628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GE/FR Draft Boundary:  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𝑇𝑇𝐶𝐿𝑎𝑛𝑒𝐼𝑛𝑡𝑟𝑢𝑠𝑖𝑜𝑛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&gt;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𝑣𝑟𝑒𝑙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/(2*6m/s²)+[0.35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𝑠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]</a:t>
            </a:r>
            <a:endParaRPr kumimoji="1" lang="ja-JP" altLang="en-US" sz="1108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8" name="直線矢印コネクタ 77"/>
          <p:cNvCxnSpPr>
            <a:endCxn id="74" idx="0"/>
          </p:cNvCxnSpPr>
          <p:nvPr/>
        </p:nvCxnSpPr>
        <p:spPr>
          <a:xfrm flipH="1">
            <a:off x="1754066" y="1296903"/>
            <a:ext cx="183920" cy="5802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524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420"/>
            <a:ext cx="9144000" cy="365916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420"/>
            <a:ext cx="9144000" cy="365916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219519" y="4662169"/>
            <a:ext cx="7379465" cy="1762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6" name="正方形/長方形 5"/>
          <p:cNvSpPr/>
          <p:nvPr/>
        </p:nvSpPr>
        <p:spPr>
          <a:xfrm>
            <a:off x="1518246" y="1538382"/>
            <a:ext cx="7080738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7" name="正方形/長方形 6"/>
          <p:cNvSpPr/>
          <p:nvPr/>
        </p:nvSpPr>
        <p:spPr>
          <a:xfrm>
            <a:off x="1101380" y="4898838"/>
            <a:ext cx="7582569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8" name="正方形/長方形 7"/>
          <p:cNvSpPr/>
          <p:nvPr/>
        </p:nvSpPr>
        <p:spPr>
          <a:xfrm>
            <a:off x="859582" y="1181572"/>
            <a:ext cx="289229" cy="3683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9" name="正方形/長方形 8"/>
          <p:cNvSpPr/>
          <p:nvPr/>
        </p:nvSpPr>
        <p:spPr>
          <a:xfrm>
            <a:off x="3174018" y="5161641"/>
            <a:ext cx="3490157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Longitudinal distance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【dx0】</a:t>
            </a:r>
          </a:p>
        </p:txBody>
      </p:sp>
      <p:sp>
        <p:nvSpPr>
          <p:cNvPr id="10" name="正方形/長方形 9"/>
          <p:cNvSpPr/>
          <p:nvPr/>
        </p:nvSpPr>
        <p:spPr>
          <a:xfrm rot="16200000">
            <a:off x="-820573" y="3143058"/>
            <a:ext cx="2537296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Lateral velocity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en-US" altLang="ja-JP" sz="1846" b="1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Vy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lang="en-US" altLang="ja-JP" sz="1662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012411" y="4801125"/>
            <a:ext cx="1123117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[m]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70716" y="1328680"/>
            <a:ext cx="1209649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[m/sec]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299475" y="4813617"/>
            <a:ext cx="7645081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0             20             40              60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</a:t>
            </a:r>
            <a:endParaRPr lang="en-US" altLang="ja-JP" sz="1846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 flipH="1">
            <a:off x="1188124" y="4871889"/>
            <a:ext cx="74108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 flipV="1">
            <a:off x="1188125" y="1755676"/>
            <a:ext cx="1" cy="31216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578270" y="1733751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3.0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78270" y="2682526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2.0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78270" y="3673388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1.0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755946" y="3249810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1.5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55946" y="4204396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0.5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840775" y="4669676"/>
            <a:ext cx="378745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755946" y="2294734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2.5</a:t>
            </a:r>
          </a:p>
        </p:txBody>
      </p:sp>
      <p:sp>
        <p:nvSpPr>
          <p:cNvPr id="23" name="角丸四角形 22"/>
          <p:cNvSpPr/>
          <p:nvPr/>
        </p:nvSpPr>
        <p:spPr>
          <a:xfrm>
            <a:off x="82381" y="330243"/>
            <a:ext cx="574431" cy="4572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c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40202" y="521064"/>
            <a:ext cx="3020635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Relative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【Ve0-Vo0】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40201" y="267097"/>
            <a:ext cx="2847318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Ego vehicle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【Ve0】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606875" y="223432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60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608426" y="521064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30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1299474" y="4652398"/>
            <a:ext cx="0" cy="20051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640202" y="2956652"/>
            <a:ext cx="579318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1.8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85457" y="4499415"/>
            <a:ext cx="735474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0.17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264223" y="1625614"/>
            <a:ext cx="7309746" cy="14867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1268766" y="1632906"/>
            <a:ext cx="0" cy="1493178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1115173" y="4655532"/>
            <a:ext cx="7413366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1317601" y="4632479"/>
            <a:ext cx="159560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015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015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1135020" y="3106307"/>
            <a:ext cx="7438950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6959716" y="1599421"/>
            <a:ext cx="1228221" cy="3196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77" b="1" dirty="0">
                <a:latin typeface="Meiryo UI" panose="020B0604030504040204" pitchFamily="50" charset="-128"/>
                <a:ea typeface="Meiryo UI" panose="020B0604030504040204" pitchFamily="50" charset="-128"/>
              </a:rPr>
              <a:t>dy0=1.6m</a:t>
            </a:r>
            <a:endParaRPr lang="ja-JP" altLang="en-US" sz="1477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228149" y="2361048"/>
            <a:ext cx="1595602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477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477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フリーフォーム 41"/>
          <p:cNvSpPr/>
          <p:nvPr/>
        </p:nvSpPr>
        <p:spPr>
          <a:xfrm>
            <a:off x="2022231" y="1903535"/>
            <a:ext cx="6119446" cy="2848708"/>
          </a:xfrm>
          <a:custGeom>
            <a:avLst/>
            <a:gdLst>
              <a:gd name="connsiteX0" fmla="*/ 0 w 6629400"/>
              <a:gd name="connsiteY0" fmla="*/ 0 h 3086100"/>
              <a:gd name="connsiteX1" fmla="*/ 0 w 6629400"/>
              <a:gd name="connsiteY1" fmla="*/ 1162050 h 3086100"/>
              <a:gd name="connsiteX2" fmla="*/ 80963 w 6629400"/>
              <a:gd name="connsiteY2" fmla="*/ 1162050 h 3086100"/>
              <a:gd name="connsiteX3" fmla="*/ 80963 w 6629400"/>
              <a:gd name="connsiteY3" fmla="*/ 1681162 h 3086100"/>
              <a:gd name="connsiteX4" fmla="*/ 157163 w 6629400"/>
              <a:gd name="connsiteY4" fmla="*/ 1681162 h 3086100"/>
              <a:gd name="connsiteX5" fmla="*/ 157163 w 6629400"/>
              <a:gd name="connsiteY5" fmla="*/ 1933575 h 3086100"/>
              <a:gd name="connsiteX6" fmla="*/ 219075 w 6629400"/>
              <a:gd name="connsiteY6" fmla="*/ 1933575 h 3086100"/>
              <a:gd name="connsiteX7" fmla="*/ 219075 w 6629400"/>
              <a:gd name="connsiteY7" fmla="*/ 2095500 h 3086100"/>
              <a:gd name="connsiteX8" fmla="*/ 300038 w 6629400"/>
              <a:gd name="connsiteY8" fmla="*/ 2095500 h 3086100"/>
              <a:gd name="connsiteX9" fmla="*/ 300038 w 6629400"/>
              <a:gd name="connsiteY9" fmla="*/ 2247900 h 3086100"/>
              <a:gd name="connsiteX10" fmla="*/ 371475 w 6629400"/>
              <a:gd name="connsiteY10" fmla="*/ 2247900 h 3086100"/>
              <a:gd name="connsiteX11" fmla="*/ 371475 w 6629400"/>
              <a:gd name="connsiteY11" fmla="*/ 2352675 h 3086100"/>
              <a:gd name="connsiteX12" fmla="*/ 438150 w 6629400"/>
              <a:gd name="connsiteY12" fmla="*/ 2352675 h 3086100"/>
              <a:gd name="connsiteX13" fmla="*/ 438150 w 6629400"/>
              <a:gd name="connsiteY13" fmla="*/ 2457450 h 3086100"/>
              <a:gd name="connsiteX14" fmla="*/ 514350 w 6629400"/>
              <a:gd name="connsiteY14" fmla="*/ 2457450 h 3086100"/>
              <a:gd name="connsiteX15" fmla="*/ 514350 w 6629400"/>
              <a:gd name="connsiteY15" fmla="*/ 2509837 h 3086100"/>
              <a:gd name="connsiteX16" fmla="*/ 585788 w 6629400"/>
              <a:gd name="connsiteY16" fmla="*/ 2509837 h 3086100"/>
              <a:gd name="connsiteX17" fmla="*/ 585788 w 6629400"/>
              <a:gd name="connsiteY17" fmla="*/ 2562225 h 3086100"/>
              <a:gd name="connsiteX18" fmla="*/ 657225 w 6629400"/>
              <a:gd name="connsiteY18" fmla="*/ 2562225 h 3086100"/>
              <a:gd name="connsiteX19" fmla="*/ 657225 w 6629400"/>
              <a:gd name="connsiteY19" fmla="*/ 2605087 h 3086100"/>
              <a:gd name="connsiteX20" fmla="*/ 723900 w 6629400"/>
              <a:gd name="connsiteY20" fmla="*/ 2605087 h 3086100"/>
              <a:gd name="connsiteX21" fmla="*/ 723900 w 6629400"/>
              <a:gd name="connsiteY21" fmla="*/ 2657475 h 3086100"/>
              <a:gd name="connsiteX22" fmla="*/ 881063 w 6629400"/>
              <a:gd name="connsiteY22" fmla="*/ 2657475 h 3086100"/>
              <a:gd name="connsiteX23" fmla="*/ 881063 w 6629400"/>
              <a:gd name="connsiteY23" fmla="*/ 2714625 h 3086100"/>
              <a:gd name="connsiteX24" fmla="*/ 952500 w 6629400"/>
              <a:gd name="connsiteY24" fmla="*/ 2714625 h 3086100"/>
              <a:gd name="connsiteX25" fmla="*/ 952500 w 6629400"/>
              <a:gd name="connsiteY25" fmla="*/ 2762250 h 3086100"/>
              <a:gd name="connsiteX26" fmla="*/ 1152525 w 6629400"/>
              <a:gd name="connsiteY26" fmla="*/ 2762250 h 3086100"/>
              <a:gd name="connsiteX27" fmla="*/ 1152525 w 6629400"/>
              <a:gd name="connsiteY27" fmla="*/ 2819400 h 3086100"/>
              <a:gd name="connsiteX28" fmla="*/ 1385888 w 6629400"/>
              <a:gd name="connsiteY28" fmla="*/ 2819400 h 3086100"/>
              <a:gd name="connsiteX29" fmla="*/ 1385888 w 6629400"/>
              <a:gd name="connsiteY29" fmla="*/ 2867025 h 3086100"/>
              <a:gd name="connsiteX30" fmla="*/ 1671638 w 6629400"/>
              <a:gd name="connsiteY30" fmla="*/ 2867025 h 3086100"/>
              <a:gd name="connsiteX31" fmla="*/ 1671638 w 6629400"/>
              <a:gd name="connsiteY31" fmla="*/ 2919412 h 3086100"/>
              <a:gd name="connsiteX32" fmla="*/ 2185988 w 6629400"/>
              <a:gd name="connsiteY32" fmla="*/ 2919412 h 3086100"/>
              <a:gd name="connsiteX33" fmla="*/ 2185988 w 6629400"/>
              <a:gd name="connsiteY33" fmla="*/ 2971800 h 3086100"/>
              <a:gd name="connsiteX34" fmla="*/ 2981325 w 6629400"/>
              <a:gd name="connsiteY34" fmla="*/ 2971800 h 3086100"/>
              <a:gd name="connsiteX35" fmla="*/ 2981325 w 6629400"/>
              <a:gd name="connsiteY35" fmla="*/ 3033712 h 3086100"/>
              <a:gd name="connsiteX36" fmla="*/ 4567238 w 6629400"/>
              <a:gd name="connsiteY36" fmla="*/ 3033712 h 3086100"/>
              <a:gd name="connsiteX37" fmla="*/ 4567238 w 6629400"/>
              <a:gd name="connsiteY37" fmla="*/ 3086100 h 3086100"/>
              <a:gd name="connsiteX38" fmla="*/ 6629400 w 6629400"/>
              <a:gd name="connsiteY38" fmla="*/ 3086100 h 308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629400" h="3086100">
                <a:moveTo>
                  <a:pt x="0" y="0"/>
                </a:moveTo>
                <a:lnTo>
                  <a:pt x="0" y="1162050"/>
                </a:lnTo>
                <a:lnTo>
                  <a:pt x="80963" y="1162050"/>
                </a:lnTo>
                <a:lnTo>
                  <a:pt x="80963" y="1681162"/>
                </a:lnTo>
                <a:lnTo>
                  <a:pt x="157163" y="1681162"/>
                </a:lnTo>
                <a:lnTo>
                  <a:pt x="157163" y="1933575"/>
                </a:lnTo>
                <a:lnTo>
                  <a:pt x="219075" y="1933575"/>
                </a:lnTo>
                <a:lnTo>
                  <a:pt x="219075" y="2095500"/>
                </a:lnTo>
                <a:lnTo>
                  <a:pt x="300038" y="2095500"/>
                </a:lnTo>
                <a:lnTo>
                  <a:pt x="300038" y="2247900"/>
                </a:lnTo>
                <a:lnTo>
                  <a:pt x="371475" y="2247900"/>
                </a:lnTo>
                <a:lnTo>
                  <a:pt x="371475" y="2352675"/>
                </a:lnTo>
                <a:lnTo>
                  <a:pt x="438150" y="2352675"/>
                </a:lnTo>
                <a:lnTo>
                  <a:pt x="438150" y="2457450"/>
                </a:lnTo>
                <a:lnTo>
                  <a:pt x="514350" y="2457450"/>
                </a:lnTo>
                <a:lnTo>
                  <a:pt x="514350" y="2509837"/>
                </a:lnTo>
                <a:lnTo>
                  <a:pt x="585788" y="2509837"/>
                </a:lnTo>
                <a:lnTo>
                  <a:pt x="585788" y="2562225"/>
                </a:lnTo>
                <a:lnTo>
                  <a:pt x="657225" y="2562225"/>
                </a:lnTo>
                <a:lnTo>
                  <a:pt x="657225" y="2605087"/>
                </a:lnTo>
                <a:lnTo>
                  <a:pt x="723900" y="2605087"/>
                </a:lnTo>
                <a:lnTo>
                  <a:pt x="723900" y="2657475"/>
                </a:lnTo>
                <a:lnTo>
                  <a:pt x="881063" y="2657475"/>
                </a:lnTo>
                <a:lnTo>
                  <a:pt x="881063" y="2714625"/>
                </a:lnTo>
                <a:lnTo>
                  <a:pt x="952500" y="2714625"/>
                </a:lnTo>
                <a:lnTo>
                  <a:pt x="952500" y="2762250"/>
                </a:lnTo>
                <a:lnTo>
                  <a:pt x="1152525" y="2762250"/>
                </a:lnTo>
                <a:lnTo>
                  <a:pt x="1152525" y="2819400"/>
                </a:lnTo>
                <a:lnTo>
                  <a:pt x="1385888" y="2819400"/>
                </a:lnTo>
                <a:lnTo>
                  <a:pt x="1385888" y="2867025"/>
                </a:lnTo>
                <a:lnTo>
                  <a:pt x="1671638" y="2867025"/>
                </a:lnTo>
                <a:lnTo>
                  <a:pt x="1671638" y="2919412"/>
                </a:lnTo>
                <a:lnTo>
                  <a:pt x="2185988" y="2919412"/>
                </a:lnTo>
                <a:lnTo>
                  <a:pt x="2185988" y="2971800"/>
                </a:lnTo>
                <a:lnTo>
                  <a:pt x="2981325" y="2971800"/>
                </a:lnTo>
                <a:lnTo>
                  <a:pt x="2981325" y="3033712"/>
                </a:lnTo>
                <a:lnTo>
                  <a:pt x="4567238" y="3033712"/>
                </a:lnTo>
                <a:lnTo>
                  <a:pt x="4567238" y="3086100"/>
                </a:lnTo>
                <a:lnTo>
                  <a:pt x="6629400" y="3086100"/>
                </a:ln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391862" y="1058932"/>
            <a:ext cx="5237708" cy="2628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GE/FR Draft Boundary:  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𝑇𝑇𝐶𝐿𝑎𝑛𝑒𝐼𝑛𝑡𝑟𝑢𝑠𝑖𝑜𝑛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&gt;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𝑣𝑟𝑒𝑙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/(2*6m/s²)+[0.35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𝑠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]</a:t>
            </a:r>
            <a:endParaRPr kumimoji="1" lang="ja-JP" altLang="en-US" sz="1108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5" name="直線矢印コネクタ 44"/>
          <p:cNvCxnSpPr>
            <a:stCxn id="44" idx="1"/>
          </p:cNvCxnSpPr>
          <p:nvPr/>
        </p:nvCxnSpPr>
        <p:spPr>
          <a:xfrm flipH="1">
            <a:off x="2053002" y="1190347"/>
            <a:ext cx="338860" cy="72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480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420"/>
            <a:ext cx="9144000" cy="365916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420"/>
            <a:ext cx="9144000" cy="365916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219519" y="4662169"/>
            <a:ext cx="7379465" cy="1762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6" name="正方形/長方形 5"/>
          <p:cNvSpPr/>
          <p:nvPr/>
        </p:nvSpPr>
        <p:spPr>
          <a:xfrm>
            <a:off x="1518246" y="1538382"/>
            <a:ext cx="7080738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7" name="正方形/長方形 6"/>
          <p:cNvSpPr/>
          <p:nvPr/>
        </p:nvSpPr>
        <p:spPr>
          <a:xfrm>
            <a:off x="1101380" y="4898838"/>
            <a:ext cx="7582569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8" name="正方形/長方形 7"/>
          <p:cNvSpPr/>
          <p:nvPr/>
        </p:nvSpPr>
        <p:spPr>
          <a:xfrm>
            <a:off x="859582" y="1181572"/>
            <a:ext cx="289229" cy="3683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9" name="正方形/長方形 8"/>
          <p:cNvSpPr/>
          <p:nvPr/>
        </p:nvSpPr>
        <p:spPr>
          <a:xfrm>
            <a:off x="3174018" y="5161641"/>
            <a:ext cx="3490157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Longitudinal distance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【dx0】</a:t>
            </a:r>
          </a:p>
        </p:txBody>
      </p:sp>
      <p:sp>
        <p:nvSpPr>
          <p:cNvPr id="10" name="正方形/長方形 9"/>
          <p:cNvSpPr/>
          <p:nvPr/>
        </p:nvSpPr>
        <p:spPr>
          <a:xfrm rot="16200000">
            <a:off x="-820573" y="3143058"/>
            <a:ext cx="2537296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Lateral velocity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en-US" altLang="ja-JP" sz="1846" b="1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Vy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lang="en-US" altLang="ja-JP" sz="1662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012411" y="4801125"/>
            <a:ext cx="1123117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[m]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70716" y="1328680"/>
            <a:ext cx="1209649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[m/sec]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299475" y="4813617"/>
            <a:ext cx="7645081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0             20             40              60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</a:t>
            </a:r>
            <a:endParaRPr lang="en-US" altLang="ja-JP" sz="1846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 flipH="1">
            <a:off x="1188124" y="4871889"/>
            <a:ext cx="74108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 flipV="1">
            <a:off x="1188125" y="1755676"/>
            <a:ext cx="1" cy="31216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578270" y="1733751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3.0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78270" y="2682526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2.0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78270" y="3673388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1.0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755946" y="3249810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1.5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55946" y="4204396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0.5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840775" y="4669676"/>
            <a:ext cx="378745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755946" y="2294734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2.5</a:t>
            </a:r>
          </a:p>
        </p:txBody>
      </p:sp>
      <p:sp>
        <p:nvSpPr>
          <p:cNvPr id="23" name="角丸四角形 22"/>
          <p:cNvSpPr/>
          <p:nvPr/>
        </p:nvSpPr>
        <p:spPr>
          <a:xfrm>
            <a:off x="82381" y="330243"/>
            <a:ext cx="574431" cy="4572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40202" y="521064"/>
            <a:ext cx="3020635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Relative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【Ve0-Vo0】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40201" y="267097"/>
            <a:ext cx="2847318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Ego vehicle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【Ve0】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606875" y="223432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60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608426" y="521064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40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1299474" y="4652398"/>
            <a:ext cx="0" cy="20051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正方形/長方形 28"/>
          <p:cNvSpPr/>
          <p:nvPr/>
        </p:nvSpPr>
        <p:spPr>
          <a:xfrm>
            <a:off x="640202" y="2956652"/>
            <a:ext cx="579318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1.8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85457" y="4499415"/>
            <a:ext cx="735474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0.17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264223" y="1625614"/>
            <a:ext cx="7309746" cy="14867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1268766" y="1632906"/>
            <a:ext cx="0" cy="1493178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1115173" y="4655532"/>
            <a:ext cx="7413366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1317601" y="4632479"/>
            <a:ext cx="159560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015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015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5" name="直線コネクタ 34"/>
          <p:cNvCxnSpPr/>
          <p:nvPr/>
        </p:nvCxnSpPr>
        <p:spPr>
          <a:xfrm>
            <a:off x="1135020" y="3106307"/>
            <a:ext cx="7438950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6959716" y="1599421"/>
            <a:ext cx="1228221" cy="3196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77" b="1" dirty="0">
                <a:latin typeface="Meiryo UI" panose="020B0604030504040204" pitchFamily="50" charset="-128"/>
                <a:ea typeface="Meiryo UI" panose="020B0604030504040204" pitchFamily="50" charset="-128"/>
              </a:rPr>
              <a:t>dy0=1.6m</a:t>
            </a:r>
            <a:endParaRPr lang="ja-JP" altLang="en-US" sz="1477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228149" y="2361048"/>
            <a:ext cx="1595602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477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477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フリーフォーム 41"/>
          <p:cNvSpPr/>
          <p:nvPr/>
        </p:nvSpPr>
        <p:spPr>
          <a:xfrm>
            <a:off x="2360735" y="1914066"/>
            <a:ext cx="5789734" cy="2844312"/>
          </a:xfrm>
          <a:custGeom>
            <a:avLst/>
            <a:gdLst>
              <a:gd name="connsiteX0" fmla="*/ 0 w 6272212"/>
              <a:gd name="connsiteY0" fmla="*/ 0 h 3081338"/>
              <a:gd name="connsiteX1" fmla="*/ 0 w 6272212"/>
              <a:gd name="connsiteY1" fmla="*/ 1428750 h 3081338"/>
              <a:gd name="connsiteX2" fmla="*/ 85725 w 6272212"/>
              <a:gd name="connsiteY2" fmla="*/ 1428750 h 3081338"/>
              <a:gd name="connsiteX3" fmla="*/ 85725 w 6272212"/>
              <a:gd name="connsiteY3" fmla="*/ 1743075 h 3081338"/>
              <a:gd name="connsiteX4" fmla="*/ 152400 w 6272212"/>
              <a:gd name="connsiteY4" fmla="*/ 1743075 h 3081338"/>
              <a:gd name="connsiteX5" fmla="*/ 152400 w 6272212"/>
              <a:gd name="connsiteY5" fmla="*/ 1938338 h 3081338"/>
              <a:gd name="connsiteX6" fmla="*/ 228600 w 6272212"/>
              <a:gd name="connsiteY6" fmla="*/ 1938338 h 3081338"/>
              <a:gd name="connsiteX7" fmla="*/ 228600 w 6272212"/>
              <a:gd name="connsiteY7" fmla="*/ 2095500 h 3081338"/>
              <a:gd name="connsiteX8" fmla="*/ 290512 w 6272212"/>
              <a:gd name="connsiteY8" fmla="*/ 2095500 h 3081338"/>
              <a:gd name="connsiteX9" fmla="*/ 290512 w 6272212"/>
              <a:gd name="connsiteY9" fmla="*/ 2214563 h 3081338"/>
              <a:gd name="connsiteX10" fmla="*/ 366712 w 6272212"/>
              <a:gd name="connsiteY10" fmla="*/ 2214563 h 3081338"/>
              <a:gd name="connsiteX11" fmla="*/ 366712 w 6272212"/>
              <a:gd name="connsiteY11" fmla="*/ 2305050 h 3081338"/>
              <a:gd name="connsiteX12" fmla="*/ 433387 w 6272212"/>
              <a:gd name="connsiteY12" fmla="*/ 2305050 h 3081338"/>
              <a:gd name="connsiteX13" fmla="*/ 433387 w 6272212"/>
              <a:gd name="connsiteY13" fmla="*/ 2371725 h 3081338"/>
              <a:gd name="connsiteX14" fmla="*/ 504825 w 6272212"/>
              <a:gd name="connsiteY14" fmla="*/ 2371725 h 3081338"/>
              <a:gd name="connsiteX15" fmla="*/ 504825 w 6272212"/>
              <a:gd name="connsiteY15" fmla="*/ 2409825 h 3081338"/>
              <a:gd name="connsiteX16" fmla="*/ 581025 w 6272212"/>
              <a:gd name="connsiteY16" fmla="*/ 2409825 h 3081338"/>
              <a:gd name="connsiteX17" fmla="*/ 581025 w 6272212"/>
              <a:gd name="connsiteY17" fmla="*/ 2509838 h 3081338"/>
              <a:gd name="connsiteX18" fmla="*/ 723900 w 6272212"/>
              <a:gd name="connsiteY18" fmla="*/ 2509838 h 3081338"/>
              <a:gd name="connsiteX19" fmla="*/ 723900 w 6272212"/>
              <a:gd name="connsiteY19" fmla="*/ 2571750 h 3081338"/>
              <a:gd name="connsiteX20" fmla="*/ 800100 w 6272212"/>
              <a:gd name="connsiteY20" fmla="*/ 2571750 h 3081338"/>
              <a:gd name="connsiteX21" fmla="*/ 800100 w 6272212"/>
              <a:gd name="connsiteY21" fmla="*/ 2619375 h 3081338"/>
              <a:gd name="connsiteX22" fmla="*/ 938212 w 6272212"/>
              <a:gd name="connsiteY22" fmla="*/ 2619375 h 3081338"/>
              <a:gd name="connsiteX23" fmla="*/ 938212 w 6272212"/>
              <a:gd name="connsiteY23" fmla="*/ 2662238 h 3081338"/>
              <a:gd name="connsiteX24" fmla="*/ 1023937 w 6272212"/>
              <a:gd name="connsiteY24" fmla="*/ 2662238 h 3081338"/>
              <a:gd name="connsiteX25" fmla="*/ 1023937 w 6272212"/>
              <a:gd name="connsiteY25" fmla="*/ 2724150 h 3081338"/>
              <a:gd name="connsiteX26" fmla="*/ 1243012 w 6272212"/>
              <a:gd name="connsiteY26" fmla="*/ 2724150 h 3081338"/>
              <a:gd name="connsiteX27" fmla="*/ 1243012 w 6272212"/>
              <a:gd name="connsiteY27" fmla="*/ 2771775 h 3081338"/>
              <a:gd name="connsiteX28" fmla="*/ 1443037 w 6272212"/>
              <a:gd name="connsiteY28" fmla="*/ 2771775 h 3081338"/>
              <a:gd name="connsiteX29" fmla="*/ 1443037 w 6272212"/>
              <a:gd name="connsiteY29" fmla="*/ 2819400 h 3081338"/>
              <a:gd name="connsiteX30" fmla="*/ 1733550 w 6272212"/>
              <a:gd name="connsiteY30" fmla="*/ 2819400 h 3081338"/>
              <a:gd name="connsiteX31" fmla="*/ 1733550 w 6272212"/>
              <a:gd name="connsiteY31" fmla="*/ 2881313 h 3081338"/>
              <a:gd name="connsiteX32" fmla="*/ 2181225 w 6272212"/>
              <a:gd name="connsiteY32" fmla="*/ 2881313 h 3081338"/>
              <a:gd name="connsiteX33" fmla="*/ 2181225 w 6272212"/>
              <a:gd name="connsiteY33" fmla="*/ 2928938 h 3081338"/>
              <a:gd name="connsiteX34" fmla="*/ 2828925 w 6272212"/>
              <a:gd name="connsiteY34" fmla="*/ 2928938 h 3081338"/>
              <a:gd name="connsiteX35" fmla="*/ 2828925 w 6272212"/>
              <a:gd name="connsiteY35" fmla="*/ 2981325 h 3081338"/>
              <a:gd name="connsiteX36" fmla="*/ 3910012 w 6272212"/>
              <a:gd name="connsiteY36" fmla="*/ 2981325 h 3081338"/>
              <a:gd name="connsiteX37" fmla="*/ 3910012 w 6272212"/>
              <a:gd name="connsiteY37" fmla="*/ 3033713 h 3081338"/>
              <a:gd name="connsiteX38" fmla="*/ 6005512 w 6272212"/>
              <a:gd name="connsiteY38" fmla="*/ 3033713 h 3081338"/>
              <a:gd name="connsiteX39" fmla="*/ 6005512 w 6272212"/>
              <a:gd name="connsiteY39" fmla="*/ 3081338 h 3081338"/>
              <a:gd name="connsiteX40" fmla="*/ 6272212 w 6272212"/>
              <a:gd name="connsiteY40" fmla="*/ 3081338 h 308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272212" h="3081338">
                <a:moveTo>
                  <a:pt x="0" y="0"/>
                </a:moveTo>
                <a:lnTo>
                  <a:pt x="0" y="1428750"/>
                </a:lnTo>
                <a:lnTo>
                  <a:pt x="85725" y="1428750"/>
                </a:lnTo>
                <a:lnTo>
                  <a:pt x="85725" y="1743075"/>
                </a:lnTo>
                <a:lnTo>
                  <a:pt x="152400" y="1743075"/>
                </a:lnTo>
                <a:lnTo>
                  <a:pt x="152400" y="1938338"/>
                </a:lnTo>
                <a:lnTo>
                  <a:pt x="228600" y="1938338"/>
                </a:lnTo>
                <a:lnTo>
                  <a:pt x="228600" y="2095500"/>
                </a:lnTo>
                <a:lnTo>
                  <a:pt x="290512" y="2095500"/>
                </a:lnTo>
                <a:lnTo>
                  <a:pt x="290512" y="2214563"/>
                </a:lnTo>
                <a:lnTo>
                  <a:pt x="366712" y="2214563"/>
                </a:lnTo>
                <a:lnTo>
                  <a:pt x="366712" y="2305050"/>
                </a:lnTo>
                <a:lnTo>
                  <a:pt x="433387" y="2305050"/>
                </a:lnTo>
                <a:lnTo>
                  <a:pt x="433387" y="2371725"/>
                </a:lnTo>
                <a:lnTo>
                  <a:pt x="504825" y="2371725"/>
                </a:lnTo>
                <a:lnTo>
                  <a:pt x="504825" y="2409825"/>
                </a:lnTo>
                <a:lnTo>
                  <a:pt x="581025" y="2409825"/>
                </a:lnTo>
                <a:lnTo>
                  <a:pt x="581025" y="2509838"/>
                </a:lnTo>
                <a:lnTo>
                  <a:pt x="723900" y="2509838"/>
                </a:lnTo>
                <a:lnTo>
                  <a:pt x="723900" y="2571750"/>
                </a:lnTo>
                <a:lnTo>
                  <a:pt x="800100" y="2571750"/>
                </a:lnTo>
                <a:lnTo>
                  <a:pt x="800100" y="2619375"/>
                </a:lnTo>
                <a:lnTo>
                  <a:pt x="938212" y="2619375"/>
                </a:lnTo>
                <a:lnTo>
                  <a:pt x="938212" y="2662238"/>
                </a:lnTo>
                <a:lnTo>
                  <a:pt x="1023937" y="2662238"/>
                </a:lnTo>
                <a:lnTo>
                  <a:pt x="1023937" y="2724150"/>
                </a:lnTo>
                <a:lnTo>
                  <a:pt x="1243012" y="2724150"/>
                </a:lnTo>
                <a:lnTo>
                  <a:pt x="1243012" y="2771775"/>
                </a:lnTo>
                <a:lnTo>
                  <a:pt x="1443037" y="2771775"/>
                </a:lnTo>
                <a:lnTo>
                  <a:pt x="1443037" y="2819400"/>
                </a:lnTo>
                <a:lnTo>
                  <a:pt x="1733550" y="2819400"/>
                </a:lnTo>
                <a:lnTo>
                  <a:pt x="1733550" y="2881313"/>
                </a:lnTo>
                <a:lnTo>
                  <a:pt x="2181225" y="2881313"/>
                </a:lnTo>
                <a:lnTo>
                  <a:pt x="2181225" y="2928938"/>
                </a:lnTo>
                <a:lnTo>
                  <a:pt x="2828925" y="2928938"/>
                </a:lnTo>
                <a:lnTo>
                  <a:pt x="2828925" y="2981325"/>
                </a:lnTo>
                <a:lnTo>
                  <a:pt x="3910012" y="2981325"/>
                </a:lnTo>
                <a:lnTo>
                  <a:pt x="3910012" y="3033713"/>
                </a:lnTo>
                <a:lnTo>
                  <a:pt x="6005512" y="3033713"/>
                </a:lnTo>
                <a:lnTo>
                  <a:pt x="6005512" y="3081338"/>
                </a:lnTo>
                <a:lnTo>
                  <a:pt x="6272212" y="3081338"/>
                </a:ln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680551" y="1036119"/>
            <a:ext cx="5281364" cy="2628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GE/FR Draft Boundary:  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𝑇𝑇𝐶𝐿𝑎𝑛𝑒𝐼𝑛𝑡𝑟𝑢𝑠𝑖𝑜𝑛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&gt;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𝑣𝑟𝑒𝑙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/(2*6m/s²)+[0.35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𝑠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]</a:t>
            </a:r>
            <a:endParaRPr kumimoji="1" lang="ja-JP" altLang="en-US" sz="1108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5" name="直線矢印コネクタ 44"/>
          <p:cNvCxnSpPr/>
          <p:nvPr/>
        </p:nvCxnSpPr>
        <p:spPr>
          <a:xfrm flipH="1">
            <a:off x="2360604" y="1186778"/>
            <a:ext cx="338860" cy="7251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631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420"/>
            <a:ext cx="9144000" cy="365916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420"/>
            <a:ext cx="9144000" cy="365916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219519" y="4662169"/>
            <a:ext cx="7379465" cy="1762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7" name="正方形/長方形 6"/>
          <p:cNvSpPr/>
          <p:nvPr/>
        </p:nvSpPr>
        <p:spPr>
          <a:xfrm>
            <a:off x="1518246" y="1538382"/>
            <a:ext cx="7080738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8" name="正方形/長方形 7"/>
          <p:cNvSpPr/>
          <p:nvPr/>
        </p:nvSpPr>
        <p:spPr>
          <a:xfrm>
            <a:off x="1101380" y="4898838"/>
            <a:ext cx="7582569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9" name="正方形/長方形 8"/>
          <p:cNvSpPr/>
          <p:nvPr/>
        </p:nvSpPr>
        <p:spPr>
          <a:xfrm>
            <a:off x="859582" y="1181572"/>
            <a:ext cx="289229" cy="3683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0" name="正方形/長方形 9"/>
          <p:cNvSpPr/>
          <p:nvPr/>
        </p:nvSpPr>
        <p:spPr>
          <a:xfrm>
            <a:off x="3174018" y="5161641"/>
            <a:ext cx="3490157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Longitudinal distance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【dx0】</a:t>
            </a:r>
          </a:p>
        </p:txBody>
      </p:sp>
      <p:sp>
        <p:nvSpPr>
          <p:cNvPr id="11" name="正方形/長方形 10"/>
          <p:cNvSpPr/>
          <p:nvPr/>
        </p:nvSpPr>
        <p:spPr>
          <a:xfrm rot="16200000">
            <a:off x="-820573" y="3143058"/>
            <a:ext cx="2537296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Lateral velocity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en-US" altLang="ja-JP" sz="1846" b="1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Vy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lang="en-US" altLang="ja-JP" sz="1662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012411" y="4801125"/>
            <a:ext cx="1123117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[m]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70716" y="1328680"/>
            <a:ext cx="1209649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[m/sec]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299475" y="4813617"/>
            <a:ext cx="7645081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0             20             40              60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</a:t>
            </a:r>
            <a:endParaRPr lang="en-US" altLang="ja-JP" sz="1846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 flipH="1">
            <a:off x="1188124" y="4871889"/>
            <a:ext cx="74108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 flipV="1">
            <a:off x="1188125" y="1755676"/>
            <a:ext cx="1" cy="31216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578270" y="1733751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3.0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78270" y="2682526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2.0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78270" y="3673388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1.0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755946" y="3249810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1.5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55946" y="4204396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0.5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840775" y="4669676"/>
            <a:ext cx="378745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755946" y="2294734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2.5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82381" y="330243"/>
            <a:ext cx="574431" cy="4572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e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40202" y="521064"/>
            <a:ext cx="3020635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Relative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【Ve0-Vo0】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40201" y="267097"/>
            <a:ext cx="2847318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Ego vehicle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【Ve0】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606875" y="223432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60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608426" y="521064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50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1299474" y="4652398"/>
            <a:ext cx="0" cy="20051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/>
          <p:cNvSpPr/>
          <p:nvPr/>
        </p:nvSpPr>
        <p:spPr>
          <a:xfrm>
            <a:off x="640202" y="2956652"/>
            <a:ext cx="579318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1.8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85457" y="4499415"/>
            <a:ext cx="735474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0.17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264223" y="1625614"/>
            <a:ext cx="7309746" cy="14867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1268766" y="1632906"/>
            <a:ext cx="0" cy="1493178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1115173" y="4655532"/>
            <a:ext cx="7413366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1317601" y="4632479"/>
            <a:ext cx="159560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015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015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1135020" y="3106307"/>
            <a:ext cx="7438950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/>
          <p:nvPr/>
        </p:nvSpPr>
        <p:spPr>
          <a:xfrm>
            <a:off x="6959716" y="1599421"/>
            <a:ext cx="1228221" cy="3196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77" b="1" dirty="0">
                <a:latin typeface="Meiryo UI" panose="020B0604030504040204" pitchFamily="50" charset="-128"/>
                <a:ea typeface="Meiryo UI" panose="020B0604030504040204" pitchFamily="50" charset="-128"/>
              </a:rPr>
              <a:t>dy0=1.6m</a:t>
            </a:r>
            <a:endParaRPr lang="ja-JP" altLang="en-US" sz="1477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228149" y="2361048"/>
            <a:ext cx="1595602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477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477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フリーフォーム 42"/>
          <p:cNvSpPr/>
          <p:nvPr/>
        </p:nvSpPr>
        <p:spPr>
          <a:xfrm>
            <a:off x="2826728" y="1894743"/>
            <a:ext cx="5341326" cy="2791557"/>
          </a:xfrm>
          <a:custGeom>
            <a:avLst/>
            <a:gdLst>
              <a:gd name="connsiteX0" fmla="*/ 0 w 5786437"/>
              <a:gd name="connsiteY0" fmla="*/ 0 h 3024187"/>
              <a:gd name="connsiteX1" fmla="*/ 0 w 5786437"/>
              <a:gd name="connsiteY1" fmla="*/ 2247900 h 3024187"/>
              <a:gd name="connsiteX2" fmla="*/ 80962 w 5786437"/>
              <a:gd name="connsiteY2" fmla="*/ 2247900 h 3024187"/>
              <a:gd name="connsiteX3" fmla="*/ 80962 w 5786437"/>
              <a:gd name="connsiteY3" fmla="*/ 2300287 h 3024187"/>
              <a:gd name="connsiteX4" fmla="*/ 161925 w 5786437"/>
              <a:gd name="connsiteY4" fmla="*/ 2300287 h 3024187"/>
              <a:gd name="connsiteX5" fmla="*/ 161925 w 5786437"/>
              <a:gd name="connsiteY5" fmla="*/ 2409825 h 3024187"/>
              <a:gd name="connsiteX6" fmla="*/ 214312 w 5786437"/>
              <a:gd name="connsiteY6" fmla="*/ 2409825 h 3024187"/>
              <a:gd name="connsiteX7" fmla="*/ 214312 w 5786437"/>
              <a:gd name="connsiteY7" fmla="*/ 2462212 h 3024187"/>
              <a:gd name="connsiteX8" fmla="*/ 366712 w 5786437"/>
              <a:gd name="connsiteY8" fmla="*/ 2462212 h 3024187"/>
              <a:gd name="connsiteX9" fmla="*/ 366712 w 5786437"/>
              <a:gd name="connsiteY9" fmla="*/ 2519362 h 3024187"/>
              <a:gd name="connsiteX10" fmla="*/ 433387 w 5786437"/>
              <a:gd name="connsiteY10" fmla="*/ 2519362 h 3024187"/>
              <a:gd name="connsiteX11" fmla="*/ 433387 w 5786437"/>
              <a:gd name="connsiteY11" fmla="*/ 2566987 h 3024187"/>
              <a:gd name="connsiteX12" fmla="*/ 523875 w 5786437"/>
              <a:gd name="connsiteY12" fmla="*/ 2566987 h 3024187"/>
              <a:gd name="connsiteX13" fmla="*/ 523875 w 5786437"/>
              <a:gd name="connsiteY13" fmla="*/ 2614612 h 3024187"/>
              <a:gd name="connsiteX14" fmla="*/ 661987 w 5786437"/>
              <a:gd name="connsiteY14" fmla="*/ 2614612 h 3024187"/>
              <a:gd name="connsiteX15" fmla="*/ 661987 w 5786437"/>
              <a:gd name="connsiteY15" fmla="*/ 2676525 h 3024187"/>
              <a:gd name="connsiteX16" fmla="*/ 876300 w 5786437"/>
              <a:gd name="connsiteY16" fmla="*/ 2676525 h 3024187"/>
              <a:gd name="connsiteX17" fmla="*/ 876300 w 5786437"/>
              <a:gd name="connsiteY17" fmla="*/ 2719387 h 3024187"/>
              <a:gd name="connsiteX18" fmla="*/ 1095375 w 5786437"/>
              <a:gd name="connsiteY18" fmla="*/ 2719387 h 3024187"/>
              <a:gd name="connsiteX19" fmla="*/ 1095375 w 5786437"/>
              <a:gd name="connsiteY19" fmla="*/ 2767012 h 3024187"/>
              <a:gd name="connsiteX20" fmla="*/ 1390650 w 5786437"/>
              <a:gd name="connsiteY20" fmla="*/ 2767012 h 3024187"/>
              <a:gd name="connsiteX21" fmla="*/ 1390650 w 5786437"/>
              <a:gd name="connsiteY21" fmla="*/ 2833687 h 3024187"/>
              <a:gd name="connsiteX22" fmla="*/ 1747837 w 5786437"/>
              <a:gd name="connsiteY22" fmla="*/ 2833687 h 3024187"/>
              <a:gd name="connsiteX23" fmla="*/ 1747837 w 5786437"/>
              <a:gd name="connsiteY23" fmla="*/ 2876550 h 3024187"/>
              <a:gd name="connsiteX24" fmla="*/ 2257425 w 5786437"/>
              <a:gd name="connsiteY24" fmla="*/ 2876550 h 3024187"/>
              <a:gd name="connsiteX25" fmla="*/ 2257425 w 5786437"/>
              <a:gd name="connsiteY25" fmla="*/ 2924175 h 3024187"/>
              <a:gd name="connsiteX26" fmla="*/ 3043237 w 5786437"/>
              <a:gd name="connsiteY26" fmla="*/ 2924175 h 3024187"/>
              <a:gd name="connsiteX27" fmla="*/ 3043237 w 5786437"/>
              <a:gd name="connsiteY27" fmla="*/ 2971800 h 3024187"/>
              <a:gd name="connsiteX28" fmla="*/ 4429125 w 5786437"/>
              <a:gd name="connsiteY28" fmla="*/ 2971800 h 3024187"/>
              <a:gd name="connsiteX29" fmla="*/ 4429125 w 5786437"/>
              <a:gd name="connsiteY29" fmla="*/ 3024187 h 3024187"/>
              <a:gd name="connsiteX30" fmla="*/ 5786437 w 5786437"/>
              <a:gd name="connsiteY30" fmla="*/ 3024187 h 302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786437" h="3024187">
                <a:moveTo>
                  <a:pt x="0" y="0"/>
                </a:moveTo>
                <a:lnTo>
                  <a:pt x="0" y="2247900"/>
                </a:lnTo>
                <a:lnTo>
                  <a:pt x="80962" y="2247900"/>
                </a:lnTo>
                <a:lnTo>
                  <a:pt x="80962" y="2300287"/>
                </a:lnTo>
                <a:lnTo>
                  <a:pt x="161925" y="2300287"/>
                </a:lnTo>
                <a:lnTo>
                  <a:pt x="161925" y="2409825"/>
                </a:lnTo>
                <a:lnTo>
                  <a:pt x="214312" y="2409825"/>
                </a:lnTo>
                <a:lnTo>
                  <a:pt x="214312" y="2462212"/>
                </a:lnTo>
                <a:lnTo>
                  <a:pt x="366712" y="2462212"/>
                </a:lnTo>
                <a:lnTo>
                  <a:pt x="366712" y="2519362"/>
                </a:lnTo>
                <a:lnTo>
                  <a:pt x="433387" y="2519362"/>
                </a:lnTo>
                <a:lnTo>
                  <a:pt x="433387" y="2566987"/>
                </a:lnTo>
                <a:lnTo>
                  <a:pt x="523875" y="2566987"/>
                </a:lnTo>
                <a:lnTo>
                  <a:pt x="523875" y="2614612"/>
                </a:lnTo>
                <a:lnTo>
                  <a:pt x="661987" y="2614612"/>
                </a:lnTo>
                <a:lnTo>
                  <a:pt x="661987" y="2676525"/>
                </a:lnTo>
                <a:lnTo>
                  <a:pt x="876300" y="2676525"/>
                </a:lnTo>
                <a:lnTo>
                  <a:pt x="876300" y="2719387"/>
                </a:lnTo>
                <a:lnTo>
                  <a:pt x="1095375" y="2719387"/>
                </a:lnTo>
                <a:lnTo>
                  <a:pt x="1095375" y="2767012"/>
                </a:lnTo>
                <a:lnTo>
                  <a:pt x="1390650" y="2767012"/>
                </a:lnTo>
                <a:lnTo>
                  <a:pt x="1390650" y="2833687"/>
                </a:lnTo>
                <a:lnTo>
                  <a:pt x="1747837" y="2833687"/>
                </a:lnTo>
                <a:lnTo>
                  <a:pt x="1747837" y="2876550"/>
                </a:lnTo>
                <a:lnTo>
                  <a:pt x="2257425" y="2876550"/>
                </a:lnTo>
                <a:lnTo>
                  <a:pt x="2257425" y="2924175"/>
                </a:lnTo>
                <a:lnTo>
                  <a:pt x="3043237" y="2924175"/>
                </a:lnTo>
                <a:lnTo>
                  <a:pt x="3043237" y="2971800"/>
                </a:lnTo>
                <a:lnTo>
                  <a:pt x="4429125" y="2971800"/>
                </a:lnTo>
                <a:lnTo>
                  <a:pt x="4429125" y="3024187"/>
                </a:lnTo>
                <a:lnTo>
                  <a:pt x="5786437" y="3024187"/>
                </a:ln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322427" y="1036119"/>
            <a:ext cx="5206111" cy="2628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GE/FR Draft Boundary:  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𝑇𝑇𝐶𝐿𝑎𝑛𝑒𝐼𝑛𝑡𝑟𝑢𝑠𝑖𝑜𝑛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&gt;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𝑣𝑟𝑒𝑙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/(2*6m/s²)+[0.35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𝑠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]</a:t>
            </a:r>
            <a:endParaRPr kumimoji="1" lang="ja-JP" altLang="en-US" sz="1108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6" name="直線矢印コネクタ 45"/>
          <p:cNvCxnSpPr>
            <a:stCxn id="45" idx="1"/>
          </p:cNvCxnSpPr>
          <p:nvPr/>
        </p:nvCxnSpPr>
        <p:spPr>
          <a:xfrm flipH="1">
            <a:off x="2843809" y="1167534"/>
            <a:ext cx="478618" cy="7443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653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154287" y="959370"/>
            <a:ext cx="8785198" cy="15625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4" name="円/楕円 22"/>
          <p:cNvSpPr/>
          <p:nvPr/>
        </p:nvSpPr>
        <p:spPr>
          <a:xfrm>
            <a:off x="185051" y="731878"/>
            <a:ext cx="8335203" cy="3836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>
              <a:defRPr/>
            </a:pPr>
            <a:endParaRPr lang="ja-JP" altLang="en-US" sz="1662" dirty="0">
              <a:solidFill>
                <a:prstClr val="white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154287" y="245270"/>
            <a:ext cx="8892480" cy="560378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21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Accident Rate Caused by Human Factors of Driver (Highway)</a:t>
            </a:r>
            <a:endParaRPr lang="ja-JP" altLang="en-US" sz="221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6" name="図 5" descr="일본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000" y="350859"/>
            <a:ext cx="493917" cy="32919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199667" y="959369"/>
            <a:ext cx="8739818" cy="1569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776" indent="-263776">
              <a:buFontTx/>
              <a:buChar char="-"/>
            </a:pPr>
            <a:r>
              <a:rPr kumimoji="1"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97% of the accidents were related to the human factors of driver. </a:t>
            </a:r>
            <a:r>
              <a:rPr kumimoji="1" lang="en-US" altLang="ja-JP" sz="2215" b="1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(of which 60% was due to delay in perception)</a:t>
            </a:r>
          </a:p>
          <a:p>
            <a:pPr marL="263776" indent="-263776">
              <a:buFontTx/>
              <a:buChar char="-"/>
            </a:pPr>
            <a:endParaRPr kumimoji="1" lang="en-US" altLang="ja-JP" sz="738" dirty="0"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marL="316531" indent="-316531">
              <a:buFontTx/>
              <a:buChar char="-"/>
            </a:pPr>
            <a:r>
              <a:rPr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Most of the accidents can be prevented </a:t>
            </a:r>
            <a:r>
              <a:rPr lang="en-US" altLang="ja-JP" sz="2215" b="1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if the driver’s</a:t>
            </a:r>
          </a:p>
          <a:p>
            <a:r>
              <a:rPr lang="en-US" altLang="ja-JP" sz="2215" b="1" dirty="0">
                <a:solidFill>
                  <a:schemeClr val="accent1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  level of attentiveness is high.</a:t>
            </a:r>
            <a:endParaRPr kumimoji="1" lang="en-US" altLang="ja-JP" sz="2215" b="1" dirty="0">
              <a:solidFill>
                <a:schemeClr val="accent1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29296" y="2559026"/>
            <a:ext cx="8317856" cy="7742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477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■</a:t>
            </a:r>
            <a:r>
              <a:rPr lang="en-US" altLang="ja-JP" sz="1477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Data collection criteria: </a:t>
            </a:r>
          </a:p>
          <a:p>
            <a:r>
              <a:rPr lang="en-US" altLang="ja-JP" sz="1477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  Accidents occurred on highways in Japan in which the primary responsible party was</a:t>
            </a:r>
          </a:p>
          <a:p>
            <a:r>
              <a:rPr lang="en-US" altLang="ja-JP" sz="1477" dirty="0">
                <a:latin typeface="Meiryo UI" panose="020B0604030504040204" pitchFamily="50" charset="-128"/>
                <a:ea typeface="Meiryo UI" panose="020B0604030504040204" pitchFamily="50" charset="-128"/>
                <a:cs typeface="Arial" panose="020B0604020202020204" pitchFamily="34" charset="0"/>
              </a:rPr>
              <a:t>   a vehicle (automobile/motorcycle) (2017) 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/>
          <a:srcRect b="41631"/>
          <a:stretch/>
        </p:blipFill>
        <p:spPr>
          <a:xfrm>
            <a:off x="348998" y="3581014"/>
            <a:ext cx="8724200" cy="1785702"/>
          </a:xfrm>
          <a:prstGeom prst="rect">
            <a:avLst/>
          </a:prstGeom>
          <a:noFill/>
        </p:spPr>
      </p:pic>
      <p:sp>
        <p:nvSpPr>
          <p:cNvPr id="11" name="右中かっこ 10"/>
          <p:cNvSpPr/>
          <p:nvPr/>
        </p:nvSpPr>
        <p:spPr>
          <a:xfrm rot="16200000">
            <a:off x="4902984" y="232847"/>
            <a:ext cx="74548" cy="7159996"/>
          </a:xfrm>
          <a:prstGeom prst="rightBrace">
            <a:avLst>
              <a:gd name="adj1" fmla="val 13013"/>
              <a:gd name="adj2" fmla="val 50000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96531" y="3415551"/>
            <a:ext cx="4302781" cy="348109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62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Accidents related to human factors: 97%</a:t>
            </a:r>
            <a:endParaRPr kumimoji="1" lang="ja-JP" altLang="en-US" sz="1662" b="1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7321" y="5443748"/>
            <a:ext cx="2984343" cy="104900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Delay in perception</a:t>
            </a:r>
          </a:p>
          <a:p>
            <a:r>
              <a:rPr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(inattention to the forward roadway (external))</a:t>
            </a:r>
            <a:r>
              <a:rPr kumimoji="1" lang="ja-JP" altLang="en-US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endParaRPr kumimoji="1" lang="en-US" altLang="ja-JP" sz="1292" dirty="0">
              <a:latin typeface="Arial Narrow" panose="020B060602020203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Delay in perception (safety check insufficient)  </a:t>
            </a:r>
          </a:p>
          <a:p>
            <a:pPr>
              <a:lnSpc>
                <a:spcPct val="150000"/>
              </a:lnSpc>
            </a:pPr>
            <a:r>
              <a:rPr kumimoji="1"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Misjudgment (traffic environment)</a:t>
            </a:r>
            <a:endParaRPr kumimoji="1" lang="ja-JP" altLang="en-US" sz="1292" dirty="0">
              <a:latin typeface="Arial Narrow" panose="020B060602020203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23200" y="5463193"/>
            <a:ext cx="1955985" cy="104900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Misjudgment</a:t>
            </a:r>
          </a:p>
          <a:p>
            <a:r>
              <a:rPr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(inattention to the movement)</a:t>
            </a:r>
          </a:p>
          <a:p>
            <a:pPr>
              <a:lnSpc>
                <a:spcPct val="150000"/>
              </a:lnSpc>
            </a:pPr>
            <a:r>
              <a:rPr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Operation mistake</a:t>
            </a:r>
            <a:r>
              <a:rPr lang="ja-JP" altLang="en-US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endParaRPr lang="en-US" altLang="ja-JP" sz="1292" dirty="0">
              <a:latin typeface="Arial Narrow" panose="020B060602020203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Unknown</a:t>
            </a:r>
            <a:endParaRPr kumimoji="1" lang="ja-JP" altLang="en-US" sz="1292" dirty="0">
              <a:latin typeface="Arial Narrow" panose="020B060602020203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910486" y="5445982"/>
            <a:ext cx="2935419" cy="104900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Delay in perception</a:t>
            </a:r>
          </a:p>
          <a:p>
            <a:r>
              <a:rPr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(inattention to the forward roadway (internal)) </a:t>
            </a:r>
            <a:endParaRPr kumimoji="1" lang="en-US" altLang="ja-JP" sz="1292" dirty="0">
              <a:latin typeface="Arial Narrow" panose="020B060602020203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Misjudgment (wrong assumption)</a:t>
            </a:r>
          </a:p>
          <a:p>
            <a:pPr>
              <a:lnSpc>
                <a:spcPct val="150000"/>
              </a:lnSpc>
            </a:pPr>
            <a:r>
              <a:rPr kumimoji="1" lang="en-US" altLang="ja-JP" sz="1292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Special cases </a:t>
            </a:r>
            <a:endParaRPr kumimoji="1" lang="ja-JP" altLang="en-US" sz="1292" baseline="30000" dirty="0">
              <a:latin typeface="Arial Narrow" panose="020B060602020203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77851" y="5524347"/>
            <a:ext cx="116301" cy="116301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77851" y="5985354"/>
            <a:ext cx="116301" cy="116301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77851" y="6282514"/>
            <a:ext cx="116301" cy="11630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385014" y="5540380"/>
            <a:ext cx="116301" cy="116301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385014" y="5997860"/>
            <a:ext cx="116301" cy="1163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385014" y="6289389"/>
            <a:ext cx="116301" cy="11630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5761259" y="5540380"/>
            <a:ext cx="116301" cy="116301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761259" y="5978233"/>
            <a:ext cx="116301" cy="116301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761259" y="6282853"/>
            <a:ext cx="116301" cy="11630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6252" y="4126395"/>
            <a:ext cx="1244251" cy="49013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8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Number of accidents</a:t>
            </a:r>
          </a:p>
          <a:p>
            <a:pPr algn="ctr"/>
            <a:r>
              <a:rPr kumimoji="1" lang="ja-JP" altLang="en-US" sz="1477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477" dirty="0"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(n=8,686)</a:t>
            </a:r>
            <a:endParaRPr kumimoji="1" lang="ja-JP" altLang="en-US" sz="1477" dirty="0">
              <a:latin typeface="Arial Narrow" panose="020B060602020203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316921" y="4625153"/>
            <a:ext cx="6318890" cy="2765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92" b="1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Accidents due to low level of attentiveness: 85%</a:t>
            </a:r>
            <a:endParaRPr kumimoji="1" lang="ja-JP" altLang="en-US" sz="1292" b="1" dirty="0">
              <a:solidFill>
                <a:schemeClr val="tx1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453756" y="3886673"/>
            <a:ext cx="1800493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62" b="1" dirty="0">
                <a:solidFill>
                  <a:schemeClr val="bg1"/>
                </a:solidFill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Delay in perception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3644289" y="3886677"/>
            <a:ext cx="1265090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62" b="1" dirty="0">
                <a:solidFill>
                  <a:schemeClr val="bg1"/>
                </a:solidFill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Misjudgment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212770" y="3922660"/>
            <a:ext cx="1441420" cy="2911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92" b="1" dirty="0">
                <a:solidFill>
                  <a:schemeClr val="bg1"/>
                </a:solidFill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Delay in perception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6749771" y="3906307"/>
            <a:ext cx="774571" cy="374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108"/>
              </a:lnSpc>
            </a:pPr>
            <a:r>
              <a:rPr lang="en-US" altLang="ja-JP" sz="1108" b="1" dirty="0">
                <a:solidFill>
                  <a:schemeClr val="bg1"/>
                </a:solidFill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Delay in </a:t>
            </a:r>
          </a:p>
          <a:p>
            <a:pPr algn="ctr">
              <a:lnSpc>
                <a:spcPts val="1108"/>
              </a:lnSpc>
            </a:pPr>
            <a:r>
              <a:rPr lang="en-US" altLang="ja-JP" sz="1108" b="1" dirty="0">
                <a:solidFill>
                  <a:schemeClr val="bg1"/>
                </a:solidFill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perception</a:t>
            </a:r>
          </a:p>
        </p:txBody>
      </p:sp>
      <p:sp>
        <p:nvSpPr>
          <p:cNvPr id="32" name="スライド番号プレースホルダー 5">
            <a:extLst>
              <a:ext uri="{FF2B5EF4-FFF2-40B4-BE49-F238E27FC236}">
                <a16:creationId xmlns:a16="http://schemas.microsoft.com/office/drawing/2014/main" id="{12C3BC74-7D6B-4BB9-9018-A867C6374781}"/>
              </a:ext>
            </a:extLst>
          </p:cNvPr>
          <p:cNvSpPr txBox="1">
            <a:spLocks/>
          </p:cNvSpPr>
          <p:nvPr/>
        </p:nvSpPr>
        <p:spPr>
          <a:xfrm>
            <a:off x="8475020" y="6422335"/>
            <a:ext cx="687602" cy="77550"/>
          </a:xfrm>
          <a:prstGeom prst="rect">
            <a:avLst/>
          </a:prstGeom>
        </p:spPr>
        <p:txBody>
          <a:bodyPr vert="horz" lIns="83321" tIns="41659" rIns="83321" bIns="41659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18698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837404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256085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674782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093474" algn="l" defTabSz="837404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512166" algn="l" defTabSz="837404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2930871" algn="l" defTabSz="837404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349567" algn="l" defTabSz="837404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altLang="ja-JP" sz="1108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</a:rPr>
              <a:t>Page 3</a:t>
            </a:r>
            <a:endParaRPr lang="ja-JP" altLang="en-US" sz="1108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7594891" y="3878307"/>
            <a:ext cx="865943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385"/>
              </a:lnSpc>
            </a:pPr>
            <a:r>
              <a:rPr lang="en-US" altLang="ja-JP" sz="1292" b="1" dirty="0">
                <a:solidFill>
                  <a:schemeClr val="bg1"/>
                </a:solidFill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Operation </a:t>
            </a:r>
          </a:p>
          <a:p>
            <a:pPr algn="ctr">
              <a:lnSpc>
                <a:spcPts val="1385"/>
              </a:lnSpc>
            </a:pPr>
            <a:r>
              <a:rPr lang="en-US" altLang="ja-JP" sz="1292" b="1" dirty="0">
                <a:solidFill>
                  <a:schemeClr val="bg1"/>
                </a:solidFill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mistake</a:t>
            </a:r>
            <a:r>
              <a:rPr lang="ja-JP" altLang="en-US" sz="1292" b="1" dirty="0">
                <a:solidFill>
                  <a:schemeClr val="bg1"/>
                </a:solidFill>
                <a:latin typeface="Arial Narrow" panose="020B060602020203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endParaRPr lang="en-US" altLang="ja-JP" sz="1292" b="1" dirty="0">
              <a:solidFill>
                <a:schemeClr val="bg1"/>
              </a:solidFill>
              <a:latin typeface="Arial Narrow" panose="020B060602020203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703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Global approach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23/01/2020</a:t>
            </a:fld>
            <a:endParaRPr lang="fr-FR" kern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kern="0" dirty="0"/>
              <a:t>VMAD-05-XX - FR GER -  ALKS Testing protocols</a:t>
            </a:r>
            <a:endParaRPr lang="fr-FR" kern="0" dirty="0"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FDE348F9-6FFF-4F44-9194-DE9DDA73D9FF}"/>
              </a:ext>
            </a:extLst>
          </p:cNvPr>
          <p:cNvGrpSpPr/>
          <p:nvPr/>
        </p:nvGrpSpPr>
        <p:grpSpPr>
          <a:xfrm>
            <a:off x="1581473" y="6045987"/>
            <a:ext cx="6659500" cy="360038"/>
            <a:chOff x="431374" y="6371842"/>
            <a:chExt cx="8518386" cy="321567"/>
          </a:xfrm>
        </p:grpSpPr>
        <p:sp>
          <p:nvSpPr>
            <p:cNvPr id="10" name="Rectangle 9">
              <a:hlinkClick r:id="rId2" action="ppaction://hlinksldjump"/>
              <a:extLst>
                <a:ext uri="{FF2B5EF4-FFF2-40B4-BE49-F238E27FC236}">
                  <a16:creationId xmlns:a16="http://schemas.microsoft.com/office/drawing/2014/main" id="{69075441-EBA6-46D2-8A0F-138A83CBE39D}"/>
                </a:ext>
              </a:extLst>
            </p:cNvPr>
            <p:cNvSpPr/>
            <p:nvPr/>
          </p:nvSpPr>
          <p:spPr>
            <a:xfrm>
              <a:off x="431374" y="6371842"/>
              <a:ext cx="2527878" cy="321567"/>
            </a:xfrm>
            <a:prstGeom prst="rect">
              <a:avLst/>
            </a:prstGeom>
            <a:solidFill>
              <a:srgbClr val="546293"/>
            </a:solidFill>
            <a:ln>
              <a:solidFill>
                <a:srgbClr val="F9F9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>
                  <a:solidFill>
                    <a:schemeClr val="bg1"/>
                  </a:solidFill>
                  <a:latin typeface="Century Gothic" panose="020B0502020202020204" pitchFamily="34" charset="0"/>
                </a:rPr>
                <a:t>Introduction</a:t>
              </a:r>
              <a:endParaRPr lang="en-GB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Rectangle 10">
              <a:hlinkClick r:id="" action="ppaction://noaction"/>
              <a:extLst>
                <a:ext uri="{FF2B5EF4-FFF2-40B4-BE49-F238E27FC236}">
                  <a16:creationId xmlns:a16="http://schemas.microsoft.com/office/drawing/2014/main" id="{323C69B7-2B8B-4208-8B6A-E92D380E1E22}"/>
                </a:ext>
              </a:extLst>
            </p:cNvPr>
            <p:cNvSpPr/>
            <p:nvPr/>
          </p:nvSpPr>
          <p:spPr>
            <a:xfrm>
              <a:off x="2959251" y="6371842"/>
              <a:ext cx="2998139" cy="321567"/>
            </a:xfrm>
            <a:prstGeom prst="rect">
              <a:avLst/>
            </a:prstGeom>
            <a:solidFill>
              <a:srgbClr val="953735"/>
            </a:solidFill>
            <a:ln>
              <a:solidFill>
                <a:srgbClr val="F9F9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latin typeface="Century Gothic" panose="020B0502020202020204" pitchFamily="34" charset="0"/>
                </a:rPr>
                <a:t>Methodology</a:t>
              </a:r>
            </a:p>
          </p:txBody>
        </p:sp>
        <p:sp>
          <p:nvSpPr>
            <p:cNvPr id="12" name="Rectangle 11">
              <a:hlinkClick r:id="" action="ppaction://noaction"/>
              <a:extLst>
                <a:ext uri="{FF2B5EF4-FFF2-40B4-BE49-F238E27FC236}">
                  <a16:creationId xmlns:a16="http://schemas.microsoft.com/office/drawing/2014/main" id="{603F85C5-1604-4DF7-9545-C0DD39843555}"/>
                </a:ext>
              </a:extLst>
            </p:cNvPr>
            <p:cNvSpPr/>
            <p:nvPr/>
          </p:nvSpPr>
          <p:spPr>
            <a:xfrm>
              <a:off x="5951621" y="6371842"/>
              <a:ext cx="2998139" cy="321567"/>
            </a:xfrm>
            <a:prstGeom prst="rect">
              <a:avLst/>
            </a:prstGeom>
            <a:solidFill>
              <a:srgbClr val="546293"/>
            </a:solidFill>
            <a:ln>
              <a:solidFill>
                <a:srgbClr val="F9F9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Century Gothic" panose="020B0502020202020204" pitchFamily="34" charset="0"/>
                </a:rPr>
                <a:t>Test Scenarios</a:t>
              </a:r>
            </a:p>
          </p:txBody>
        </p:sp>
      </p:grpSp>
      <p:pic>
        <p:nvPicPr>
          <p:cNvPr id="1027" name="Picture 3" descr="Resultado de imagen de logo bast">
            <a:hlinkClick r:id="rId3"/>
            <a:extLst>
              <a:ext uri="{FF2B5EF4-FFF2-40B4-BE49-F238E27FC236}">
                <a16:creationId xmlns:a16="http://schemas.microsoft.com/office/drawing/2014/main" id="{385CFEFE-2A7F-480E-9277-653B5EB85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20664"/>
            <a:ext cx="743235" cy="34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6480FB35-15C0-46A6-854E-5AB541A67B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807" y="1310986"/>
            <a:ext cx="8460432" cy="4573753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95A591-AF05-4581-AD91-F81464957003}"/>
              </a:ext>
            </a:extLst>
          </p:cNvPr>
          <p:cNvSpPr/>
          <p:nvPr/>
        </p:nvSpPr>
        <p:spPr>
          <a:xfrm>
            <a:off x="4347408" y="5122889"/>
            <a:ext cx="1146487" cy="4241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4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5">
            <a:extLst>
              <a:ext uri="{FF2B5EF4-FFF2-40B4-BE49-F238E27FC236}">
                <a16:creationId xmlns:a16="http://schemas.microsoft.com/office/drawing/2014/main" id="{C9533327-E1C3-4C4E-8779-C4A1F2EB95C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66" y="865682"/>
            <a:ext cx="8308267" cy="37895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正方形/長方形 5"/>
          <p:cNvSpPr/>
          <p:nvPr/>
        </p:nvSpPr>
        <p:spPr>
          <a:xfrm>
            <a:off x="0" y="4915318"/>
            <a:ext cx="9144000" cy="1631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ja-JP" sz="1600" dirty="0">
                <a:latin typeface="Cambria Math" panose="02040503050406030204" pitchFamily="18" charset="0"/>
                <a:ea typeface="ＭＳ 明朝" panose="02020609040205080304" pitchFamily="17" charset="-128"/>
              </a:rPr>
              <a:t>𝑇𝑇𝐶</a:t>
            </a:r>
            <a:r>
              <a:rPr lang="en-US" altLang="ja-JP" sz="1600" baseline="-25000" dirty="0">
                <a:latin typeface="Cambria Math" panose="02040503050406030204" pitchFamily="18" charset="0"/>
                <a:ea typeface="ＭＳ 明朝" panose="02020609040205080304" pitchFamily="17" charset="-128"/>
              </a:rPr>
              <a:t>𝐿𝑎𝑛𝑒𝐼𝑛𝑡𝑟𝑢𝑠𝑖𝑜𝑛</a:t>
            </a:r>
            <a:r>
              <a:rPr lang="en-US" altLang="ja-JP" sz="1600" dirty="0">
                <a:latin typeface="Cambria Math" panose="02040503050406030204" pitchFamily="18" charset="0"/>
                <a:ea typeface="ＭＳ 明朝" panose="02020609040205080304" pitchFamily="17" charset="-128"/>
              </a:rPr>
              <a:t>&gt;𝑣</a:t>
            </a:r>
            <a:r>
              <a:rPr lang="en-US" altLang="ja-JP" sz="1600" baseline="-25000" dirty="0">
                <a:latin typeface="Cambria Math" panose="02040503050406030204" pitchFamily="18" charset="0"/>
                <a:ea typeface="ＭＳ 明朝" panose="02020609040205080304" pitchFamily="17" charset="-128"/>
              </a:rPr>
              <a:t>𝑟𝑒𝑙</a:t>
            </a:r>
            <a:r>
              <a:rPr lang="en-US" altLang="ja-JP" sz="1600" dirty="0">
                <a:latin typeface="Cambria Math" panose="02040503050406030204" pitchFamily="18" charset="0"/>
                <a:ea typeface="ＭＳ 明朝" panose="02020609040205080304" pitchFamily="17" charset="-128"/>
              </a:rPr>
              <a:t>/(2∙6m/s²)+[0.35𝑠]</a:t>
            </a:r>
            <a:endParaRPr lang="ja-JP" altLang="ja-JP" sz="16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>
              <a:spcAft>
                <a:spcPts val="0"/>
              </a:spcAft>
            </a:pPr>
            <a:r>
              <a:rPr lang="en-US" altLang="ja-JP" sz="16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Where:</a:t>
            </a:r>
            <a:endParaRPr lang="ja-JP" altLang="ja-JP" sz="16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marL="1802130" indent="-361950">
              <a:spcAft>
                <a:spcPts val="0"/>
              </a:spcAft>
            </a:pPr>
            <a:r>
              <a:rPr lang="en-US" altLang="ja-JP" sz="1600" i="1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v</a:t>
            </a:r>
            <a:r>
              <a:rPr lang="en-US" altLang="ja-JP" sz="1600" baseline="-25000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rel</a:t>
            </a:r>
            <a:r>
              <a:rPr lang="en-US" altLang="ja-JP" sz="16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	=	relative velocity between both vehicles, positive for vehicle being faster than the cutting in vehicle</a:t>
            </a:r>
            <a:endParaRPr lang="ja-JP" altLang="ja-JP" sz="16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marL="1802130" indent="-361950">
              <a:spcAft>
                <a:spcPts val="0"/>
              </a:spcAft>
            </a:pPr>
            <a:r>
              <a:rPr lang="en-US" altLang="ja-JP" sz="1600" i="1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TTC</a:t>
            </a:r>
            <a:r>
              <a:rPr lang="en-US" altLang="ja-JP" sz="1600" baseline="-25000" dirty="0" err="1">
                <a:latin typeface="Times New Roman" panose="02020603050405020304" pitchFamily="18" charset="0"/>
                <a:ea typeface="ＭＳ 明朝" panose="02020609040205080304" pitchFamily="17" charset="-128"/>
              </a:rPr>
              <a:t>LaneIntrusion</a:t>
            </a:r>
            <a:r>
              <a:rPr lang="en-US" altLang="ja-JP" sz="16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=	The time-to-collision value when foremost point of the intruding vehicle has fully crossed the lane marking.</a:t>
            </a:r>
            <a:endParaRPr lang="ja-JP" altLang="ja-JP" sz="16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0C4E41D4-C5F4-4275-9126-2B113C189F9F}"/>
              </a:ext>
            </a:extLst>
          </p:cNvPr>
          <p:cNvSpPr txBox="1">
            <a:spLocks/>
          </p:cNvSpPr>
          <p:nvPr/>
        </p:nvSpPr>
        <p:spPr>
          <a:xfrm>
            <a:off x="234556" y="199726"/>
            <a:ext cx="8771765" cy="405894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>
            <a:defPPr>
              <a:defRPr lang="en-US"/>
            </a:defPPr>
            <a:lvl1pPr>
              <a:buNone/>
              <a:defRPr sz="240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en-US" altLang="ja-JP" sz="1800" dirty="0"/>
              <a:t>Proposal</a:t>
            </a:r>
            <a:r>
              <a:rPr kumimoji="1" lang="ja-JP" altLang="en-US" sz="1800" dirty="0"/>
              <a:t> </a:t>
            </a:r>
            <a:r>
              <a:rPr kumimoji="1" lang="en-US" altLang="ja-JP" sz="1800" dirty="0"/>
              <a:t>from</a:t>
            </a:r>
            <a:r>
              <a:rPr kumimoji="1" lang="ja-JP" altLang="en-US" sz="1800" dirty="0"/>
              <a:t> </a:t>
            </a:r>
            <a:r>
              <a:rPr kumimoji="1" lang="en-US" altLang="ja-JP" sz="1800" dirty="0"/>
              <a:t>Germany/France</a:t>
            </a:r>
            <a:r>
              <a:rPr lang="en-US" altLang="ja-JP" sz="1800" dirty="0"/>
              <a:t> with regard to the proposal of the test </a:t>
            </a:r>
            <a:r>
              <a:rPr lang="en-US" altLang="ja-JP" sz="1800" dirty="0" err="1"/>
              <a:t>threshfold</a:t>
            </a:r>
            <a:r>
              <a:rPr lang="en-US" altLang="ja-JP" sz="1800" dirty="0"/>
              <a:t> for cutting in</a:t>
            </a:r>
            <a:endParaRPr lang="en-US" altLang="ja-JP" sz="1662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9064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7120"/>
          <a:stretch/>
        </p:blipFill>
        <p:spPr>
          <a:xfrm>
            <a:off x="249254" y="1054601"/>
            <a:ext cx="4500944" cy="33230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l="7450"/>
          <a:stretch/>
        </p:blipFill>
        <p:spPr>
          <a:xfrm>
            <a:off x="4477809" y="3506313"/>
            <a:ext cx="4523623" cy="30651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円/楕円 149"/>
          <p:cNvSpPr/>
          <p:nvPr/>
        </p:nvSpPr>
        <p:spPr>
          <a:xfrm>
            <a:off x="185051" y="807921"/>
            <a:ext cx="8335203" cy="3836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>
              <a:defRPr/>
            </a:pPr>
            <a:endParaRPr lang="ja-JP" altLang="en-US" sz="1662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74595" y="334406"/>
            <a:ext cx="8771765" cy="405894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>
            <a:defPPr>
              <a:defRPr lang="en-US"/>
            </a:defPPr>
            <a:lvl1pPr>
              <a:buNone/>
              <a:defRPr sz="240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en-US" altLang="ja-JP" sz="1800" dirty="0"/>
              <a:t>Proposal</a:t>
            </a:r>
            <a:r>
              <a:rPr kumimoji="1" lang="ja-JP" altLang="en-US" sz="1800" dirty="0"/>
              <a:t> </a:t>
            </a:r>
            <a:r>
              <a:rPr kumimoji="1" lang="en-US" altLang="ja-JP" sz="1800" dirty="0"/>
              <a:t>from</a:t>
            </a:r>
            <a:r>
              <a:rPr kumimoji="1" lang="ja-JP" altLang="en-US" sz="1800" dirty="0"/>
              <a:t> </a:t>
            </a:r>
            <a:r>
              <a:rPr lang="en-US" altLang="ja-JP" sz="1800" dirty="0"/>
              <a:t>Japan with regard to the proposal of the test </a:t>
            </a:r>
            <a:r>
              <a:rPr lang="en-US" altLang="ja-JP" sz="1800" dirty="0" err="1"/>
              <a:t>threshfold</a:t>
            </a:r>
            <a:r>
              <a:rPr lang="en-US" altLang="ja-JP" sz="1800" dirty="0"/>
              <a:t> for cutting in </a:t>
            </a:r>
            <a:endParaRPr lang="en-US" altLang="ja-JP" sz="1662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04282"/>
            <a:ext cx="170525" cy="34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662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000F89A-C2AF-4011-9769-28B299A2CB18}"/>
              </a:ext>
            </a:extLst>
          </p:cNvPr>
          <p:cNvSpPr/>
          <p:nvPr/>
        </p:nvSpPr>
        <p:spPr>
          <a:xfrm>
            <a:off x="363512" y="1051216"/>
            <a:ext cx="288560" cy="1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3EA5BD5-BAEC-4157-98CE-C68594DC0FD8}"/>
              </a:ext>
            </a:extLst>
          </p:cNvPr>
          <p:cNvSpPr/>
          <p:nvPr/>
        </p:nvSpPr>
        <p:spPr>
          <a:xfrm>
            <a:off x="4559073" y="3532216"/>
            <a:ext cx="288560" cy="1230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94F4E59-A1CF-44A0-9541-21FE32449D55}"/>
              </a:ext>
            </a:extLst>
          </p:cNvPr>
          <p:cNvSpPr/>
          <p:nvPr/>
        </p:nvSpPr>
        <p:spPr>
          <a:xfrm>
            <a:off x="5155087" y="3550793"/>
            <a:ext cx="503700" cy="615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230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7120"/>
          <a:stretch/>
        </p:blipFill>
        <p:spPr>
          <a:xfrm>
            <a:off x="648324" y="876925"/>
            <a:ext cx="7860271" cy="58031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円/楕円 149"/>
          <p:cNvSpPr/>
          <p:nvPr/>
        </p:nvSpPr>
        <p:spPr>
          <a:xfrm>
            <a:off x="185051" y="807921"/>
            <a:ext cx="8335203" cy="3836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>
              <a:defRPr/>
            </a:pPr>
            <a:endParaRPr lang="ja-JP" altLang="en-US" sz="1662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74595" y="334406"/>
            <a:ext cx="8771765" cy="405894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>
            <a:defPPr>
              <a:defRPr lang="en-US"/>
            </a:defPPr>
            <a:lvl1pPr>
              <a:buNone/>
              <a:defRPr sz="240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en-US" altLang="ja-JP" sz="1800" dirty="0"/>
              <a:t>Proposal</a:t>
            </a:r>
            <a:r>
              <a:rPr kumimoji="1" lang="ja-JP" altLang="en-US" sz="1800" dirty="0"/>
              <a:t> </a:t>
            </a:r>
            <a:r>
              <a:rPr kumimoji="1" lang="en-US" altLang="ja-JP" sz="1800" dirty="0"/>
              <a:t>from</a:t>
            </a:r>
            <a:r>
              <a:rPr kumimoji="1" lang="ja-JP" altLang="en-US" sz="1800" dirty="0"/>
              <a:t> </a:t>
            </a:r>
            <a:r>
              <a:rPr lang="en-US" altLang="ja-JP" sz="1800" dirty="0"/>
              <a:t>Japan with regard to the proposal of the test </a:t>
            </a:r>
            <a:r>
              <a:rPr lang="en-US" altLang="ja-JP" sz="1800" dirty="0" err="1"/>
              <a:t>threshfold</a:t>
            </a:r>
            <a:r>
              <a:rPr lang="en-US" altLang="ja-JP" sz="1800" dirty="0"/>
              <a:t> for cutting in</a:t>
            </a:r>
            <a:endParaRPr lang="en-US" altLang="ja-JP" sz="1662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04282"/>
            <a:ext cx="170525" cy="34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662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D761E24-EE7F-49A9-8011-05C5FE3803D8}"/>
              </a:ext>
            </a:extLst>
          </p:cNvPr>
          <p:cNvSpPr/>
          <p:nvPr/>
        </p:nvSpPr>
        <p:spPr>
          <a:xfrm>
            <a:off x="929390" y="913908"/>
            <a:ext cx="419724" cy="292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656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7450"/>
          <a:stretch/>
        </p:blipFill>
        <p:spPr>
          <a:xfrm>
            <a:off x="333531" y="879580"/>
            <a:ext cx="8649163" cy="58604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円/楕円 149"/>
          <p:cNvSpPr/>
          <p:nvPr/>
        </p:nvSpPr>
        <p:spPr>
          <a:xfrm>
            <a:off x="185051" y="807921"/>
            <a:ext cx="8335203" cy="3836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>
              <a:defRPr/>
            </a:pPr>
            <a:endParaRPr lang="ja-JP" altLang="en-US" sz="1662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74595" y="334406"/>
            <a:ext cx="8771765" cy="405894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>
            <a:defPPr>
              <a:defRPr lang="en-US"/>
            </a:defPPr>
            <a:lvl1pPr>
              <a:buNone/>
              <a:defRPr sz="240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en-US" altLang="ja-JP" sz="1800" dirty="0"/>
              <a:t>Proposal</a:t>
            </a:r>
            <a:r>
              <a:rPr kumimoji="1" lang="ja-JP" altLang="en-US" sz="1800" dirty="0"/>
              <a:t> </a:t>
            </a:r>
            <a:r>
              <a:rPr kumimoji="1" lang="en-US" altLang="ja-JP" sz="1800" dirty="0"/>
              <a:t>from</a:t>
            </a:r>
            <a:r>
              <a:rPr kumimoji="1" lang="ja-JP" altLang="en-US" sz="1800" dirty="0"/>
              <a:t> </a:t>
            </a:r>
            <a:r>
              <a:rPr lang="en-US" altLang="ja-JP" sz="1800" dirty="0"/>
              <a:t>Japan with regard to the proposal of the test </a:t>
            </a:r>
            <a:r>
              <a:rPr lang="en-US" altLang="ja-JP" sz="1800" dirty="0" err="1"/>
              <a:t>threshfold</a:t>
            </a:r>
            <a:r>
              <a:rPr lang="en-US" altLang="ja-JP" sz="1800" dirty="0"/>
              <a:t> for cutting in</a:t>
            </a:r>
            <a:endParaRPr lang="en-US" altLang="ja-JP" sz="1662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304282"/>
            <a:ext cx="170525" cy="34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662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DFD5D37B-7060-408A-BB89-86C35DBC2E4A}"/>
              </a:ext>
            </a:extLst>
          </p:cNvPr>
          <p:cNvSpPr/>
          <p:nvPr/>
        </p:nvSpPr>
        <p:spPr>
          <a:xfrm>
            <a:off x="513413" y="910124"/>
            <a:ext cx="535898" cy="292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5E4C6B7-D385-4267-8C21-D0BFA85DE617}"/>
              </a:ext>
            </a:extLst>
          </p:cNvPr>
          <p:cNvSpPr/>
          <p:nvPr/>
        </p:nvSpPr>
        <p:spPr>
          <a:xfrm>
            <a:off x="1613941" y="910124"/>
            <a:ext cx="829456" cy="2923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35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円/楕円 36"/>
          <p:cNvSpPr/>
          <p:nvPr/>
        </p:nvSpPr>
        <p:spPr>
          <a:xfrm>
            <a:off x="185051" y="731878"/>
            <a:ext cx="8335203" cy="3836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>
              <a:defRPr/>
            </a:pPr>
            <a:endParaRPr lang="ja-JP" altLang="en-US" sz="1662">
              <a:solidFill>
                <a:prstClr val="white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8" name="タイトル 1"/>
          <p:cNvSpPr txBox="1">
            <a:spLocks/>
          </p:cNvSpPr>
          <p:nvPr/>
        </p:nvSpPr>
        <p:spPr>
          <a:xfrm>
            <a:off x="143024" y="227118"/>
            <a:ext cx="8892480" cy="560378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58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Driver Model Structure</a:t>
            </a:r>
            <a:endParaRPr lang="ja-JP" altLang="en-US" sz="258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124529" y="864204"/>
            <a:ext cx="8838555" cy="9735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754" dirty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In low-speed ALKS scenario, the avoidance capability required for the driver model is braking control only. This driver model is separated into the following three segments: “Risk perceive situation”, “Delay in time”, and “Deceleration degree and Max. G-force” </a:t>
            </a:r>
          </a:p>
        </p:txBody>
      </p:sp>
      <p:grpSp>
        <p:nvGrpSpPr>
          <p:cNvPr id="73" name="グループ化 72"/>
          <p:cNvGrpSpPr/>
          <p:nvPr/>
        </p:nvGrpSpPr>
        <p:grpSpPr>
          <a:xfrm>
            <a:off x="57302" y="2357378"/>
            <a:ext cx="9053534" cy="3814822"/>
            <a:chOff x="18535" y="2117579"/>
            <a:chExt cx="9807996" cy="4132724"/>
          </a:xfrm>
        </p:grpSpPr>
        <p:sp>
          <p:nvSpPr>
            <p:cNvPr id="74" name="正方形/長方形 73"/>
            <p:cNvSpPr/>
            <p:nvPr/>
          </p:nvSpPr>
          <p:spPr>
            <a:xfrm>
              <a:off x="250826" y="2117580"/>
              <a:ext cx="9247197" cy="219187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3748003" y="2466124"/>
              <a:ext cx="1153441" cy="315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92" dirty="0"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Brake pedal</a:t>
              </a:r>
              <a:endParaRPr lang="ja-JP" altLang="en-US" sz="1292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78" name="円/楕円 41"/>
            <p:cNvSpPr/>
            <p:nvPr/>
          </p:nvSpPr>
          <p:spPr>
            <a:xfrm>
              <a:off x="7833267" y="4812205"/>
              <a:ext cx="482600" cy="46138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62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kumimoji="1" lang="ja-JP" altLang="en-US" sz="1662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円/楕円 43"/>
            <p:cNvSpPr/>
            <p:nvPr/>
          </p:nvSpPr>
          <p:spPr>
            <a:xfrm>
              <a:off x="4454821" y="4812205"/>
              <a:ext cx="482600" cy="47340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62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sz="1662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7002429" y="5320344"/>
              <a:ext cx="2564373" cy="654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662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Deceleration degree </a:t>
              </a:r>
            </a:p>
            <a:p>
              <a:pPr algn="ctr"/>
              <a:r>
                <a:rPr lang="en-US" altLang="ja-JP" sz="1662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and Max. G-force</a:t>
              </a:r>
              <a:endParaRPr lang="ja-JP" altLang="en-US" sz="1662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3008316" y="3728027"/>
              <a:ext cx="1802253" cy="838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477" dirty="0"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Delay in releasing accelerator pedal</a:t>
              </a:r>
              <a:endParaRPr lang="ja-JP" altLang="en-US" sz="147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円/楕円 49"/>
            <p:cNvSpPr/>
            <p:nvPr/>
          </p:nvSpPr>
          <p:spPr>
            <a:xfrm>
              <a:off x="1195613" y="4812205"/>
              <a:ext cx="482600" cy="46138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62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sz="1662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5710465" y="3720983"/>
              <a:ext cx="1949011" cy="592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477" dirty="0"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Delay in pressing brake pedal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18535" y="5285614"/>
              <a:ext cx="2702890" cy="715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846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Risk perceive </a:t>
              </a:r>
            </a:p>
            <a:p>
              <a:pPr algn="ctr"/>
              <a:r>
                <a:rPr lang="en-US" altLang="ja-JP" sz="1846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Situation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3812012" y="5350641"/>
              <a:ext cx="2280148" cy="407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1846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Delay in time</a:t>
              </a:r>
            </a:p>
          </p:txBody>
        </p:sp>
        <p:sp>
          <p:nvSpPr>
            <p:cNvPr id="88" name="左右矢印 87"/>
            <p:cNvSpPr/>
            <p:nvPr/>
          </p:nvSpPr>
          <p:spPr>
            <a:xfrm>
              <a:off x="2715707" y="4397917"/>
              <a:ext cx="4079459" cy="46138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左右矢印 88"/>
            <p:cNvSpPr/>
            <p:nvPr/>
          </p:nvSpPr>
          <p:spPr>
            <a:xfrm>
              <a:off x="250826" y="4397917"/>
              <a:ext cx="2464884" cy="46138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左右矢印 89"/>
            <p:cNvSpPr/>
            <p:nvPr/>
          </p:nvSpPr>
          <p:spPr>
            <a:xfrm>
              <a:off x="6795165" y="4397917"/>
              <a:ext cx="2702857" cy="461383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1" name="グループ化 90"/>
            <p:cNvGrpSpPr/>
            <p:nvPr/>
          </p:nvGrpSpPr>
          <p:grpSpPr>
            <a:xfrm rot="18449271">
              <a:off x="7406681" y="2360647"/>
              <a:ext cx="806642" cy="922623"/>
              <a:chOff x="4176808" y="575431"/>
              <a:chExt cx="806642" cy="922623"/>
            </a:xfrm>
          </p:grpSpPr>
          <p:sp>
            <p:nvSpPr>
              <p:cNvPr id="134" name="正方形/長方形 133"/>
              <p:cNvSpPr/>
              <p:nvPr/>
            </p:nvSpPr>
            <p:spPr>
              <a:xfrm>
                <a:off x="4179260" y="728120"/>
                <a:ext cx="283383" cy="58944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62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35" name="図 134"/>
              <p:cNvPicPr>
                <a:picLocks noChangeAspect="1"/>
              </p:cNvPicPr>
              <p:nvPr/>
            </p:nvPicPr>
            <p:blipFill>
              <a:blip r:embed="rId3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176808" y="1163249"/>
                <a:ext cx="806642" cy="334805"/>
              </a:xfrm>
              <a:prstGeom prst="rect">
                <a:avLst/>
              </a:prstGeom>
            </p:spPr>
          </p:pic>
          <p:sp>
            <p:nvSpPr>
              <p:cNvPr id="136" name="正方形/長方形 135"/>
              <p:cNvSpPr/>
              <p:nvPr/>
            </p:nvSpPr>
            <p:spPr>
              <a:xfrm>
                <a:off x="4178333" y="575431"/>
                <a:ext cx="376657" cy="58944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62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2" name="正方形/長方形 91"/>
            <p:cNvSpPr/>
            <p:nvPr/>
          </p:nvSpPr>
          <p:spPr>
            <a:xfrm rot="2011789">
              <a:off x="4629568" y="3089639"/>
              <a:ext cx="136316" cy="5948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アーチ 92"/>
            <p:cNvSpPr/>
            <p:nvPr/>
          </p:nvSpPr>
          <p:spPr>
            <a:xfrm>
              <a:off x="4404577" y="3481751"/>
              <a:ext cx="427811" cy="429827"/>
            </a:xfrm>
            <a:prstGeom prst="blockArc">
              <a:avLst>
                <a:gd name="adj1" fmla="val 16593359"/>
                <a:gd name="adj2" fmla="val 21444347"/>
                <a:gd name="adj3" fmla="val 19435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フローチャート: 論理積ゲート 97"/>
            <p:cNvSpPr/>
            <p:nvPr/>
          </p:nvSpPr>
          <p:spPr>
            <a:xfrm rot="12763630">
              <a:off x="4665620" y="2809736"/>
              <a:ext cx="115297" cy="335063"/>
            </a:xfrm>
            <a:prstGeom prst="flowChartDelay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アーチ 105"/>
            <p:cNvSpPr/>
            <p:nvPr/>
          </p:nvSpPr>
          <p:spPr>
            <a:xfrm rot="7143792">
              <a:off x="4657826" y="2582275"/>
              <a:ext cx="427811" cy="429827"/>
            </a:xfrm>
            <a:prstGeom prst="blockArc">
              <a:avLst>
                <a:gd name="adj1" fmla="val 14598115"/>
                <a:gd name="adj2" fmla="val 21444347"/>
                <a:gd name="adj3" fmla="val 19435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7" name="グループ化 106"/>
            <p:cNvGrpSpPr/>
            <p:nvPr/>
          </p:nvGrpSpPr>
          <p:grpSpPr>
            <a:xfrm rot="17699335">
              <a:off x="3609400" y="2527993"/>
              <a:ext cx="806642" cy="922623"/>
              <a:chOff x="4176808" y="575431"/>
              <a:chExt cx="806642" cy="922623"/>
            </a:xfrm>
          </p:grpSpPr>
          <p:sp>
            <p:nvSpPr>
              <p:cNvPr id="131" name="正方形/長方形 130"/>
              <p:cNvSpPr/>
              <p:nvPr/>
            </p:nvSpPr>
            <p:spPr>
              <a:xfrm>
                <a:off x="4179260" y="728120"/>
                <a:ext cx="283383" cy="589445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62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32" name="図 131"/>
              <p:cNvPicPr>
                <a:picLocks noChangeAspect="1"/>
              </p:cNvPicPr>
              <p:nvPr/>
            </p:nvPicPr>
            <p:blipFill>
              <a:blip r:embed="rId3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4176808" y="1163249"/>
                <a:ext cx="806642" cy="334805"/>
              </a:xfrm>
              <a:prstGeom prst="rect">
                <a:avLst/>
              </a:prstGeom>
            </p:spPr>
          </p:pic>
          <p:sp>
            <p:nvSpPr>
              <p:cNvPr id="133" name="正方形/長方形 132"/>
              <p:cNvSpPr/>
              <p:nvPr/>
            </p:nvSpPr>
            <p:spPr>
              <a:xfrm>
                <a:off x="4178333" y="575431"/>
                <a:ext cx="376657" cy="589445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62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8" name="右矢印 107"/>
            <p:cNvSpPr/>
            <p:nvPr/>
          </p:nvSpPr>
          <p:spPr>
            <a:xfrm rot="12878734">
              <a:off x="4331111" y="3111996"/>
              <a:ext cx="405495" cy="394637"/>
            </a:xfrm>
            <a:prstGeom prst="rightArrow">
              <a:avLst>
                <a:gd name="adj1" fmla="val 50000"/>
                <a:gd name="adj2" fmla="val 65148"/>
              </a:avLst>
            </a:prstGeom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92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12" name="直線コネクタ 111"/>
            <p:cNvCxnSpPr/>
            <p:nvPr/>
          </p:nvCxnSpPr>
          <p:spPr>
            <a:xfrm>
              <a:off x="3771548" y="3693674"/>
              <a:ext cx="1669815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1 つの角を切り取った四角形 112"/>
            <p:cNvSpPr/>
            <p:nvPr/>
          </p:nvSpPr>
          <p:spPr>
            <a:xfrm flipH="1" flipV="1">
              <a:off x="4881053" y="2578921"/>
              <a:ext cx="579865" cy="225814"/>
            </a:xfrm>
            <a:prstGeom prst="snip1Rect">
              <a:avLst>
                <a:gd name="adj" fmla="val 33063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4" name="直線コネクタ 113"/>
            <p:cNvCxnSpPr>
              <a:endCxn id="113" idx="2"/>
            </p:cNvCxnSpPr>
            <p:nvPr/>
          </p:nvCxnSpPr>
          <p:spPr>
            <a:xfrm flipV="1">
              <a:off x="5441363" y="2691828"/>
              <a:ext cx="19555" cy="1001406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正方形/長方形 114"/>
            <p:cNvSpPr/>
            <p:nvPr/>
          </p:nvSpPr>
          <p:spPr>
            <a:xfrm rot="2011789">
              <a:off x="8231377" y="3096694"/>
              <a:ext cx="136316" cy="59488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アーチ 115"/>
            <p:cNvSpPr/>
            <p:nvPr/>
          </p:nvSpPr>
          <p:spPr>
            <a:xfrm>
              <a:off x="8006386" y="3488806"/>
              <a:ext cx="427811" cy="429827"/>
            </a:xfrm>
            <a:prstGeom prst="blockArc">
              <a:avLst>
                <a:gd name="adj1" fmla="val 16593359"/>
                <a:gd name="adj2" fmla="val 21444347"/>
                <a:gd name="adj3" fmla="val 19435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フローチャート: 論理積ゲート 116"/>
            <p:cNvSpPr/>
            <p:nvPr/>
          </p:nvSpPr>
          <p:spPr>
            <a:xfrm rot="12763630">
              <a:off x="8267429" y="2816791"/>
              <a:ext cx="115297" cy="335063"/>
            </a:xfrm>
            <a:prstGeom prst="flowChartDelay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アーチ 117"/>
            <p:cNvSpPr/>
            <p:nvPr/>
          </p:nvSpPr>
          <p:spPr>
            <a:xfrm rot="7143792">
              <a:off x="8259635" y="2589330"/>
              <a:ext cx="427811" cy="429827"/>
            </a:xfrm>
            <a:prstGeom prst="blockArc">
              <a:avLst>
                <a:gd name="adj1" fmla="val 14598115"/>
                <a:gd name="adj2" fmla="val 21444347"/>
                <a:gd name="adj3" fmla="val 19435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>
              <a:off x="7373357" y="3700729"/>
              <a:ext cx="1669815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1 つの角を切り取った四角形 119"/>
            <p:cNvSpPr/>
            <p:nvPr/>
          </p:nvSpPr>
          <p:spPr>
            <a:xfrm flipH="1" flipV="1">
              <a:off x="8482862" y="2585976"/>
              <a:ext cx="579865" cy="225814"/>
            </a:xfrm>
            <a:prstGeom prst="snip1Rect">
              <a:avLst>
                <a:gd name="adj" fmla="val 33063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1" name="直線コネクタ 120"/>
            <p:cNvCxnSpPr>
              <a:endCxn id="120" idx="2"/>
            </p:cNvCxnSpPr>
            <p:nvPr/>
          </p:nvCxnSpPr>
          <p:spPr>
            <a:xfrm flipV="1">
              <a:off x="9043172" y="2698883"/>
              <a:ext cx="19555" cy="1001406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右矢印 121"/>
            <p:cNvSpPr/>
            <p:nvPr/>
          </p:nvSpPr>
          <p:spPr>
            <a:xfrm rot="1798917">
              <a:off x="8298417" y="2957771"/>
              <a:ext cx="568964" cy="389364"/>
            </a:xfrm>
            <a:prstGeom prst="rightArrow">
              <a:avLst/>
            </a:prstGeom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692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8235470" y="3331238"/>
              <a:ext cx="1591061" cy="315434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r>
                <a:rPr lang="en-US" altLang="ja-JP" sz="1292" dirty="0"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Accelerator pedal</a:t>
              </a:r>
              <a:endParaRPr lang="ja-JP" altLang="en-US" sz="1292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7349812" y="2411260"/>
              <a:ext cx="1153441" cy="3154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292" dirty="0"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Brake pedal</a:t>
              </a:r>
              <a:endParaRPr lang="ja-JP" altLang="en-US" sz="1292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126" name="直線コネクタ 125"/>
            <p:cNvCxnSpPr/>
            <p:nvPr/>
          </p:nvCxnSpPr>
          <p:spPr>
            <a:xfrm>
              <a:off x="2715708" y="2117579"/>
              <a:ext cx="0" cy="3059902"/>
            </a:xfrm>
            <a:prstGeom prst="line">
              <a:avLst/>
            </a:prstGeom>
            <a:ln>
              <a:solidFill>
                <a:srgbClr val="385D8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/>
            <p:cNvCxnSpPr/>
            <p:nvPr/>
          </p:nvCxnSpPr>
          <p:spPr>
            <a:xfrm>
              <a:off x="6795166" y="2117945"/>
              <a:ext cx="0" cy="3059536"/>
            </a:xfrm>
            <a:prstGeom prst="line">
              <a:avLst/>
            </a:prstGeom>
            <a:ln>
              <a:solidFill>
                <a:srgbClr val="385D8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正方形/長方形 127"/>
            <p:cNvSpPr/>
            <p:nvPr/>
          </p:nvSpPr>
          <p:spPr>
            <a:xfrm>
              <a:off x="247135" y="4315365"/>
              <a:ext cx="9238803" cy="193493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62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9" name="直線矢印コネクタ 128"/>
            <p:cNvCxnSpPr/>
            <p:nvPr/>
          </p:nvCxnSpPr>
          <p:spPr>
            <a:xfrm>
              <a:off x="2529981" y="3058567"/>
              <a:ext cx="463589" cy="0"/>
            </a:xfrm>
            <a:prstGeom prst="straightConnector1">
              <a:avLst/>
            </a:prstGeom>
            <a:ln w="762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矢印コネクタ 129"/>
            <p:cNvCxnSpPr/>
            <p:nvPr/>
          </p:nvCxnSpPr>
          <p:spPr>
            <a:xfrm>
              <a:off x="6092160" y="3058567"/>
              <a:ext cx="1107268" cy="0"/>
            </a:xfrm>
            <a:prstGeom prst="straightConnector1">
              <a:avLst/>
            </a:prstGeom>
            <a:ln w="762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正方形/長方形 74"/>
            <p:cNvSpPr/>
            <p:nvPr/>
          </p:nvSpPr>
          <p:spPr>
            <a:xfrm>
              <a:off x="4740629" y="3276374"/>
              <a:ext cx="1591061" cy="315434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none">
              <a:spAutoFit/>
            </a:bodyPr>
            <a:lstStyle/>
            <a:p>
              <a:r>
                <a:rPr lang="en-US" altLang="ja-JP" sz="1292" dirty="0"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Accelerator pedal</a:t>
              </a:r>
              <a:endParaRPr lang="ja-JP" altLang="en-US" sz="1292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endParaRPr>
            </a:p>
          </p:txBody>
        </p:sp>
      </p:grpSp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6" t="37533" r="34256" b="7693"/>
          <a:stretch/>
        </p:blipFill>
        <p:spPr bwMode="auto">
          <a:xfrm>
            <a:off x="272614" y="2677239"/>
            <a:ext cx="2132021" cy="152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スライド番号プレースホルダー 5">
            <a:extLst>
              <a:ext uri="{FF2B5EF4-FFF2-40B4-BE49-F238E27FC236}">
                <a16:creationId xmlns:a16="http://schemas.microsoft.com/office/drawing/2014/main" id="{12C3BC74-7D6B-4BB9-9018-A867C6374781}"/>
              </a:ext>
            </a:extLst>
          </p:cNvPr>
          <p:cNvSpPr txBox="1">
            <a:spLocks/>
          </p:cNvSpPr>
          <p:nvPr/>
        </p:nvSpPr>
        <p:spPr>
          <a:xfrm>
            <a:off x="8475020" y="6422335"/>
            <a:ext cx="687602" cy="166154"/>
          </a:xfrm>
          <a:prstGeom prst="rect">
            <a:avLst/>
          </a:prstGeom>
        </p:spPr>
        <p:txBody>
          <a:bodyPr vert="horz" lIns="83321" tIns="41659" rIns="83321" bIns="41659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18698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837404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256085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674782" algn="l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093474" algn="l" defTabSz="837404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512166" algn="l" defTabSz="837404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2930871" algn="l" defTabSz="837404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349567" algn="l" defTabSz="837404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altLang="ja-JP" sz="1108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</a:rPr>
              <a:t>Page 5 </a:t>
            </a:r>
            <a:endParaRPr lang="ja-JP" altLang="en-US" sz="1108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8298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6" y="4227700"/>
            <a:ext cx="2043567" cy="81777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742" y="4227700"/>
            <a:ext cx="2043567" cy="81777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153" y="4227700"/>
            <a:ext cx="2043567" cy="81777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13" y="4227700"/>
            <a:ext cx="2043567" cy="81777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216" y="4227700"/>
            <a:ext cx="2043567" cy="817776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5" t="5019" r="9692" b="5404"/>
          <a:stretch/>
        </p:blipFill>
        <p:spPr>
          <a:xfrm>
            <a:off x="7491118" y="5527997"/>
            <a:ext cx="1610510" cy="724419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8" t="5019" r="9462" b="5404"/>
          <a:stretch/>
        </p:blipFill>
        <p:spPr>
          <a:xfrm>
            <a:off x="5725127" y="5524163"/>
            <a:ext cx="1614587" cy="723460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1" t="5019" r="9231" b="5211"/>
          <a:stretch/>
        </p:blipFill>
        <p:spPr>
          <a:xfrm>
            <a:off x="3923071" y="5522771"/>
            <a:ext cx="1620474" cy="724866"/>
          </a:xfrm>
          <a:prstGeom prst="rect">
            <a:avLst/>
          </a:prstGeom>
        </p:spPr>
      </p:pic>
      <p:pic>
        <p:nvPicPr>
          <p:cNvPr id="182" name="図 181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8" t="4827" r="9615" b="5404"/>
          <a:stretch/>
        </p:blipFill>
        <p:spPr>
          <a:xfrm>
            <a:off x="2090932" y="5520175"/>
            <a:ext cx="1610999" cy="724794"/>
          </a:xfrm>
          <a:prstGeom prst="rect">
            <a:avLst/>
          </a:prstGeom>
        </p:spPr>
      </p:pic>
      <p:pic>
        <p:nvPicPr>
          <p:cNvPr id="181" name="図 180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8" t="5019" r="9615" b="5788"/>
          <a:stretch/>
        </p:blipFill>
        <p:spPr>
          <a:xfrm>
            <a:off x="283410" y="5523186"/>
            <a:ext cx="1612753" cy="720923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182762" y="4259127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78" name="正方形/長方形 77"/>
          <p:cNvSpPr/>
          <p:nvPr/>
        </p:nvSpPr>
        <p:spPr>
          <a:xfrm>
            <a:off x="248040" y="4971335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82" r="30349"/>
          <a:stretch/>
        </p:blipFill>
        <p:spPr bwMode="auto">
          <a:xfrm>
            <a:off x="123167" y="1476280"/>
            <a:ext cx="5064791" cy="118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7" name="直線矢印コネクタ 76"/>
          <p:cNvCxnSpPr/>
          <p:nvPr/>
        </p:nvCxnSpPr>
        <p:spPr>
          <a:xfrm>
            <a:off x="536330" y="1831217"/>
            <a:ext cx="3161755" cy="0"/>
          </a:xfrm>
          <a:prstGeom prst="straightConnector1">
            <a:avLst/>
          </a:prstGeom>
          <a:noFill/>
          <a:ln w="38100" cap="flat" cmpd="sng" algn="ctr">
            <a:solidFill>
              <a:schemeClr val="bg2">
                <a:lumMod val="75000"/>
              </a:schemeClr>
            </a:solidFill>
            <a:prstDash val="solid"/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4" name="円/楕円 149"/>
          <p:cNvSpPr/>
          <p:nvPr/>
        </p:nvSpPr>
        <p:spPr>
          <a:xfrm>
            <a:off x="185051" y="731878"/>
            <a:ext cx="8335203" cy="3836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>
              <a:defRPr/>
            </a:pPr>
            <a:endParaRPr lang="ja-JP" altLang="en-US" sz="1662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20" name="ホームベース 19"/>
          <p:cNvSpPr/>
          <p:nvPr/>
        </p:nvSpPr>
        <p:spPr>
          <a:xfrm>
            <a:off x="1160216" y="1723685"/>
            <a:ext cx="361494" cy="213479"/>
          </a:xfrm>
          <a:prstGeom prst="homePlate">
            <a:avLst>
              <a:gd name="adj" fmla="val 39161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90363">
              <a:defRPr/>
            </a:pPr>
            <a:endParaRPr kumimoji="1" lang="ja-JP" altLang="en-US" sz="1939" kern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134649" y="1705124"/>
            <a:ext cx="467186" cy="241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90363">
              <a:defRPr/>
            </a:pPr>
            <a:r>
              <a:rPr kumimoji="1" lang="en-US" altLang="ja-JP" sz="969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Ego</a:t>
            </a:r>
            <a:endParaRPr kumimoji="1" lang="ja-JP" altLang="en-US" sz="969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13">
            <a:duotone>
              <a:srgbClr val="4F81BD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3654125" y="1692435"/>
            <a:ext cx="523363" cy="332026"/>
          </a:xfrm>
          <a:prstGeom prst="rect">
            <a:avLst/>
          </a:prstGeom>
        </p:spPr>
      </p:pic>
      <p:cxnSp>
        <p:nvCxnSpPr>
          <p:cNvPr id="29" name="直線コネクタ 28"/>
          <p:cNvCxnSpPr/>
          <p:nvPr/>
        </p:nvCxnSpPr>
        <p:spPr>
          <a:xfrm flipV="1">
            <a:off x="1538098" y="1723686"/>
            <a:ext cx="0" cy="533496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31" name="図 30"/>
          <p:cNvPicPr>
            <a:picLocks noChangeAspect="1"/>
          </p:cNvPicPr>
          <p:nvPr/>
        </p:nvPicPr>
        <p:blipFill>
          <a:blip r:embed="rId14">
            <a:duotone>
              <a:srgbClr val="9BBB59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4054265" y="1679471"/>
            <a:ext cx="692190" cy="320771"/>
          </a:xfrm>
          <a:prstGeom prst="rect">
            <a:avLst/>
          </a:prstGeom>
        </p:spPr>
      </p:pic>
      <p:cxnSp>
        <p:nvCxnSpPr>
          <p:cNvPr id="32" name="直線コネクタ 31"/>
          <p:cNvCxnSpPr/>
          <p:nvPr/>
        </p:nvCxnSpPr>
        <p:spPr>
          <a:xfrm flipV="1">
            <a:off x="3392330" y="1705125"/>
            <a:ext cx="0" cy="615415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3" name="直線矢印コネクタ 32"/>
          <p:cNvCxnSpPr/>
          <p:nvPr/>
        </p:nvCxnSpPr>
        <p:spPr>
          <a:xfrm>
            <a:off x="1521710" y="1990986"/>
            <a:ext cx="1867237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triangle"/>
            <a:tailEnd type="triangle"/>
          </a:ln>
          <a:effectLst/>
        </p:spPr>
      </p:cxnSp>
      <p:sp>
        <p:nvSpPr>
          <p:cNvPr id="34" name="正方形/長方形 33"/>
          <p:cNvSpPr/>
          <p:nvPr/>
        </p:nvSpPr>
        <p:spPr>
          <a:xfrm>
            <a:off x="1653300" y="1795212"/>
            <a:ext cx="2383874" cy="404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90363"/>
            <a:r>
              <a:rPr lang="en-US" altLang="ja-JP" sz="1015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dx</a:t>
            </a:r>
            <a:r>
              <a:rPr lang="en-US" altLang="ja-JP" sz="738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_LaneIntruction</a:t>
            </a:r>
          </a:p>
          <a:p>
            <a:pPr defTabSz="990363"/>
            <a:r>
              <a:rPr lang="ja-JP" altLang="en-US" sz="1015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1015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=</a:t>
            </a:r>
            <a:r>
              <a:rPr lang="en-US" altLang="ja-JP" sz="1015" dirty="0" err="1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TTC</a:t>
            </a:r>
            <a:r>
              <a:rPr lang="en-US" altLang="ja-JP" sz="646" dirty="0" err="1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LaneIntruction</a:t>
            </a:r>
            <a:r>
              <a:rPr lang="ja-JP" altLang="en-US" sz="1015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1015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×</a:t>
            </a:r>
            <a:r>
              <a:rPr lang="ja-JP" altLang="en-US" sz="1015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1015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Vrel</a:t>
            </a:r>
            <a:endParaRPr kumimoji="1" lang="en-US" altLang="ja-JP" sz="1015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5" name="フリーフォーム 34"/>
          <p:cNvSpPr/>
          <p:nvPr/>
        </p:nvSpPr>
        <p:spPr>
          <a:xfrm flipV="1">
            <a:off x="3224118" y="1847086"/>
            <a:ext cx="884856" cy="492272"/>
          </a:xfrm>
          <a:custGeom>
            <a:avLst/>
            <a:gdLst>
              <a:gd name="connsiteX0" fmla="*/ 0 w 1162050"/>
              <a:gd name="connsiteY0" fmla="*/ 0 h 228600"/>
              <a:gd name="connsiteX1" fmla="*/ 478631 w 1162050"/>
              <a:gd name="connsiteY1" fmla="*/ 59532 h 228600"/>
              <a:gd name="connsiteX2" fmla="*/ 690562 w 1162050"/>
              <a:gd name="connsiteY2" fmla="*/ 200025 h 228600"/>
              <a:gd name="connsiteX3" fmla="*/ 1162050 w 1162050"/>
              <a:gd name="connsiteY3" fmla="*/ 22860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2050" h="228600">
                <a:moveTo>
                  <a:pt x="0" y="0"/>
                </a:moveTo>
                <a:cubicBezTo>
                  <a:pt x="181768" y="13097"/>
                  <a:pt x="363537" y="26195"/>
                  <a:pt x="478631" y="59532"/>
                </a:cubicBezTo>
                <a:cubicBezTo>
                  <a:pt x="593725" y="92869"/>
                  <a:pt x="576659" y="171847"/>
                  <a:pt x="690562" y="200025"/>
                </a:cubicBezTo>
                <a:cubicBezTo>
                  <a:pt x="804465" y="228203"/>
                  <a:pt x="983257" y="228401"/>
                  <a:pt x="1162050" y="228600"/>
                </a:cubicBezTo>
              </a:path>
            </a:pathLst>
          </a:custGeom>
          <a:noFill/>
          <a:ln w="38100" cap="flat" cmpd="sng" algn="ctr">
            <a:solidFill>
              <a:srgbClr val="4BACC6"/>
            </a:solidFill>
            <a:prstDash val="solid"/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 anchor="ctr"/>
          <a:lstStyle/>
          <a:p>
            <a:pPr algn="ctr" defTabSz="990363">
              <a:defRPr/>
            </a:pPr>
            <a:endParaRPr kumimoji="1" lang="ja-JP" altLang="en-US" sz="1015" kern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9333163">
            <a:off x="3336371" y="1980994"/>
            <a:ext cx="692190" cy="320771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14">
            <a:duotone>
              <a:srgbClr val="9BBB59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2768921" y="2195426"/>
            <a:ext cx="692190" cy="320771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3">
            <a:duotone>
              <a:srgbClr val="4F81BD">
                <a:shade val="45000"/>
                <a:satMod val="135000"/>
              </a:srgbClr>
              <a:prstClr val="white"/>
            </a:duotone>
          </a:blip>
          <a:stretch>
            <a:fillRect/>
          </a:stretch>
        </p:blipFill>
        <p:spPr>
          <a:xfrm>
            <a:off x="146775" y="1694122"/>
            <a:ext cx="523363" cy="332026"/>
          </a:xfrm>
          <a:prstGeom prst="rect">
            <a:avLst/>
          </a:prstGeom>
        </p:spPr>
      </p:pic>
      <p:cxnSp>
        <p:nvCxnSpPr>
          <p:cNvPr id="48" name="直線コネクタ 47"/>
          <p:cNvCxnSpPr/>
          <p:nvPr/>
        </p:nvCxnSpPr>
        <p:spPr>
          <a:xfrm>
            <a:off x="3405555" y="2334932"/>
            <a:ext cx="16576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4239621" y="1839290"/>
            <a:ext cx="8236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4674319" y="1968277"/>
            <a:ext cx="761588" cy="220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90363"/>
            <a:r>
              <a:rPr kumimoji="1" lang="en-US" altLang="ja-JP" sz="831" dirty="0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3.5</a:t>
            </a:r>
            <a:r>
              <a:rPr kumimoji="1" lang="ja-JP" altLang="en-US" sz="831" dirty="0" err="1">
                <a:solidFill>
                  <a:prstClr val="black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ｍ</a:t>
            </a:r>
            <a:endParaRPr kumimoji="1" lang="en-US" altLang="ja-JP" sz="831" dirty="0">
              <a:solidFill>
                <a:prstClr val="black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1" name="直線矢印コネクタ 50"/>
          <p:cNvCxnSpPr/>
          <p:nvPr/>
        </p:nvCxnSpPr>
        <p:spPr>
          <a:xfrm>
            <a:off x="4698429" y="1820943"/>
            <a:ext cx="0" cy="5200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flipV="1">
            <a:off x="2823535" y="2104848"/>
            <a:ext cx="0" cy="411349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63" name="直線コネクタ 62"/>
          <p:cNvCxnSpPr/>
          <p:nvPr/>
        </p:nvCxnSpPr>
        <p:spPr>
          <a:xfrm flipV="1">
            <a:off x="577782" y="1723688"/>
            <a:ext cx="0" cy="857766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69" name="直線矢印コネクタ 68"/>
          <p:cNvCxnSpPr/>
          <p:nvPr/>
        </p:nvCxnSpPr>
        <p:spPr>
          <a:xfrm>
            <a:off x="573368" y="2453609"/>
            <a:ext cx="2228550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triangle"/>
            <a:tailEnd type="triangle"/>
          </a:ln>
          <a:effectLst/>
        </p:spPr>
      </p:cxnSp>
      <p:sp>
        <p:nvSpPr>
          <p:cNvPr id="74" name="テキスト ボックス 73"/>
          <p:cNvSpPr txBox="1"/>
          <p:nvPr/>
        </p:nvSpPr>
        <p:spPr>
          <a:xfrm>
            <a:off x="512044" y="2453609"/>
            <a:ext cx="3698450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dx0 </a:t>
            </a:r>
            <a:r>
              <a:rPr lang="en-US" altLang="ja-JP" sz="110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=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 dx</a:t>
            </a:r>
            <a:r>
              <a:rPr lang="en-US" altLang="ja-JP" sz="831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_LaneIntruction </a:t>
            </a:r>
            <a:r>
              <a:rPr lang="en-US" altLang="ja-JP" sz="110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+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 Vrel </a:t>
            </a:r>
            <a:r>
              <a:rPr lang="en-US" altLang="ja-JP" sz="110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×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 t</a:t>
            </a:r>
            <a:r>
              <a:rPr lang="en-US" altLang="ja-JP" sz="831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_LaneIntruction</a:t>
            </a:r>
            <a:endParaRPr kumimoji="1" lang="ja-JP" altLang="en-US" sz="831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-202674" y="3654912"/>
            <a:ext cx="2400618" cy="241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Relative Velocity(</a:t>
            </a:r>
            <a:r>
              <a:rPr lang="en-US" altLang="ja-JP" sz="969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V</a:t>
            </a:r>
            <a:r>
              <a:rPr lang="en-US" altLang="ja-JP" sz="969" baseline="-25000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ref</a:t>
            </a:r>
            <a:r>
              <a:rPr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1"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:10km/h</a:t>
            </a:r>
            <a:endParaRPr kumimoji="1" lang="ja-JP" altLang="en-US" sz="969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638763" y="4003436"/>
            <a:ext cx="845073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GE/FR</a:t>
            </a:r>
            <a:endParaRPr kumimoji="1" lang="ja-JP" altLang="en-US" sz="1108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94578" y="5237822"/>
            <a:ext cx="1617683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VMAD1a</a:t>
            </a:r>
            <a:r>
              <a:rPr kumimoji="1"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Draft</a:t>
            </a:r>
            <a:endParaRPr kumimoji="1" lang="ja-JP" altLang="en-US" sz="1108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 flipH="1">
            <a:off x="275969" y="5008944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 rot="16200000" flipH="1">
            <a:off x="-685174" y="4482318"/>
            <a:ext cx="1560929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Lateral Velocity(</a:t>
            </a:r>
            <a:r>
              <a:rPr lang="en-US" altLang="ja-JP" sz="787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Vy</a:t>
            </a:r>
            <a:r>
              <a:rPr lang="ja-JP" altLang="en-US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[m/s]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632964" y="4906773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68" name="正方形/長方形 67"/>
          <p:cNvSpPr/>
          <p:nvPr/>
        </p:nvSpPr>
        <p:spPr>
          <a:xfrm>
            <a:off x="918559" y="4906773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72" name="正方形/長方形 71"/>
          <p:cNvSpPr/>
          <p:nvPr/>
        </p:nvSpPr>
        <p:spPr>
          <a:xfrm>
            <a:off x="161375" y="4906773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73" name="正方形/長方形 72"/>
          <p:cNvSpPr/>
          <p:nvPr/>
        </p:nvSpPr>
        <p:spPr>
          <a:xfrm>
            <a:off x="88505" y="4645992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75" name="正方形/長方形 74"/>
          <p:cNvSpPr/>
          <p:nvPr/>
        </p:nvSpPr>
        <p:spPr>
          <a:xfrm>
            <a:off x="88505" y="4429482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76" name="正方形/長方形 75"/>
          <p:cNvSpPr/>
          <p:nvPr/>
        </p:nvSpPr>
        <p:spPr>
          <a:xfrm>
            <a:off x="88505" y="4220193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95" name="正方形/長方形 94"/>
          <p:cNvSpPr/>
          <p:nvPr/>
        </p:nvSpPr>
        <p:spPr>
          <a:xfrm>
            <a:off x="2012260" y="4248555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96" name="正方形/長方形 95"/>
          <p:cNvSpPr/>
          <p:nvPr/>
        </p:nvSpPr>
        <p:spPr>
          <a:xfrm>
            <a:off x="2077539" y="4971335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99" name="正方形/長方形 98"/>
          <p:cNvSpPr/>
          <p:nvPr/>
        </p:nvSpPr>
        <p:spPr>
          <a:xfrm>
            <a:off x="3470067" y="4906773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100" name="正方形/長方形 99"/>
          <p:cNvSpPr/>
          <p:nvPr/>
        </p:nvSpPr>
        <p:spPr>
          <a:xfrm>
            <a:off x="2748057" y="4906773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101" name="正方形/長方形 100"/>
          <p:cNvSpPr/>
          <p:nvPr/>
        </p:nvSpPr>
        <p:spPr>
          <a:xfrm>
            <a:off x="1990874" y="4906773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102" name="正方形/長方形 101"/>
          <p:cNvSpPr/>
          <p:nvPr/>
        </p:nvSpPr>
        <p:spPr>
          <a:xfrm>
            <a:off x="1918004" y="4635420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103" name="正方形/長方形 102"/>
          <p:cNvSpPr/>
          <p:nvPr/>
        </p:nvSpPr>
        <p:spPr>
          <a:xfrm>
            <a:off x="1918004" y="4418910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104" name="正方形/長方形 103"/>
          <p:cNvSpPr/>
          <p:nvPr/>
        </p:nvSpPr>
        <p:spPr>
          <a:xfrm>
            <a:off x="1918004" y="4209621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105" name="正方形/長方形 104"/>
          <p:cNvSpPr/>
          <p:nvPr/>
        </p:nvSpPr>
        <p:spPr>
          <a:xfrm>
            <a:off x="3822299" y="4264672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06" name="正方形/長方形 105"/>
          <p:cNvSpPr/>
          <p:nvPr/>
        </p:nvSpPr>
        <p:spPr>
          <a:xfrm>
            <a:off x="3887578" y="4971335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09" name="正方形/長方形 108"/>
          <p:cNvSpPr/>
          <p:nvPr/>
        </p:nvSpPr>
        <p:spPr>
          <a:xfrm>
            <a:off x="5280105" y="4906773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110" name="正方形/長方形 109"/>
          <p:cNvSpPr/>
          <p:nvPr/>
        </p:nvSpPr>
        <p:spPr>
          <a:xfrm>
            <a:off x="4558096" y="4906773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111" name="正方形/長方形 110"/>
          <p:cNvSpPr/>
          <p:nvPr/>
        </p:nvSpPr>
        <p:spPr>
          <a:xfrm>
            <a:off x="3800913" y="4906773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112" name="正方形/長方形 111"/>
          <p:cNvSpPr/>
          <p:nvPr/>
        </p:nvSpPr>
        <p:spPr>
          <a:xfrm>
            <a:off x="3728042" y="4651537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113" name="正方形/長方形 112"/>
          <p:cNvSpPr/>
          <p:nvPr/>
        </p:nvSpPr>
        <p:spPr>
          <a:xfrm>
            <a:off x="3728042" y="4435027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114" name="正方形/長方形 113"/>
          <p:cNvSpPr/>
          <p:nvPr/>
        </p:nvSpPr>
        <p:spPr>
          <a:xfrm>
            <a:off x="3728042" y="4225738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115" name="正方形/長方形 114"/>
          <p:cNvSpPr/>
          <p:nvPr/>
        </p:nvSpPr>
        <p:spPr>
          <a:xfrm>
            <a:off x="5629589" y="4258542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16" name="正方形/長方形 115"/>
          <p:cNvSpPr/>
          <p:nvPr/>
        </p:nvSpPr>
        <p:spPr>
          <a:xfrm>
            <a:off x="5694868" y="4971335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19" name="正方形/長方形 118"/>
          <p:cNvSpPr/>
          <p:nvPr/>
        </p:nvSpPr>
        <p:spPr>
          <a:xfrm>
            <a:off x="7087396" y="4906773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120" name="正方形/長方形 119"/>
          <p:cNvSpPr/>
          <p:nvPr/>
        </p:nvSpPr>
        <p:spPr>
          <a:xfrm>
            <a:off x="6365386" y="4906773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121" name="正方形/長方形 120"/>
          <p:cNvSpPr/>
          <p:nvPr/>
        </p:nvSpPr>
        <p:spPr>
          <a:xfrm>
            <a:off x="5608203" y="4906773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122" name="正方形/長方形 121"/>
          <p:cNvSpPr/>
          <p:nvPr/>
        </p:nvSpPr>
        <p:spPr>
          <a:xfrm>
            <a:off x="5535332" y="4645407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123" name="正方形/長方形 122"/>
          <p:cNvSpPr/>
          <p:nvPr/>
        </p:nvSpPr>
        <p:spPr>
          <a:xfrm>
            <a:off x="5535332" y="4428897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124" name="正方形/長方形 123"/>
          <p:cNvSpPr/>
          <p:nvPr/>
        </p:nvSpPr>
        <p:spPr>
          <a:xfrm>
            <a:off x="5535332" y="4219608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125" name="正方形/長方形 124"/>
          <p:cNvSpPr/>
          <p:nvPr/>
        </p:nvSpPr>
        <p:spPr>
          <a:xfrm>
            <a:off x="7437746" y="4287440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26" name="正方形/長方形 125"/>
          <p:cNvSpPr/>
          <p:nvPr/>
        </p:nvSpPr>
        <p:spPr>
          <a:xfrm>
            <a:off x="7503024" y="4971335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29" name="正方形/長方形 128"/>
          <p:cNvSpPr/>
          <p:nvPr/>
        </p:nvSpPr>
        <p:spPr>
          <a:xfrm>
            <a:off x="8803034" y="4906773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130" name="正方形/長方形 129"/>
          <p:cNvSpPr/>
          <p:nvPr/>
        </p:nvSpPr>
        <p:spPr>
          <a:xfrm>
            <a:off x="8173543" y="4906773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131" name="正方形/長方形 130"/>
          <p:cNvSpPr/>
          <p:nvPr/>
        </p:nvSpPr>
        <p:spPr>
          <a:xfrm>
            <a:off x="7416359" y="4906773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132" name="正方形/長方形 131"/>
          <p:cNvSpPr/>
          <p:nvPr/>
        </p:nvSpPr>
        <p:spPr>
          <a:xfrm>
            <a:off x="7343489" y="4674305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133" name="正方形/長方形 132"/>
          <p:cNvSpPr/>
          <p:nvPr/>
        </p:nvSpPr>
        <p:spPr>
          <a:xfrm>
            <a:off x="7343489" y="4457794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134" name="正方形/長方形 133"/>
          <p:cNvSpPr/>
          <p:nvPr/>
        </p:nvSpPr>
        <p:spPr>
          <a:xfrm>
            <a:off x="7343489" y="4248506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135" name="正方形/長方形 134"/>
          <p:cNvSpPr/>
          <p:nvPr/>
        </p:nvSpPr>
        <p:spPr>
          <a:xfrm>
            <a:off x="207282" y="5503875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36" name="正方形/長方形 135"/>
          <p:cNvSpPr/>
          <p:nvPr/>
        </p:nvSpPr>
        <p:spPr>
          <a:xfrm>
            <a:off x="272561" y="6215665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39" name="正方形/長方形 138"/>
          <p:cNvSpPr/>
          <p:nvPr/>
        </p:nvSpPr>
        <p:spPr>
          <a:xfrm>
            <a:off x="1672693" y="6158970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140" name="正方形/長方形 139"/>
          <p:cNvSpPr/>
          <p:nvPr/>
        </p:nvSpPr>
        <p:spPr>
          <a:xfrm>
            <a:off x="943079" y="6159566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141" name="正方形/長方形 140"/>
          <p:cNvSpPr/>
          <p:nvPr/>
        </p:nvSpPr>
        <p:spPr>
          <a:xfrm>
            <a:off x="185896" y="6151104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142" name="正方形/長方形 141"/>
          <p:cNvSpPr/>
          <p:nvPr/>
        </p:nvSpPr>
        <p:spPr>
          <a:xfrm>
            <a:off x="113025" y="5890740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143" name="正方形/長方形 142"/>
          <p:cNvSpPr/>
          <p:nvPr/>
        </p:nvSpPr>
        <p:spPr>
          <a:xfrm>
            <a:off x="113025" y="5674230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144" name="正方形/長方形 143"/>
          <p:cNvSpPr/>
          <p:nvPr/>
        </p:nvSpPr>
        <p:spPr>
          <a:xfrm>
            <a:off x="113025" y="5464941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145" name="正方形/長方形 144"/>
          <p:cNvSpPr/>
          <p:nvPr/>
        </p:nvSpPr>
        <p:spPr>
          <a:xfrm>
            <a:off x="2016872" y="5502422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46" name="正方形/長方形 145"/>
          <p:cNvSpPr/>
          <p:nvPr/>
        </p:nvSpPr>
        <p:spPr>
          <a:xfrm>
            <a:off x="2082151" y="6214213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48" name="正方形/長方形 147"/>
          <p:cNvSpPr/>
          <p:nvPr/>
        </p:nvSpPr>
        <p:spPr>
          <a:xfrm>
            <a:off x="3474678" y="6157517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149" name="正方形/長方形 148"/>
          <p:cNvSpPr/>
          <p:nvPr/>
        </p:nvSpPr>
        <p:spPr>
          <a:xfrm>
            <a:off x="2752669" y="6158113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150" name="正方形/長方形 149"/>
          <p:cNvSpPr/>
          <p:nvPr/>
        </p:nvSpPr>
        <p:spPr>
          <a:xfrm>
            <a:off x="1995486" y="6149651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151" name="正方形/長方形 150"/>
          <p:cNvSpPr/>
          <p:nvPr/>
        </p:nvSpPr>
        <p:spPr>
          <a:xfrm>
            <a:off x="1922615" y="5889287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152" name="正方形/長方形 151"/>
          <p:cNvSpPr/>
          <p:nvPr/>
        </p:nvSpPr>
        <p:spPr>
          <a:xfrm>
            <a:off x="1922615" y="5672777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153" name="正方形/長方形 152"/>
          <p:cNvSpPr/>
          <p:nvPr/>
        </p:nvSpPr>
        <p:spPr>
          <a:xfrm>
            <a:off x="1922615" y="5463489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154" name="正方形/長方形 153"/>
          <p:cNvSpPr/>
          <p:nvPr/>
        </p:nvSpPr>
        <p:spPr>
          <a:xfrm>
            <a:off x="3843985" y="5503673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55" name="正方形/長方形 154"/>
          <p:cNvSpPr/>
          <p:nvPr/>
        </p:nvSpPr>
        <p:spPr>
          <a:xfrm>
            <a:off x="3909263" y="6215463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57" name="正方形/長方形 156"/>
          <p:cNvSpPr/>
          <p:nvPr/>
        </p:nvSpPr>
        <p:spPr>
          <a:xfrm>
            <a:off x="5332208" y="6158768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158" name="正方形/長方形 157"/>
          <p:cNvSpPr/>
          <p:nvPr/>
        </p:nvSpPr>
        <p:spPr>
          <a:xfrm>
            <a:off x="4579782" y="6159364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159" name="正方形/長方形 158"/>
          <p:cNvSpPr/>
          <p:nvPr/>
        </p:nvSpPr>
        <p:spPr>
          <a:xfrm>
            <a:off x="3822598" y="6150902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160" name="正方形/長方形 159"/>
          <p:cNvSpPr/>
          <p:nvPr/>
        </p:nvSpPr>
        <p:spPr>
          <a:xfrm>
            <a:off x="3749728" y="5890538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161" name="正方形/長方形 160"/>
          <p:cNvSpPr/>
          <p:nvPr/>
        </p:nvSpPr>
        <p:spPr>
          <a:xfrm>
            <a:off x="3749728" y="5674028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162" name="正方形/長方形 161"/>
          <p:cNvSpPr/>
          <p:nvPr/>
        </p:nvSpPr>
        <p:spPr>
          <a:xfrm>
            <a:off x="3749728" y="5464739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163" name="正方形/長方形 162"/>
          <p:cNvSpPr/>
          <p:nvPr/>
        </p:nvSpPr>
        <p:spPr>
          <a:xfrm>
            <a:off x="5644161" y="5502967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64" name="正方形/長方形 163"/>
          <p:cNvSpPr/>
          <p:nvPr/>
        </p:nvSpPr>
        <p:spPr>
          <a:xfrm>
            <a:off x="5709440" y="6214757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66" name="正方形/長方形 165"/>
          <p:cNvSpPr/>
          <p:nvPr/>
        </p:nvSpPr>
        <p:spPr>
          <a:xfrm>
            <a:off x="7101967" y="6158061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167" name="正方形/長方形 166"/>
          <p:cNvSpPr/>
          <p:nvPr/>
        </p:nvSpPr>
        <p:spPr>
          <a:xfrm>
            <a:off x="6379958" y="6158658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168" name="正方形/長方形 167"/>
          <p:cNvSpPr/>
          <p:nvPr/>
        </p:nvSpPr>
        <p:spPr>
          <a:xfrm>
            <a:off x="5622775" y="6150196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169" name="正方形/長方形 168"/>
          <p:cNvSpPr/>
          <p:nvPr/>
        </p:nvSpPr>
        <p:spPr>
          <a:xfrm>
            <a:off x="5549904" y="5889832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170" name="正方形/長方形 169"/>
          <p:cNvSpPr/>
          <p:nvPr/>
        </p:nvSpPr>
        <p:spPr>
          <a:xfrm>
            <a:off x="5549904" y="5673321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171" name="正方形/長方形 170"/>
          <p:cNvSpPr/>
          <p:nvPr/>
        </p:nvSpPr>
        <p:spPr>
          <a:xfrm>
            <a:off x="5549904" y="5464033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172" name="正方形/長方形 171"/>
          <p:cNvSpPr/>
          <p:nvPr/>
        </p:nvSpPr>
        <p:spPr>
          <a:xfrm>
            <a:off x="7414965" y="5503303"/>
            <a:ext cx="118697" cy="7180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73" name="正方形/長方形 172"/>
          <p:cNvSpPr/>
          <p:nvPr/>
        </p:nvSpPr>
        <p:spPr>
          <a:xfrm>
            <a:off x="7480244" y="6215093"/>
            <a:ext cx="1638293" cy="422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175" name="正方形/長方形 174"/>
          <p:cNvSpPr/>
          <p:nvPr/>
        </p:nvSpPr>
        <p:spPr>
          <a:xfrm>
            <a:off x="8827145" y="6158397"/>
            <a:ext cx="362600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738" dirty="0"/>
          </a:p>
        </p:txBody>
      </p:sp>
      <p:sp>
        <p:nvSpPr>
          <p:cNvPr id="176" name="正方形/長方形 175"/>
          <p:cNvSpPr/>
          <p:nvPr/>
        </p:nvSpPr>
        <p:spPr>
          <a:xfrm>
            <a:off x="8150762" y="6158994"/>
            <a:ext cx="30328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endParaRPr lang="ja-JP" altLang="en-US" sz="738" dirty="0"/>
          </a:p>
        </p:txBody>
      </p:sp>
      <p:sp>
        <p:nvSpPr>
          <p:cNvPr id="177" name="正方形/長方形 176"/>
          <p:cNvSpPr/>
          <p:nvPr/>
        </p:nvSpPr>
        <p:spPr>
          <a:xfrm>
            <a:off x="7393579" y="6150532"/>
            <a:ext cx="243978" cy="2058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38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738" dirty="0"/>
          </a:p>
        </p:txBody>
      </p:sp>
      <p:sp>
        <p:nvSpPr>
          <p:cNvPr id="178" name="正方形/長方形 177"/>
          <p:cNvSpPr/>
          <p:nvPr/>
        </p:nvSpPr>
        <p:spPr>
          <a:xfrm>
            <a:off x="7320708" y="5890168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1.0</a:t>
            </a:r>
            <a:endParaRPr lang="ja-JP" altLang="en-US" sz="738" dirty="0"/>
          </a:p>
        </p:txBody>
      </p:sp>
      <p:sp>
        <p:nvSpPr>
          <p:cNvPr id="179" name="正方形/長方形 178"/>
          <p:cNvSpPr/>
          <p:nvPr/>
        </p:nvSpPr>
        <p:spPr>
          <a:xfrm>
            <a:off x="7320708" y="5673657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2.0</a:t>
            </a:r>
            <a:endParaRPr lang="ja-JP" altLang="en-US" sz="738" dirty="0"/>
          </a:p>
        </p:txBody>
      </p:sp>
      <p:sp>
        <p:nvSpPr>
          <p:cNvPr id="180" name="正方形/長方形 179"/>
          <p:cNvSpPr/>
          <p:nvPr/>
        </p:nvSpPr>
        <p:spPr>
          <a:xfrm>
            <a:off x="7320708" y="5464369"/>
            <a:ext cx="304892" cy="20589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altLang="ja-JP" sz="738" dirty="0"/>
              <a:t>3.0</a:t>
            </a:r>
            <a:endParaRPr lang="ja-JP" altLang="en-US" sz="738" dirty="0"/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3440865" y="2320540"/>
            <a:ext cx="1940984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23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t</a:t>
            </a:r>
            <a:r>
              <a:rPr kumimoji="1" lang="en-US" altLang="ja-JP" sz="923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kumimoji="1" lang="en-US" altLang="ja-JP" sz="646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LaneIntruction</a:t>
            </a:r>
            <a:r>
              <a:rPr kumimoji="1" lang="en-US" altLang="ja-JP" sz="923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=((3.5-1.9)/2)/</a:t>
            </a:r>
            <a:r>
              <a:rPr kumimoji="1" lang="en-US" altLang="ja-JP" sz="923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Vy</a:t>
            </a:r>
            <a:endParaRPr kumimoji="1" lang="ja-JP" altLang="en-US" sz="923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16893" y="2668429"/>
            <a:ext cx="5807494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23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t_</a:t>
            </a:r>
            <a:r>
              <a:rPr kumimoji="1" lang="en-US" altLang="ja-JP" sz="646" dirty="0" err="1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LaneIntruction</a:t>
            </a:r>
            <a:r>
              <a:rPr kumimoji="1" lang="ja-JP" altLang="en-US" sz="923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923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time duration between the beginning of the lateral movement and lane intrusion.</a:t>
            </a: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26211" y="2860045"/>
            <a:ext cx="4780071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23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dx0</a:t>
            </a:r>
            <a:r>
              <a:rPr lang="ja-JP" altLang="en-US" sz="923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923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Distance at the </a:t>
            </a:r>
            <a:r>
              <a:rPr lang="en-US" altLang="ja-JP" sz="923" dirty="0">
                <a:latin typeface="Meiryo UI" panose="020B0604030504040204" pitchFamily="50" charset="-128"/>
                <a:ea typeface="Meiryo UI" panose="020B0604030504040204" pitchFamily="50" charset="-128"/>
              </a:rPr>
              <a:t>beginning of the lateral movement and lateral velocity</a:t>
            </a:r>
            <a:endParaRPr kumimoji="1" lang="ja-JP" altLang="en-US" sz="923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0" name="下矢印吹き出し 189"/>
          <p:cNvSpPr/>
          <p:nvPr/>
        </p:nvSpPr>
        <p:spPr>
          <a:xfrm>
            <a:off x="84645" y="3080928"/>
            <a:ext cx="5246800" cy="577006"/>
          </a:xfrm>
          <a:prstGeom prst="downArrowCallout">
            <a:avLst>
              <a:gd name="adj1" fmla="val 32676"/>
              <a:gd name="adj2" fmla="val 49305"/>
              <a:gd name="adj3" fmla="val 17324"/>
              <a:gd name="adj4" fmla="val 73721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201" name="正方形/長方形 200"/>
          <p:cNvSpPr/>
          <p:nvPr/>
        </p:nvSpPr>
        <p:spPr>
          <a:xfrm>
            <a:off x="371504" y="5555734"/>
            <a:ext cx="1496168" cy="2688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202" name="直線矢印コネクタ 201"/>
          <p:cNvCxnSpPr/>
          <p:nvPr/>
        </p:nvCxnSpPr>
        <p:spPr>
          <a:xfrm>
            <a:off x="573639" y="5557932"/>
            <a:ext cx="0" cy="268816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テキスト ボックス 202"/>
          <p:cNvSpPr txBox="1"/>
          <p:nvPr/>
        </p:nvSpPr>
        <p:spPr>
          <a:xfrm>
            <a:off x="570161" y="5589908"/>
            <a:ext cx="1144732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9">
              <a:defRPr/>
            </a:pPr>
            <a:r>
              <a:rPr kumimoji="1" lang="en-US" altLang="ja-JP" sz="738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738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4" name="正方形/長方形 203"/>
          <p:cNvSpPr/>
          <p:nvPr/>
        </p:nvSpPr>
        <p:spPr>
          <a:xfrm>
            <a:off x="371504" y="6160320"/>
            <a:ext cx="1496168" cy="288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06" name="正方形/長方形 205"/>
          <p:cNvSpPr/>
          <p:nvPr/>
        </p:nvSpPr>
        <p:spPr>
          <a:xfrm>
            <a:off x="2166252" y="5555369"/>
            <a:ext cx="1496168" cy="2688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207" name="直線矢印コネクタ 206"/>
          <p:cNvCxnSpPr/>
          <p:nvPr/>
        </p:nvCxnSpPr>
        <p:spPr>
          <a:xfrm>
            <a:off x="2368386" y="5557567"/>
            <a:ext cx="0" cy="268816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テキスト ボックス 207"/>
          <p:cNvSpPr txBox="1"/>
          <p:nvPr/>
        </p:nvSpPr>
        <p:spPr>
          <a:xfrm>
            <a:off x="2364909" y="5589542"/>
            <a:ext cx="1144732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9">
              <a:defRPr/>
            </a:pPr>
            <a:r>
              <a:rPr kumimoji="1" lang="en-US" altLang="ja-JP" sz="738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738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9" name="正方形/長方形 208"/>
          <p:cNvSpPr/>
          <p:nvPr/>
        </p:nvSpPr>
        <p:spPr>
          <a:xfrm>
            <a:off x="2166252" y="6159954"/>
            <a:ext cx="1496168" cy="288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10" name="正方形/長方形 209"/>
          <p:cNvSpPr/>
          <p:nvPr/>
        </p:nvSpPr>
        <p:spPr>
          <a:xfrm>
            <a:off x="4015265" y="5554510"/>
            <a:ext cx="1496168" cy="2688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211" name="直線矢印コネクタ 210"/>
          <p:cNvCxnSpPr/>
          <p:nvPr/>
        </p:nvCxnSpPr>
        <p:spPr>
          <a:xfrm>
            <a:off x="4217400" y="5556708"/>
            <a:ext cx="0" cy="268816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テキスト ボックス 211"/>
          <p:cNvSpPr txBox="1"/>
          <p:nvPr/>
        </p:nvSpPr>
        <p:spPr>
          <a:xfrm>
            <a:off x="4213923" y="5588684"/>
            <a:ext cx="1144732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9">
              <a:defRPr/>
            </a:pPr>
            <a:r>
              <a:rPr kumimoji="1" lang="en-US" altLang="ja-JP" sz="738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738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3" name="正方形/長方形 212"/>
          <p:cNvSpPr/>
          <p:nvPr/>
        </p:nvSpPr>
        <p:spPr>
          <a:xfrm>
            <a:off x="4015265" y="6159096"/>
            <a:ext cx="1496168" cy="288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14" name="正方形/長方形 213"/>
          <p:cNvSpPr/>
          <p:nvPr/>
        </p:nvSpPr>
        <p:spPr>
          <a:xfrm>
            <a:off x="5814704" y="5556684"/>
            <a:ext cx="1496168" cy="2688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215" name="直線矢印コネクタ 214"/>
          <p:cNvCxnSpPr/>
          <p:nvPr/>
        </p:nvCxnSpPr>
        <p:spPr>
          <a:xfrm>
            <a:off x="6016839" y="5558882"/>
            <a:ext cx="0" cy="268816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テキスト ボックス 215"/>
          <p:cNvSpPr txBox="1"/>
          <p:nvPr/>
        </p:nvSpPr>
        <p:spPr>
          <a:xfrm>
            <a:off x="6013361" y="5590857"/>
            <a:ext cx="1144732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9">
              <a:defRPr/>
            </a:pPr>
            <a:r>
              <a:rPr kumimoji="1" lang="en-US" altLang="ja-JP" sz="738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738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7" name="正方形/長方形 216"/>
          <p:cNvSpPr/>
          <p:nvPr/>
        </p:nvSpPr>
        <p:spPr>
          <a:xfrm>
            <a:off x="5814704" y="6161269"/>
            <a:ext cx="1496168" cy="288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218" name="正方形/長方形 217"/>
          <p:cNvSpPr/>
          <p:nvPr/>
        </p:nvSpPr>
        <p:spPr>
          <a:xfrm>
            <a:off x="7576857" y="5560047"/>
            <a:ext cx="1496168" cy="2688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219" name="直線矢印コネクタ 218"/>
          <p:cNvCxnSpPr/>
          <p:nvPr/>
        </p:nvCxnSpPr>
        <p:spPr>
          <a:xfrm>
            <a:off x="7778992" y="5562245"/>
            <a:ext cx="0" cy="268816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テキスト ボックス 219"/>
          <p:cNvSpPr txBox="1"/>
          <p:nvPr/>
        </p:nvSpPr>
        <p:spPr>
          <a:xfrm>
            <a:off x="7775514" y="5594220"/>
            <a:ext cx="1144732" cy="205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9">
              <a:defRPr/>
            </a:pPr>
            <a:r>
              <a:rPr kumimoji="1" lang="en-US" altLang="ja-JP" sz="738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738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1" name="正方形/長方形 220"/>
          <p:cNvSpPr/>
          <p:nvPr/>
        </p:nvSpPr>
        <p:spPr>
          <a:xfrm>
            <a:off x="7576857" y="6164632"/>
            <a:ext cx="1496168" cy="2882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17"/>
            <a:endParaRPr kumimoji="1" lang="ja-JP" altLang="en-US" sz="1350">
              <a:solidFill>
                <a:prstClr val="white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 flipH="1">
            <a:off x="2113302" y="5021273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 flipH="1">
            <a:off x="3920569" y="5020402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2" name="テキスト ボックス 191"/>
          <p:cNvSpPr txBox="1"/>
          <p:nvPr/>
        </p:nvSpPr>
        <p:spPr>
          <a:xfrm flipH="1">
            <a:off x="5757902" y="5032731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 flipH="1">
            <a:off x="7538631" y="5051295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2270048" y="3663110"/>
            <a:ext cx="1231897" cy="241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20km/h</a:t>
            </a:r>
            <a:endParaRPr kumimoji="1" lang="ja-JP" altLang="en-US" sz="969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4147401" y="3654912"/>
            <a:ext cx="1231897" cy="241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1"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0km/h</a:t>
            </a:r>
            <a:endParaRPr kumimoji="1" lang="ja-JP" altLang="en-US" sz="969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6121374" y="3663110"/>
            <a:ext cx="764911" cy="241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0km/h</a:t>
            </a:r>
            <a:endParaRPr kumimoji="1" lang="ja-JP" altLang="en-US" sz="969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7635884" y="3654912"/>
            <a:ext cx="1490596" cy="241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sz="969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0km/h</a:t>
            </a:r>
            <a:endParaRPr kumimoji="1" lang="ja-JP" altLang="en-US" sz="969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5" name="テキスト ボックス 204"/>
          <p:cNvSpPr txBox="1"/>
          <p:nvPr/>
        </p:nvSpPr>
        <p:spPr>
          <a:xfrm flipH="1">
            <a:off x="297763" y="6267122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2" name="テキスト ボックス 221"/>
          <p:cNvSpPr txBox="1"/>
          <p:nvPr/>
        </p:nvSpPr>
        <p:spPr>
          <a:xfrm rot="16200000" flipH="1">
            <a:off x="-675269" y="5835603"/>
            <a:ext cx="1560929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Lateral Velocity(</a:t>
            </a:r>
            <a:r>
              <a:rPr lang="en-US" altLang="ja-JP" sz="787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Vy</a:t>
            </a:r>
            <a:r>
              <a:rPr lang="ja-JP" altLang="en-US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[m/s]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3" name="テキスト ボックス 222"/>
          <p:cNvSpPr txBox="1"/>
          <p:nvPr/>
        </p:nvSpPr>
        <p:spPr>
          <a:xfrm flipH="1">
            <a:off x="2135096" y="6279450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4" name="テキスト ボックス 223"/>
          <p:cNvSpPr txBox="1"/>
          <p:nvPr/>
        </p:nvSpPr>
        <p:spPr>
          <a:xfrm flipH="1">
            <a:off x="3942363" y="6278580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5" name="テキスト ボックス 224"/>
          <p:cNvSpPr txBox="1"/>
          <p:nvPr/>
        </p:nvSpPr>
        <p:spPr>
          <a:xfrm flipH="1">
            <a:off x="5779696" y="6290909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6" name="テキスト ボックス 225"/>
          <p:cNvSpPr txBox="1"/>
          <p:nvPr/>
        </p:nvSpPr>
        <p:spPr>
          <a:xfrm flipH="1">
            <a:off x="7560425" y="6309473"/>
            <a:ext cx="1579905" cy="213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787" dirty="0">
                <a:latin typeface="Meiryo UI" panose="020B0604030504040204" pitchFamily="50" charset="-128"/>
                <a:ea typeface="Meiryo UI" panose="020B0604030504040204" pitchFamily="50" charset="-128"/>
              </a:rPr>
              <a:t>Initial Distance(dx0)[m]</a:t>
            </a:r>
            <a:endParaRPr kumimoji="1" lang="en-US" altLang="ja-JP" sz="787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173267" y="3078114"/>
            <a:ext cx="5131997" cy="433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8" dirty="0">
                <a:latin typeface="Meiryo UI" panose="020B0604030504040204" pitchFamily="50" charset="-128"/>
                <a:ea typeface="Meiryo UI" panose="020B0604030504040204" pitchFamily="50" charset="-128"/>
              </a:rPr>
              <a:t>In order to compare the GE/FR and JAPAN </a:t>
            </a:r>
            <a:r>
              <a:rPr lang="en-US" altLang="ja-JP" sz="1108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threshhold</a:t>
            </a:r>
            <a:r>
              <a:rPr lang="en-US" altLang="ja-JP" sz="1108" dirty="0">
                <a:latin typeface="Meiryo UI" panose="020B0604030504040204" pitchFamily="50" charset="-128"/>
                <a:ea typeface="Meiryo UI" panose="020B0604030504040204" pitchFamily="50" charset="-128"/>
              </a:rPr>
              <a:t>, both are described on the same axis X:dx0, Y:Vy</a:t>
            </a:r>
          </a:p>
        </p:txBody>
      </p:sp>
      <p:sp>
        <p:nvSpPr>
          <p:cNvPr id="228" name="角丸四角形 227"/>
          <p:cNvSpPr/>
          <p:nvPr/>
        </p:nvSpPr>
        <p:spPr>
          <a:xfrm>
            <a:off x="1518722" y="3903422"/>
            <a:ext cx="392344" cy="28388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9" name="角丸四角形 228"/>
          <p:cNvSpPr/>
          <p:nvPr/>
        </p:nvSpPr>
        <p:spPr>
          <a:xfrm>
            <a:off x="3337067" y="3903857"/>
            <a:ext cx="392344" cy="28388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0" name="角丸四角形 229"/>
          <p:cNvSpPr/>
          <p:nvPr/>
        </p:nvSpPr>
        <p:spPr>
          <a:xfrm>
            <a:off x="5144358" y="3904176"/>
            <a:ext cx="392344" cy="28388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1" name="角丸四角形 230"/>
          <p:cNvSpPr/>
          <p:nvPr/>
        </p:nvSpPr>
        <p:spPr>
          <a:xfrm>
            <a:off x="6928349" y="3910974"/>
            <a:ext cx="392344" cy="28388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2" name="角丸四角形 231"/>
          <p:cNvSpPr/>
          <p:nvPr/>
        </p:nvSpPr>
        <p:spPr>
          <a:xfrm>
            <a:off x="8647529" y="3909709"/>
            <a:ext cx="392344" cy="28388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37530" y="1043733"/>
            <a:ext cx="8607464" cy="348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62" dirty="0"/>
              <a:t> </a:t>
            </a:r>
            <a:r>
              <a:rPr lang="en-US" altLang="ja-JP" sz="1662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𝑇𝑇𝐶</a:t>
            </a:r>
            <a:r>
              <a:rPr lang="en-US" altLang="ja-JP" sz="1662" b="1" u="sng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𝐿𝑎𝑛𝑒𝐼𝑛𝑡𝑟𝑢𝑠𝑖𝑜𝑛</a:t>
            </a:r>
            <a:r>
              <a:rPr lang="en-US" altLang="ja-JP" sz="1662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&gt;𝑣</a:t>
            </a:r>
            <a:r>
              <a:rPr lang="en-US" altLang="ja-JP" sz="1662" b="1" u="sng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𝑟𝑒𝑙</a:t>
            </a:r>
            <a:r>
              <a:rPr lang="en-US" altLang="ja-JP" sz="1662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/(2*6m/s²)+[0.35𝑠]</a:t>
            </a:r>
            <a:endParaRPr lang="ja-JP" altLang="ja-JP" sz="1662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" name="タイトル 1"/>
          <p:cNvSpPr txBox="1">
            <a:spLocks/>
          </p:cNvSpPr>
          <p:nvPr/>
        </p:nvSpPr>
        <p:spPr>
          <a:xfrm>
            <a:off x="64172" y="310289"/>
            <a:ext cx="8771765" cy="405894"/>
          </a:xfrm>
          <a:prstGeom prst="rect">
            <a:avLst/>
          </a:prstGeom>
        </p:spPr>
        <p:txBody>
          <a:bodyPr vert="horz" lIns="84406" tIns="42203" rIns="84406" bIns="42203" rtlCol="0" anchor="ctr">
            <a:noAutofit/>
          </a:bodyPr>
          <a:lstStyle>
            <a:defPPr>
              <a:defRPr lang="en-US"/>
            </a:defPPr>
            <a:lvl1pPr>
              <a:buNone/>
              <a:defRPr sz="2400">
                <a:solidFill>
                  <a:srgbClr val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en-US" altLang="ja-JP" sz="2215" dirty="0"/>
              <a:t>Test Requirement Comparison between GE/FR and JAPAN</a:t>
            </a:r>
          </a:p>
        </p:txBody>
      </p:sp>
      <p:graphicFrame>
        <p:nvGraphicFramePr>
          <p:cNvPr id="184" name="表 183"/>
          <p:cNvGraphicFramePr>
            <a:graphicFrameLocks noGrp="1"/>
          </p:cNvGraphicFramePr>
          <p:nvPr/>
        </p:nvGraphicFramePr>
        <p:xfrm>
          <a:off x="18400" y="3687568"/>
          <a:ext cx="9102655" cy="28868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1077">
                  <a:extLst>
                    <a:ext uri="{9D8B030D-6E8A-4147-A177-3AD203B41FA5}">
                      <a16:colId xmlns:a16="http://schemas.microsoft.com/office/drawing/2014/main" val="785448264"/>
                    </a:ext>
                  </a:extLst>
                </a:gridCol>
                <a:gridCol w="1824998">
                  <a:extLst>
                    <a:ext uri="{9D8B030D-6E8A-4147-A177-3AD203B41FA5}">
                      <a16:colId xmlns:a16="http://schemas.microsoft.com/office/drawing/2014/main" val="2378509471"/>
                    </a:ext>
                  </a:extLst>
                </a:gridCol>
                <a:gridCol w="1802186">
                  <a:extLst>
                    <a:ext uri="{9D8B030D-6E8A-4147-A177-3AD203B41FA5}">
                      <a16:colId xmlns:a16="http://schemas.microsoft.com/office/drawing/2014/main" val="621981707"/>
                    </a:ext>
                  </a:extLst>
                </a:gridCol>
                <a:gridCol w="1786977">
                  <a:extLst>
                    <a:ext uri="{9D8B030D-6E8A-4147-A177-3AD203B41FA5}">
                      <a16:colId xmlns:a16="http://schemas.microsoft.com/office/drawing/2014/main" val="2546938433"/>
                    </a:ext>
                  </a:extLst>
                </a:gridCol>
                <a:gridCol w="1737417">
                  <a:extLst>
                    <a:ext uri="{9D8B030D-6E8A-4147-A177-3AD203B41FA5}">
                      <a16:colId xmlns:a16="http://schemas.microsoft.com/office/drawing/2014/main" val="2141246727"/>
                    </a:ext>
                  </a:extLst>
                </a:gridCol>
              </a:tblGrid>
              <a:tr h="165984"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253773414"/>
                  </a:ext>
                </a:extLst>
              </a:tr>
              <a:tr h="1356113"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2887502970"/>
                  </a:ext>
                </a:extLst>
              </a:tr>
              <a:tr h="1364771"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endParaRPr kumimoji="1" lang="ja-JP" altLang="en-US" sz="300" dirty="0"/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2235647449"/>
                  </a:ext>
                </a:extLst>
              </a:tr>
            </a:tbl>
          </a:graphicData>
        </a:graphic>
      </p:graphicFrame>
      <p:pic>
        <p:nvPicPr>
          <p:cNvPr id="11" name="図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06012" y="1410667"/>
            <a:ext cx="3474513" cy="213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235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9420"/>
            <a:ext cx="9144000" cy="365916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1" y="1612289"/>
            <a:ext cx="9144000" cy="3659160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1219519" y="4662169"/>
            <a:ext cx="7379465" cy="17624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5" name="正方形/長方形 4"/>
          <p:cNvSpPr/>
          <p:nvPr/>
        </p:nvSpPr>
        <p:spPr>
          <a:xfrm>
            <a:off x="1518246" y="1538382"/>
            <a:ext cx="7080738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6" name="正方形/長方形 5"/>
          <p:cNvSpPr/>
          <p:nvPr/>
        </p:nvSpPr>
        <p:spPr>
          <a:xfrm>
            <a:off x="1101380" y="4898838"/>
            <a:ext cx="7582569" cy="375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7" name="正方形/長方形 6"/>
          <p:cNvSpPr/>
          <p:nvPr/>
        </p:nvSpPr>
        <p:spPr>
          <a:xfrm>
            <a:off x="859582" y="1181572"/>
            <a:ext cx="289229" cy="3683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sp>
        <p:nvSpPr>
          <p:cNvPr id="8" name="正方形/長方形 7"/>
          <p:cNvSpPr/>
          <p:nvPr/>
        </p:nvSpPr>
        <p:spPr>
          <a:xfrm>
            <a:off x="3174018" y="5161641"/>
            <a:ext cx="3490157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Longitudinal distance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【dx0】</a:t>
            </a:r>
          </a:p>
        </p:txBody>
      </p:sp>
      <p:sp>
        <p:nvSpPr>
          <p:cNvPr id="9" name="正方形/長方形 8"/>
          <p:cNvSpPr/>
          <p:nvPr/>
        </p:nvSpPr>
        <p:spPr>
          <a:xfrm rot="16200000">
            <a:off x="-820573" y="3143058"/>
            <a:ext cx="2537296" cy="37638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Lateral velocity 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en-US" altLang="ja-JP" sz="1846" b="1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Vy</a:t>
            </a:r>
            <a:r>
              <a:rPr lang="en-US" altLang="ja-JP" sz="1846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lang="en-US" altLang="ja-JP" sz="1662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8012411" y="4801125"/>
            <a:ext cx="1123117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[m]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70716" y="1328680"/>
            <a:ext cx="1209649" cy="376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[m/sec]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299475" y="4813617"/>
            <a:ext cx="7645081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685835" fontAlgn="ctr">
              <a:defRPr/>
            </a:pP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0             20             40              60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80</a:t>
            </a:r>
            <a:r>
              <a:rPr lang="ja-JP" altLang="en-US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</a:t>
            </a:r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100</a:t>
            </a:r>
            <a:endParaRPr lang="en-US" altLang="ja-JP" sz="1846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 flipH="1">
            <a:off x="1188124" y="4871889"/>
            <a:ext cx="74108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 flipV="1">
            <a:off x="1188125" y="1755676"/>
            <a:ext cx="1" cy="312165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578270" y="1733751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3.0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78270" y="2682526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2.0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78270" y="3673388"/>
            <a:ext cx="641250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1.0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755946" y="3249810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1.5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755946" y="4204396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0.5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840775" y="4669676"/>
            <a:ext cx="378745" cy="37638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846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55946" y="2294734"/>
            <a:ext cx="463574" cy="26282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108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2.5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82381" y="330243"/>
            <a:ext cx="574431" cy="4572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215" dirty="0">
                <a:latin typeface="Meiryo UI" panose="020B0604030504040204" pitchFamily="50" charset="-128"/>
                <a:ea typeface="Meiryo UI" panose="020B0604030504040204" pitchFamily="50" charset="-128"/>
              </a:rPr>
              <a:t>a</a:t>
            </a:r>
            <a:endParaRPr kumimoji="1" lang="ja-JP" altLang="en-US" sz="221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40202" y="521064"/>
            <a:ext cx="3020635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Relative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【Ve0-Vo0】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40201" y="267097"/>
            <a:ext cx="2847318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Ego vehicle velocity</a:t>
            </a: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【Ve0】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606875" y="223432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60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608426" y="521064"/>
            <a:ext cx="1069524" cy="348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35">
              <a:defRPr/>
            </a:pPr>
            <a:r>
              <a:rPr lang="en-US" altLang="ja-JP" sz="1662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10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[</a:t>
            </a:r>
            <a:r>
              <a:rPr lang="en-US" altLang="ja-JP" sz="1292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kph</a:t>
            </a:r>
            <a:r>
              <a:rPr lang="en-US" altLang="ja-JP" sz="1292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]</a:t>
            </a:r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1299474" y="4652398"/>
            <a:ext cx="0" cy="200515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640202" y="2956652"/>
            <a:ext cx="579318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1.8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85457" y="4499415"/>
            <a:ext cx="735474" cy="29117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r" defTabSz="685835" fontAlgn="ctr"/>
            <a:r>
              <a:rPr lang="en-US" altLang="ja-JP" sz="1292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0.17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264223" y="1625614"/>
            <a:ext cx="7309746" cy="148678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62"/>
          </a:p>
        </p:txBody>
      </p:sp>
      <p:cxnSp>
        <p:nvCxnSpPr>
          <p:cNvPr id="36" name="直線矢印コネクタ 35"/>
          <p:cNvCxnSpPr/>
          <p:nvPr/>
        </p:nvCxnSpPr>
        <p:spPr>
          <a:xfrm>
            <a:off x="1268766" y="1632906"/>
            <a:ext cx="0" cy="1493178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1115173" y="4655532"/>
            <a:ext cx="7413366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1317601" y="4632479"/>
            <a:ext cx="1595602" cy="248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015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015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2" name="直線コネクタ 41"/>
          <p:cNvCxnSpPr/>
          <p:nvPr/>
        </p:nvCxnSpPr>
        <p:spPr>
          <a:xfrm>
            <a:off x="1135020" y="3106307"/>
            <a:ext cx="7438950" cy="0"/>
          </a:xfrm>
          <a:prstGeom prst="line">
            <a:avLst/>
          </a:prstGeom>
          <a:ln w="1270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正方形/長方形 44"/>
          <p:cNvSpPr/>
          <p:nvPr/>
        </p:nvSpPr>
        <p:spPr>
          <a:xfrm>
            <a:off x="7145604" y="1599421"/>
            <a:ext cx="1228221" cy="3196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77" b="1" dirty="0">
                <a:latin typeface="Meiryo UI" panose="020B0604030504040204" pitchFamily="50" charset="-128"/>
                <a:ea typeface="Meiryo UI" panose="020B0604030504040204" pitchFamily="50" charset="-128"/>
              </a:rPr>
              <a:t>dy0=1.6m</a:t>
            </a:r>
            <a:endParaRPr lang="ja-JP" altLang="en-US" sz="1477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228149" y="2382973"/>
            <a:ext cx="1595602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defRPr/>
            </a:pPr>
            <a:r>
              <a:rPr kumimoji="1" lang="en-US" altLang="ja-JP" sz="1477" b="1" dirty="0">
                <a:solidFill>
                  <a:srgbClr val="FF0000"/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Unforeseeable</a:t>
            </a:r>
            <a:endParaRPr kumimoji="1" lang="ja-JP" altLang="en-US" sz="1477" b="1" dirty="0">
              <a:solidFill>
                <a:srgbClr val="FF0000"/>
              </a:solidFill>
              <a:effectLst>
                <a:glow rad="101600">
                  <a:prstClr val="white">
                    <a:alpha val="60000"/>
                  </a:prst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フリーフォーム 40"/>
          <p:cNvSpPr/>
          <p:nvPr/>
        </p:nvSpPr>
        <p:spPr>
          <a:xfrm>
            <a:off x="1556239" y="1885951"/>
            <a:ext cx="2879481" cy="2980592"/>
          </a:xfrm>
          <a:custGeom>
            <a:avLst/>
            <a:gdLst>
              <a:gd name="connsiteX0" fmla="*/ 0 w 3119438"/>
              <a:gd name="connsiteY0" fmla="*/ 0 h 3228975"/>
              <a:gd name="connsiteX1" fmla="*/ 0 w 3119438"/>
              <a:gd name="connsiteY1" fmla="*/ 1909762 h 3228975"/>
              <a:gd name="connsiteX2" fmla="*/ 76200 w 3119438"/>
              <a:gd name="connsiteY2" fmla="*/ 1909762 h 3228975"/>
              <a:gd name="connsiteX3" fmla="*/ 76200 w 3119438"/>
              <a:gd name="connsiteY3" fmla="*/ 2366962 h 3228975"/>
              <a:gd name="connsiteX4" fmla="*/ 157163 w 3119438"/>
              <a:gd name="connsiteY4" fmla="*/ 2366962 h 3228975"/>
              <a:gd name="connsiteX5" fmla="*/ 157163 w 3119438"/>
              <a:gd name="connsiteY5" fmla="*/ 2566987 h 3228975"/>
              <a:gd name="connsiteX6" fmla="*/ 228600 w 3119438"/>
              <a:gd name="connsiteY6" fmla="*/ 2566987 h 3228975"/>
              <a:gd name="connsiteX7" fmla="*/ 228600 w 3119438"/>
              <a:gd name="connsiteY7" fmla="*/ 2686050 h 3228975"/>
              <a:gd name="connsiteX8" fmla="*/ 304800 w 3119438"/>
              <a:gd name="connsiteY8" fmla="*/ 2686050 h 3228975"/>
              <a:gd name="connsiteX9" fmla="*/ 304800 w 3119438"/>
              <a:gd name="connsiteY9" fmla="*/ 2781300 h 3228975"/>
              <a:gd name="connsiteX10" fmla="*/ 366713 w 3119438"/>
              <a:gd name="connsiteY10" fmla="*/ 2781300 h 3228975"/>
              <a:gd name="connsiteX11" fmla="*/ 366713 w 3119438"/>
              <a:gd name="connsiteY11" fmla="*/ 2847975 h 3228975"/>
              <a:gd name="connsiteX12" fmla="*/ 442913 w 3119438"/>
              <a:gd name="connsiteY12" fmla="*/ 2847975 h 3228975"/>
              <a:gd name="connsiteX13" fmla="*/ 442913 w 3119438"/>
              <a:gd name="connsiteY13" fmla="*/ 2890837 h 3228975"/>
              <a:gd name="connsiteX14" fmla="*/ 585788 w 3119438"/>
              <a:gd name="connsiteY14" fmla="*/ 2890837 h 3228975"/>
              <a:gd name="connsiteX15" fmla="*/ 585788 w 3119438"/>
              <a:gd name="connsiteY15" fmla="*/ 2933700 h 3228975"/>
              <a:gd name="connsiteX16" fmla="*/ 733425 w 3119438"/>
              <a:gd name="connsiteY16" fmla="*/ 2933700 h 3228975"/>
              <a:gd name="connsiteX17" fmla="*/ 733425 w 3119438"/>
              <a:gd name="connsiteY17" fmla="*/ 2995612 h 3228975"/>
              <a:gd name="connsiteX18" fmla="*/ 947738 w 3119438"/>
              <a:gd name="connsiteY18" fmla="*/ 2995612 h 3228975"/>
              <a:gd name="connsiteX19" fmla="*/ 947738 w 3119438"/>
              <a:gd name="connsiteY19" fmla="*/ 3048000 h 3228975"/>
              <a:gd name="connsiteX20" fmla="*/ 1528763 w 3119438"/>
              <a:gd name="connsiteY20" fmla="*/ 3048000 h 3228975"/>
              <a:gd name="connsiteX21" fmla="*/ 1528763 w 3119438"/>
              <a:gd name="connsiteY21" fmla="*/ 3109912 h 3228975"/>
              <a:gd name="connsiteX22" fmla="*/ 3119438 w 3119438"/>
              <a:gd name="connsiteY22" fmla="*/ 3109912 h 3228975"/>
              <a:gd name="connsiteX23" fmla="*/ 3119438 w 3119438"/>
              <a:gd name="connsiteY23" fmla="*/ 3228975 h 322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19438" h="3228975">
                <a:moveTo>
                  <a:pt x="0" y="0"/>
                </a:moveTo>
                <a:lnTo>
                  <a:pt x="0" y="1909762"/>
                </a:lnTo>
                <a:lnTo>
                  <a:pt x="76200" y="1909762"/>
                </a:lnTo>
                <a:lnTo>
                  <a:pt x="76200" y="2366962"/>
                </a:lnTo>
                <a:lnTo>
                  <a:pt x="157163" y="2366962"/>
                </a:lnTo>
                <a:lnTo>
                  <a:pt x="157163" y="2566987"/>
                </a:lnTo>
                <a:lnTo>
                  <a:pt x="228600" y="2566987"/>
                </a:lnTo>
                <a:lnTo>
                  <a:pt x="228600" y="2686050"/>
                </a:lnTo>
                <a:lnTo>
                  <a:pt x="304800" y="2686050"/>
                </a:lnTo>
                <a:lnTo>
                  <a:pt x="304800" y="2781300"/>
                </a:lnTo>
                <a:lnTo>
                  <a:pt x="366713" y="2781300"/>
                </a:lnTo>
                <a:lnTo>
                  <a:pt x="366713" y="2847975"/>
                </a:lnTo>
                <a:lnTo>
                  <a:pt x="442913" y="2847975"/>
                </a:lnTo>
                <a:lnTo>
                  <a:pt x="442913" y="2890837"/>
                </a:lnTo>
                <a:lnTo>
                  <a:pt x="585788" y="2890837"/>
                </a:lnTo>
                <a:lnTo>
                  <a:pt x="585788" y="2933700"/>
                </a:lnTo>
                <a:lnTo>
                  <a:pt x="733425" y="2933700"/>
                </a:lnTo>
                <a:lnTo>
                  <a:pt x="733425" y="2995612"/>
                </a:lnTo>
                <a:lnTo>
                  <a:pt x="947738" y="2995612"/>
                </a:lnTo>
                <a:lnTo>
                  <a:pt x="947738" y="3048000"/>
                </a:lnTo>
                <a:lnTo>
                  <a:pt x="1528763" y="3048000"/>
                </a:lnTo>
                <a:lnTo>
                  <a:pt x="1528763" y="3109912"/>
                </a:lnTo>
                <a:lnTo>
                  <a:pt x="3119438" y="3109912"/>
                </a:lnTo>
                <a:lnTo>
                  <a:pt x="3119438" y="3228975"/>
                </a:ln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937986" y="1169057"/>
            <a:ext cx="5159833" cy="2628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GE/FR Draft Boundary:  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𝑇𝑇𝐶𝐿𝑎𝑛𝑒𝐼𝑛𝑡𝑟𝑢𝑠𝑖𝑜𝑛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&gt;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𝑣𝑟𝑒𝑙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/(2*6m/s²)+[0.35</a:t>
            </a:r>
            <a:r>
              <a:rPr lang="ja-JP" altLang="en-US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𝑠</a:t>
            </a:r>
            <a:r>
              <a:rPr lang="en-US" altLang="ja-JP" sz="1108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]</a:t>
            </a:r>
            <a:endParaRPr kumimoji="1" lang="ja-JP" altLang="en-US" sz="1108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4" name="直線矢印コネクタ 43"/>
          <p:cNvCxnSpPr>
            <a:stCxn id="43" idx="1"/>
            <a:endCxn id="41" idx="0"/>
          </p:cNvCxnSpPr>
          <p:nvPr/>
        </p:nvCxnSpPr>
        <p:spPr>
          <a:xfrm flipH="1">
            <a:off x="1556239" y="1300472"/>
            <a:ext cx="381747" cy="5854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056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1263</Words>
  <Application>Microsoft Office PowerPoint</Application>
  <PresentationFormat>Bildschirmpräsentation (4:3)</PresentationFormat>
  <Paragraphs>301</Paragraphs>
  <Slides>14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8" baseType="lpstr">
      <vt:lpstr>ＭＳ Ｐゴシック</vt:lpstr>
      <vt:lpstr>游ゴシック</vt:lpstr>
      <vt:lpstr>游ゴシック Light</vt:lpstr>
      <vt:lpstr>Arial</vt:lpstr>
      <vt:lpstr>Arial Narrow</vt:lpstr>
      <vt:lpstr>Calibri</vt:lpstr>
      <vt:lpstr>Calibri Light</vt:lpstr>
      <vt:lpstr>Cambria Math</vt:lpstr>
      <vt:lpstr>Century Gothic</vt:lpstr>
      <vt:lpstr>Meiryo UI</vt:lpstr>
      <vt:lpstr>ＭＳ 明朝</vt:lpstr>
      <vt:lpstr>Times New Roman</vt:lpstr>
      <vt:lpstr>Wingdings</vt:lpstr>
      <vt:lpstr>Office テーマ</vt:lpstr>
      <vt:lpstr> Proposal from Japan with regard to the proposal of the test threshold for cutting in from Germany/France</vt:lpstr>
      <vt:lpstr>Global approach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from Japan with regard to the proposal of the test threshfold for cutting in from Germany/France</dc:title>
  <dc:creator>T.Omori</dc:creator>
  <cp:lastModifiedBy>Rudolf Gerlach</cp:lastModifiedBy>
  <cp:revision>11</cp:revision>
  <dcterms:created xsi:type="dcterms:W3CDTF">2020-01-23T01:24:10Z</dcterms:created>
  <dcterms:modified xsi:type="dcterms:W3CDTF">2020-01-23T04:42:58Z</dcterms:modified>
</cp:coreProperties>
</file>