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7EA0C-82B6-478F-AAA0-CACBC2D684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3046A-419C-47C3-8798-39DFC1C40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AE47F-7305-4FD5-BCA2-882ABFBAA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98939-A24D-45B0-9900-3A63ADF14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6EE5A-C67A-4934-B0BE-D24A75465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20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C98EB-C495-41DB-9594-13FF8DD2F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AFC3B8-3C5F-4917-BE59-8E2AECCC7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7C904-57C4-4F44-B50E-D5F173D69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D8D59-01C3-4D8C-86CB-3AB1958EF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78B10-B6E9-4E38-BEEF-D49FF04F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763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57313B-E065-45C0-8619-2CDD46C01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D1B90E-AA24-4BC3-B724-F59670A4D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32487-7797-439E-AB20-61596AAD1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A0B2F-0538-42BB-96D9-E6D6A982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97D62-1189-4D47-B7E8-D4FD636C9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1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C43D-D49D-4812-A656-28108E2A7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19AEF-3208-4CD9-9F9D-C54FE55CB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2BCE6-F73C-4459-980D-CC890F651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D1B8E-BB32-4780-92A0-8F7699AD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4EFFC-F501-49F1-8C18-6DB6EB9C0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50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C45B-FAAD-437E-A0AD-36B1835A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9184C-B2E3-4B27-96F9-61A0A92D3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85597-160B-4C7A-A9FA-3311FD6BE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9C72E-987F-4D41-93B5-588E6E273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4BE0C-25FF-463D-B81D-49D00BC2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34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4016-9436-4D3D-9630-AAE7438E8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515FB-0181-4376-9D14-C49440A3F1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22225-2A2D-4303-BBCD-FA0BFBD76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A00B98-2BCD-463E-9D8B-633FEFEF3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B695F-D3C1-4688-AF37-0C5FF3E6E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32D17-5AA4-40D7-86DC-ADC46604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4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BFFA4-CC07-4130-B4FE-E98E63D1A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CE0F5-3802-4F24-AB01-3D22CC1A5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212B9F-52E3-4BDB-ADDE-2EAA146FE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8744E2-B271-4FD6-844E-8D54C8D4D0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2785A1-D03F-46A2-9522-4FDC4ACCD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6A13F0-B862-4EC5-A554-FBE42CC3E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3C6469-3570-4B76-8EE2-8FE579689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9E4E3F-CBE1-4B26-9147-BEEE7766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45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0CDA6-191D-44CB-84A6-C36A9E88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91F6EB-168A-4D25-811A-E7FC2405F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CA79D-F41B-4FDE-AA4D-D1AE11A7B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BB553-3536-4A4D-9A0B-2348809B9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7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3608DD-FF07-4912-A03C-174F6141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85BCE-2634-45F5-84E2-9F9D5ED32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472DC-4048-4DE1-BAE5-3F73AC00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00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0A0BA-0289-4428-9D9F-431CDD7AF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F380C-FE32-4A6A-AA0C-29018F90D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FB73B-FE7D-4000-96A1-8E14799FD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42689E-9712-45E6-9408-57E4FE5CA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28B3E-DCB4-444E-B073-A877F39E2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7ECAA-E6D5-430C-8907-C15DBBA6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94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945A3-D25A-49C4-9D62-BD0245489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236E94-3E31-4B38-8839-B2724234C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4F2F74-89FD-4AB9-BB57-3638A816D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71FD1-E1B9-4374-8BFB-8B39087C0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A13B9-61AB-4E18-8BF0-27C0E9DA7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CA9EA-2846-4A7B-AD1A-A8102AC3D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89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5BFF04-4A34-44E1-BE51-B02BA32B2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A0925-6F4A-4E03-A6B7-2A207E968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6067E-9EDC-40FB-97F9-3E2312933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0909C-0D91-4AAB-A0B0-19CDE213C82A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0F047-0B3A-4C82-BADE-E314CF5D7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E0DF2-4471-4EC2-A23A-BC98ADF479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28D3-A211-4D4C-B172-918AF209E2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A91003-0CCD-4C6A-AD64-B11F84CA552C}"/>
              </a:ext>
            </a:extLst>
          </p:cNvPr>
          <p:cNvSpPr txBox="1"/>
          <p:nvPr/>
        </p:nvSpPr>
        <p:spPr>
          <a:xfrm>
            <a:off x="158620" y="208593"/>
            <a:ext cx="118778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Performance in Car-to-Crossing Bicyclists (CBNA-50%) scenario Euro NCAP results 2018-19 </a:t>
            </a:r>
            <a:r>
              <a:rPr lang="en-US" sz="2400" dirty="0"/>
              <a:t>(as for November 13</a:t>
            </a:r>
            <a:r>
              <a:rPr lang="en-US" sz="2400" baseline="30000" dirty="0"/>
              <a:t>th</a:t>
            </a:r>
            <a:r>
              <a:rPr lang="en-US" sz="2400" dirty="0"/>
              <a:t> 2019)</a:t>
            </a: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4A8A60-B10A-44A4-9343-90559CBA66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09" b="15552"/>
          <a:stretch/>
        </p:blipFill>
        <p:spPr>
          <a:xfrm>
            <a:off x="442579" y="4146148"/>
            <a:ext cx="1678189" cy="15731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EE76CA-07E5-4930-B515-105E6AFF6F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17" b="13333"/>
          <a:stretch/>
        </p:blipFill>
        <p:spPr>
          <a:xfrm>
            <a:off x="1782458" y="4146146"/>
            <a:ext cx="1678190" cy="15731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536FAB-F582-4EC4-AE5E-6BCDA35E2D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07" b="13333"/>
          <a:stretch/>
        </p:blipFill>
        <p:spPr>
          <a:xfrm>
            <a:off x="3179742" y="4146146"/>
            <a:ext cx="1678190" cy="1573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F9D503-4292-40BF-8878-88CB6B6AAF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68" b="17404"/>
          <a:stretch/>
        </p:blipFill>
        <p:spPr>
          <a:xfrm>
            <a:off x="4504942" y="4146146"/>
            <a:ext cx="1678190" cy="14992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2418B6-52A9-45DB-8D51-85145781CF3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753" b="13333"/>
          <a:stretch/>
        </p:blipFill>
        <p:spPr>
          <a:xfrm>
            <a:off x="5917124" y="4146146"/>
            <a:ext cx="1663291" cy="15731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3E3CB6-DEE4-4AA0-8B59-9787315929E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007" b="13333"/>
          <a:stretch/>
        </p:blipFill>
        <p:spPr>
          <a:xfrm>
            <a:off x="7299510" y="4146146"/>
            <a:ext cx="1678190" cy="15731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4684701-0AA0-49DA-BB83-A265335A345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525" b="13333"/>
          <a:stretch/>
        </p:blipFill>
        <p:spPr>
          <a:xfrm>
            <a:off x="8690110" y="4146146"/>
            <a:ext cx="1740336" cy="157318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540E1F4-5C0B-4314-B548-B9CD38755E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246" b="13333"/>
          <a:stretch/>
        </p:blipFill>
        <p:spPr>
          <a:xfrm>
            <a:off x="10178341" y="4146146"/>
            <a:ext cx="1704852" cy="157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9E8D98-8B3A-4BE2-92A5-41D9EA5BB6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8620" y="3460257"/>
            <a:ext cx="11621744" cy="612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837619C-E9A2-4B41-A28B-54EAEB3B0EE2}"/>
              </a:ext>
            </a:extLst>
          </p:cNvPr>
          <p:cNvGrpSpPr/>
          <p:nvPr/>
        </p:nvGrpSpPr>
        <p:grpSpPr>
          <a:xfrm>
            <a:off x="9560278" y="873479"/>
            <a:ext cx="2275255" cy="1146259"/>
            <a:chOff x="1055822" y="1169777"/>
            <a:chExt cx="2275255" cy="114625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B65B8D7-9633-4F92-AE64-8177D30C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55822" y="1169777"/>
              <a:ext cx="2275255" cy="114625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0F69C5-C393-455C-9D63-52B6CDDE832D}"/>
                </a:ext>
              </a:extLst>
            </p:cNvPr>
            <p:cNvSpPr txBox="1"/>
            <p:nvPr/>
          </p:nvSpPr>
          <p:spPr>
            <a:xfrm>
              <a:off x="1055822" y="2053390"/>
              <a:ext cx="12853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dirty="0"/>
                <a:t>Source: Euro NCAP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2F0DC65-FE72-414B-94A9-DB9CC4E02EB8}"/>
              </a:ext>
            </a:extLst>
          </p:cNvPr>
          <p:cNvSpPr txBox="1"/>
          <p:nvPr/>
        </p:nvSpPr>
        <p:spPr>
          <a:xfrm>
            <a:off x="8612776" y="2069251"/>
            <a:ext cx="32227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CBNA Scenario – Ego vehicle speed 20km/h to 60 km/h</a:t>
            </a:r>
          </a:p>
          <a:p>
            <a:r>
              <a:rPr lang="en-US" sz="1000" dirty="0"/>
              <a:t>Bicyclist crossing with 15km/h</a:t>
            </a:r>
          </a:p>
          <a:p>
            <a:r>
              <a:rPr lang="en-US" sz="1000" dirty="0"/>
              <a:t>Projected Impact position – 50% (middle of front bumper)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7C7327-8D8E-4730-99DE-3339930A838E}"/>
              </a:ext>
            </a:extLst>
          </p:cNvPr>
          <p:cNvSpPr txBox="1"/>
          <p:nvPr/>
        </p:nvSpPr>
        <p:spPr>
          <a:xfrm>
            <a:off x="242954" y="1196724"/>
            <a:ext cx="10787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63% of recently tested vehicles have AEB-Cyclist in Crossing scenarios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60 vehicle models were rated in 2018-19 (time period when AEB-Cyclist was introduced)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45 of 60 models offered AEB-Cyclist (in longitudinal  and/or crossing scenarios)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38 out 60 offered AEB-Cyclist with crossing scenario CBNA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F419A1-DFD1-4DEC-914A-579E23ECACDB}"/>
              </a:ext>
            </a:extLst>
          </p:cNvPr>
          <p:cNvSpPr txBox="1"/>
          <p:nvPr/>
        </p:nvSpPr>
        <p:spPr>
          <a:xfrm>
            <a:off x="242953" y="2900248"/>
            <a:ext cx="10787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Performance by Ego vehicle speed</a:t>
            </a:r>
          </a:p>
        </p:txBody>
      </p:sp>
      <p:sp>
        <p:nvSpPr>
          <p:cNvPr id="12" name="Callout: Bent Line 11">
            <a:extLst>
              <a:ext uri="{FF2B5EF4-FFF2-40B4-BE49-F238E27FC236}">
                <a16:creationId xmlns:a16="http://schemas.microsoft.com/office/drawing/2014/main" id="{D0B4CE0E-9C49-4C63-8D44-31AD2B0DA590}"/>
              </a:ext>
            </a:extLst>
          </p:cNvPr>
          <p:cNvSpPr/>
          <p:nvPr/>
        </p:nvSpPr>
        <p:spPr>
          <a:xfrm>
            <a:off x="653144" y="6152425"/>
            <a:ext cx="2586446" cy="570824"/>
          </a:xfrm>
          <a:prstGeom prst="borderCallout2">
            <a:avLst>
              <a:gd name="adj1" fmla="val -10237"/>
              <a:gd name="adj2" fmla="val 29624"/>
              <a:gd name="adj3" fmla="val -42275"/>
              <a:gd name="adj4" fmla="val 42201"/>
              <a:gd name="adj5" fmla="val -101085"/>
              <a:gd name="adj6" fmla="val 42749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For</a:t>
            </a:r>
            <a:r>
              <a:rPr lang="en-US" sz="1200" b="1" dirty="0">
                <a:solidFill>
                  <a:schemeClr val="tx1"/>
                </a:solidFill>
              </a:rPr>
              <a:t> 20-25km/h </a:t>
            </a:r>
            <a:r>
              <a:rPr lang="en-US" sz="1200" dirty="0">
                <a:solidFill>
                  <a:schemeClr val="tx1"/>
                </a:solidFill>
              </a:rPr>
              <a:t>ego speed many vehicle have “No performance due to limited </a:t>
            </a:r>
            <a:r>
              <a:rPr lang="en-US" sz="1200" dirty="0" err="1">
                <a:solidFill>
                  <a:schemeClr val="tx1"/>
                </a:solidFill>
              </a:rPr>
              <a:t>FoV</a:t>
            </a:r>
            <a:r>
              <a:rPr lang="en-US" sz="1200" dirty="0">
                <a:solidFill>
                  <a:schemeClr val="tx1"/>
                </a:solidFill>
              </a:rPr>
              <a:t> (Field Of View)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8B176E-971C-463F-A6F7-3E620DEE432F}"/>
              </a:ext>
            </a:extLst>
          </p:cNvPr>
          <p:cNvSpPr txBox="1"/>
          <p:nvPr/>
        </p:nvSpPr>
        <p:spPr>
          <a:xfrm>
            <a:off x="242953" y="5745045"/>
            <a:ext cx="10787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Observations:</a:t>
            </a:r>
          </a:p>
        </p:txBody>
      </p:sp>
      <p:sp>
        <p:nvSpPr>
          <p:cNvPr id="22" name="Callout: Bent Line 21">
            <a:extLst>
              <a:ext uri="{FF2B5EF4-FFF2-40B4-BE49-F238E27FC236}">
                <a16:creationId xmlns:a16="http://schemas.microsoft.com/office/drawing/2014/main" id="{F3178756-E52C-4AD9-AF14-9CB48346B594}"/>
              </a:ext>
            </a:extLst>
          </p:cNvPr>
          <p:cNvSpPr/>
          <p:nvPr/>
        </p:nvSpPr>
        <p:spPr>
          <a:xfrm>
            <a:off x="3460648" y="6152425"/>
            <a:ext cx="2586446" cy="570824"/>
          </a:xfrm>
          <a:prstGeom prst="borderCallout2">
            <a:avLst>
              <a:gd name="adj1" fmla="val -10237"/>
              <a:gd name="adj2" fmla="val 29624"/>
              <a:gd name="adj3" fmla="val -42275"/>
              <a:gd name="adj4" fmla="val 42201"/>
              <a:gd name="adj5" fmla="val -101085"/>
              <a:gd name="adj6" fmla="val 42749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For</a:t>
            </a:r>
            <a:r>
              <a:rPr lang="en-US" sz="1200" b="1" dirty="0">
                <a:solidFill>
                  <a:schemeClr val="tx1"/>
                </a:solidFill>
              </a:rPr>
              <a:t> 30-35km/h </a:t>
            </a:r>
            <a:r>
              <a:rPr lang="en-US" sz="1200" dirty="0">
                <a:solidFill>
                  <a:schemeClr val="tx1"/>
                </a:solidFill>
              </a:rPr>
              <a:t>ego speed only few vehicles have “No performance” probably limited </a:t>
            </a:r>
            <a:r>
              <a:rPr lang="en-US" sz="1200" dirty="0" err="1">
                <a:solidFill>
                  <a:schemeClr val="tx1"/>
                </a:solidFill>
              </a:rPr>
              <a:t>FoV</a:t>
            </a:r>
            <a:r>
              <a:rPr lang="en-US" sz="1200" dirty="0">
                <a:solidFill>
                  <a:schemeClr val="tx1"/>
                </a:solidFill>
              </a:rPr>
              <a:t> or performance </a:t>
            </a:r>
          </a:p>
        </p:txBody>
      </p:sp>
      <p:sp>
        <p:nvSpPr>
          <p:cNvPr id="23" name="Callout: Bent Line 22">
            <a:extLst>
              <a:ext uri="{FF2B5EF4-FFF2-40B4-BE49-F238E27FC236}">
                <a16:creationId xmlns:a16="http://schemas.microsoft.com/office/drawing/2014/main" id="{06210E01-4A0E-4B23-AED8-443E2503F108}"/>
              </a:ext>
            </a:extLst>
          </p:cNvPr>
          <p:cNvSpPr/>
          <p:nvPr/>
        </p:nvSpPr>
        <p:spPr>
          <a:xfrm>
            <a:off x="8325394" y="6096232"/>
            <a:ext cx="3146170" cy="570824"/>
          </a:xfrm>
          <a:prstGeom prst="borderCallout2">
            <a:avLst>
              <a:gd name="adj1" fmla="val -10237"/>
              <a:gd name="adj2" fmla="val 29624"/>
              <a:gd name="adj3" fmla="val -42275"/>
              <a:gd name="adj4" fmla="val 42201"/>
              <a:gd name="adj5" fmla="val -69047"/>
              <a:gd name="adj6" fmla="val 36936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For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ego speeds </a:t>
            </a:r>
            <a:r>
              <a:rPr lang="en-US" sz="1200" b="1" dirty="0">
                <a:solidFill>
                  <a:schemeClr val="tx1"/>
                </a:solidFill>
              </a:rPr>
              <a:t>above 50km/h  </a:t>
            </a:r>
            <a:r>
              <a:rPr lang="en-US" sz="1200" dirty="0">
                <a:solidFill>
                  <a:schemeClr val="tx1"/>
                </a:solidFill>
              </a:rPr>
              <a:t>some vehicles show “No performance” probably intentionally due to robustness risks</a:t>
            </a:r>
          </a:p>
        </p:txBody>
      </p:sp>
    </p:spTree>
    <p:extLst>
      <p:ext uri="{BB962C8B-B14F-4D97-AF65-F5344CB8AC3E}">
        <p14:creationId xmlns:p14="http://schemas.microsoft.com/office/powerpoint/2010/main" val="2232483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Aliaksej Serka</dc:creator>
  <cp:lastModifiedBy>Aliaksej Serka</cp:lastModifiedBy>
  <cp:revision>10</cp:revision>
  <dcterms:created xsi:type="dcterms:W3CDTF">2019-11-13T14:09:59Z</dcterms:created>
  <dcterms:modified xsi:type="dcterms:W3CDTF">2019-11-29T10:51:47Z</dcterms:modified>
</cp:coreProperties>
</file>