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6" r:id="rId6"/>
    <p:sldId id="268" r:id="rId7"/>
    <p:sldId id="261" r:id="rId8"/>
    <p:sldId id="265" r:id="rId9"/>
  </p:sldIdLst>
  <p:sldSz cx="12192000" cy="6858000"/>
  <p:notesSz cx="6724650" cy="97742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2814" autoAdjust="0"/>
  </p:normalViewPr>
  <p:slideViewPr>
    <p:cSldViewPr snapToGrid="0" snapToObjects="1">
      <p:cViewPr varScale="1">
        <p:scale>
          <a:sx n="46" d="100"/>
          <a:sy n="46" d="100"/>
        </p:scale>
        <p:origin x="680" y="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6-3-2020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5.sv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6-3-2020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6-3-2020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6-3-2020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6-3-2020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6-3-2020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6-3-2020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6-3-2020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6-3-2020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=""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6-3-2020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5400" b="1" i="1" dirty="0">
                <a:solidFill>
                  <a:schemeClr val="tx1"/>
                </a:solidFill>
              </a:rPr>
              <a:t>Report to 180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WP.29 session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from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the 37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IWG on DETA meeting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/>
              <a:t>Transmitted by the IWG on DETA				informal document WP.29-180-XX</a:t>
            </a:r>
            <a:br>
              <a:rPr lang="en-GB" sz="1600" b="0" dirty="0"/>
            </a:br>
            <a:r>
              <a:rPr lang="en-GB" sz="1600" b="0" dirty="0"/>
              <a:t>							180</a:t>
            </a:r>
            <a:r>
              <a:rPr lang="en-GB" sz="1600" b="0" baseline="30000" dirty="0"/>
              <a:t>th</a:t>
            </a:r>
            <a:r>
              <a:rPr lang="en-GB" sz="1600" b="0" dirty="0"/>
              <a:t> WP.29, agenda item 4.5</a:t>
            </a:r>
            <a:br>
              <a:rPr lang="en-GB" sz="1600" b="0" dirty="0"/>
            </a:br>
            <a:r>
              <a:rPr lang="en-GB" sz="1600" b="0" dirty="0"/>
              <a:t>							(document DETA-37-04-Rev 1e)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7877" y="1700013"/>
            <a:ext cx="11206194" cy="4388369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>
                <a:solidFill>
                  <a:schemeClr val="tx1"/>
                </a:solidFill>
              </a:rPr>
              <a:t>DETA</a:t>
            </a: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Database for the Exchange of Approval documentation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  <a:p>
            <a:pPr>
              <a:buFont typeface="Wingdings"/>
              <a:buChar char="à"/>
              <a:tabLst>
                <a:tab pos="441325" algn="l"/>
              </a:tabLst>
            </a:pPr>
            <a:r>
              <a:rPr lang="en-US" sz="3200" dirty="0">
                <a:solidFill>
                  <a:schemeClr val="tx1"/>
                </a:solidFill>
              </a:rPr>
              <a:t>	is the secure internet database to circulate approvals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and its attachments,</a:t>
            </a:r>
          </a:p>
          <a:p>
            <a:pPr marL="0" indent="0">
              <a:buNone/>
              <a:tabLst>
                <a:tab pos="441325" algn="l"/>
              </a:tabLst>
            </a:pP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accent1"/>
                </a:solidFill>
                <a:sym typeface="Wingdings" panose="05000000000000000000" pitchFamily="2" charset="2"/>
              </a:rPr>
              <a:t>	</a:t>
            </a:r>
            <a:r>
              <a:rPr lang="en-US" sz="3200" dirty="0">
                <a:solidFill>
                  <a:schemeClr val="tx1"/>
                </a:solidFill>
              </a:rPr>
              <a:t>as required to be established by the UNECE,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according to the 1958 Agreement Revision 3.</a:t>
            </a:r>
          </a:p>
          <a:p>
            <a:pPr marL="0" indent="0">
              <a:buNone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15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700013"/>
            <a:ext cx="11289672" cy="4388369"/>
          </a:xfrm>
        </p:spPr>
        <p:txBody>
          <a:bodyPr/>
          <a:lstStyle/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DETA is still under development but</a:t>
            </a:r>
            <a:r>
              <a:rPr lang="en-GB" sz="2800" b="1" dirty="0">
                <a:solidFill>
                  <a:schemeClr val="tx1"/>
                </a:solidFill>
              </a:rPr>
              <a:t> since May 2019 </a:t>
            </a:r>
            <a:r>
              <a:rPr lang="en-US" sz="2800" b="1" dirty="0">
                <a:solidFill>
                  <a:schemeClr val="tx1"/>
                </a:solidFill>
              </a:rPr>
              <a:t>ready to be used for its base purpose: </a:t>
            </a:r>
          </a:p>
          <a:p>
            <a:pPr marL="0" indent="0">
              <a:buClr>
                <a:schemeClr val="tx2"/>
              </a:buClr>
              <a:buNone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exchanging </a:t>
            </a:r>
            <a:r>
              <a:rPr lang="en-US" sz="2800" dirty="0">
                <a:solidFill>
                  <a:schemeClr val="tx1"/>
                </a:solidFill>
              </a:rPr>
              <a:t>UNECE approval documentation between the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chemeClr val="tx1"/>
                </a:solidFill>
              </a:rPr>
              <a:t> Contracting </a:t>
            </a:r>
            <a:r>
              <a:rPr lang="en-US" sz="2800" dirty="0">
                <a:solidFill>
                  <a:schemeClr val="tx1"/>
                </a:solidFill>
              </a:rPr>
              <a:t>Parties to the 1958 Agreement.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25 Contracting Parties have notified their DETA Focal Point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chemeClr val="tx1"/>
                </a:solidFill>
              </a:rPr>
              <a:t>Appr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r>
              <a:rPr lang="en-US" sz="2800" b="1" dirty="0">
                <a:solidFill>
                  <a:schemeClr val="tx1"/>
                </a:solidFill>
              </a:rPr>
              <a:t>1400 approvals uploaded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8 Manufacturers have access to DETA (their own approvals)</a:t>
            </a:r>
            <a:br>
              <a:rPr lang="en-US" sz="2800" b="1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(manufacturer’s access is to be requested via their approval authority and to be forwarded to the DETA Administrator)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44032" y="1475895"/>
            <a:ext cx="11697077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Implementation of </a:t>
            </a:r>
            <a:r>
              <a:rPr lang="en-US" sz="2800" b="1" dirty="0" err="1">
                <a:solidFill>
                  <a:schemeClr val="tx1"/>
                </a:solidFill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 (specifications finalized </a:t>
            </a: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 sponsor CITA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/>
            </a:r>
            <a:b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(‘</a:t>
            </a:r>
            <a:r>
              <a:rPr lang="en-US" sz="2800" dirty="0" err="1">
                <a:solidFill>
                  <a:schemeClr val="tx1"/>
                </a:solidFill>
                <a:sym typeface="Wingdings" panose="05000000000000000000" pitchFamily="2" charset="2"/>
              </a:rPr>
              <a:t>DoC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’ is the Declaration of Conformance certifying to which UN Regulations and versions a single vehicle is approved at the time of its production.)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Implementation of UI (specs under review </a:t>
            </a: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 sponsor OICA, ACEA, CLEPA, ETRTO)</a:t>
            </a:r>
            <a:b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(‘UI’ is the Unique Identifier number assigned to an approval uploaded to DETA. A UI may replace the traditional E marking)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 Preparation of Contracts ongoing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-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5830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44032" y="1296601"/>
            <a:ext cx="11697077" cy="52004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Financing of DETA by UNECE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Regular Budget for 2020 and beyond to be clarified</a:t>
            </a:r>
          </a:p>
          <a:p>
            <a:pPr marL="271463" lvl="1" indent="-271463"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UI: open options to be discussed by the various GRs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What kind of additional information, currently part of the approval marking (e.g. installation) needs to be retained for 3</a:t>
            </a:r>
            <a:r>
              <a:rPr lang="en-US" sz="2800" baseline="30000" dirty="0">
                <a:solidFill>
                  <a:schemeClr val="tx1"/>
                </a:solidFill>
              </a:rPr>
              <a:t>rd</a:t>
            </a:r>
            <a:r>
              <a:rPr lang="en-US" sz="2800" dirty="0">
                <a:solidFill>
                  <a:schemeClr val="tx1"/>
                </a:solidFill>
              </a:rPr>
              <a:t> parties?</a:t>
            </a:r>
          </a:p>
          <a:p>
            <a:pPr marL="1347788" lvl="1" indent="-452438">
              <a:buNone/>
            </a:pP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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Option 1: Keep </a:t>
            </a:r>
            <a:r>
              <a:rPr lang="en-US" sz="2400" dirty="0">
                <a:solidFill>
                  <a:schemeClr val="tx1"/>
                </a:solidFill>
              </a:rPr>
              <a:t>this additional information on the product (marking) in addition to UI?</a:t>
            </a:r>
          </a:p>
          <a:p>
            <a:pPr marL="1250950" lvl="1" indent="-355600">
              <a:buNone/>
            </a:pP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Option 2: Move t</a:t>
            </a:r>
            <a:r>
              <a:rPr lang="en-US" sz="2400" dirty="0">
                <a:solidFill>
                  <a:schemeClr val="tx1"/>
                </a:solidFill>
              </a:rPr>
              <a:t>his additional information to the communication document in DETA (UI only for the approval marking and provide open access to the communication document)?</a:t>
            </a:r>
          </a:p>
          <a:p>
            <a:pPr marL="271463" lvl="1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-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431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44032" y="1296601"/>
            <a:ext cx="11697077" cy="52004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Automated mass upload of approval documents today not yet possible (currently only manual upload)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Manual upload for large amounts very time-consuming</a:t>
            </a:r>
          </a:p>
          <a:p>
            <a:pPr marL="271463" lvl="1" indent="0">
              <a:buNone/>
            </a:pP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IWG-DETA </a:t>
            </a:r>
            <a:r>
              <a:rPr lang="en-US" sz="2800" dirty="0">
                <a:solidFill>
                  <a:schemeClr val="tx1"/>
                </a:solidFill>
              </a:rPr>
              <a:t>considering technical solution (e.g. web-based service) </a:t>
            </a:r>
          </a:p>
          <a:p>
            <a:pPr marL="271463" lvl="1" indent="0">
              <a:buNone/>
            </a:pP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sym typeface="Wingdings" panose="05000000000000000000" pitchFamily="2" charset="2"/>
              </a:rPr>
              <a:t>Specifications 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and financing still to be defined</a:t>
            </a:r>
          </a:p>
          <a:p>
            <a:pPr marL="271463" lvl="1" indent="0">
              <a:buNone/>
            </a:pPr>
            <a:endParaRPr lang="en-US" sz="2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0000"/>
                </a:solidFill>
              </a:rPr>
              <a:t>Review possibility of a higher security level for access to DETA</a:t>
            </a:r>
          </a:p>
          <a:p>
            <a:pPr marL="271463" lvl="1" indent="0">
              <a:buClr>
                <a:srgbClr val="E36B1E"/>
              </a:buClr>
              <a:buNone/>
            </a:pP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rgbClr val="000000"/>
                </a:solidFill>
              </a:rPr>
              <a:t> e.g. two factor </a:t>
            </a:r>
            <a:r>
              <a:rPr lang="en-US" sz="2800" dirty="0" err="1">
                <a:solidFill>
                  <a:srgbClr val="000000"/>
                </a:solidFill>
              </a:rPr>
              <a:t>authentification</a:t>
            </a:r>
            <a:endParaRPr lang="en-US" sz="2800" dirty="0">
              <a:solidFill>
                <a:srgbClr val="000000"/>
              </a:solidFill>
            </a:endParaRPr>
          </a:p>
          <a:p>
            <a:pPr marL="271463" lvl="1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271463" lvl="1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-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824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b="1" dirty="0" err="1">
                <a:solidFill>
                  <a:schemeClr val="tx1"/>
                </a:solidFill>
              </a:rPr>
              <a:t>To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be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reviewed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after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resolution</a:t>
            </a:r>
            <a:r>
              <a:rPr lang="nl-NL" sz="3200" b="1" dirty="0">
                <a:solidFill>
                  <a:schemeClr val="tx1"/>
                </a:solidFill>
              </a:rPr>
              <a:t> of open points</a:t>
            </a:r>
            <a:r>
              <a:rPr lang="nl-NL" sz="3200" dirty="0">
                <a:solidFill>
                  <a:schemeClr val="tx1"/>
                </a:solidFill>
              </a:rPr>
              <a:t>, e.g.:</a:t>
            </a:r>
          </a:p>
          <a:p>
            <a:pPr marL="1166812" indent="-4572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chemeClr val="tx1"/>
                </a:solidFill>
              </a:rPr>
              <a:t>DOC: contract details</a:t>
            </a:r>
          </a:p>
          <a:p>
            <a:pPr marL="1166812" indent="-4572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chemeClr val="tx1"/>
                </a:solidFill>
              </a:rPr>
              <a:t>UI: </a:t>
            </a:r>
            <a:r>
              <a:rPr lang="nl-NL" sz="3200" dirty="0" err="1">
                <a:solidFill>
                  <a:schemeClr val="tx1"/>
                </a:solidFill>
              </a:rPr>
              <a:t>technical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specifications</a:t>
            </a:r>
            <a:r>
              <a:rPr lang="nl-NL" sz="3200" dirty="0">
                <a:solidFill>
                  <a:schemeClr val="tx1"/>
                </a:solidFill>
              </a:rPr>
              <a:t> (</a:t>
            </a:r>
            <a:r>
              <a:rPr lang="nl-NL" sz="3200" dirty="0" err="1">
                <a:solidFill>
                  <a:schemeClr val="tx1"/>
                </a:solidFill>
              </a:rPr>
              <a:t>see</a:t>
            </a:r>
            <a:r>
              <a:rPr lang="nl-NL" sz="3200" dirty="0">
                <a:solidFill>
                  <a:schemeClr val="tx1"/>
                </a:solidFill>
              </a:rPr>
              <a:t> open points on 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slide 5)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contract details	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and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signature</a:t>
            </a:r>
            <a:r>
              <a:rPr lang="nl-NL" sz="3200" b="1" dirty="0">
                <a:solidFill>
                  <a:schemeClr val="tx1"/>
                </a:solidFill>
              </a:rPr>
              <a:t> of </a:t>
            </a:r>
            <a:r>
              <a:rPr lang="nl-NL" sz="3200" b="1" dirty="0" err="1">
                <a:solidFill>
                  <a:schemeClr val="tx1"/>
                </a:solidFill>
              </a:rPr>
              <a:t>necessary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contracts</a:t>
            </a:r>
            <a:endParaRPr lang="nl-NL" sz="3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Time line for </a:t>
            </a:r>
            <a:r>
              <a:rPr lang="en-GB" sz="2800" dirty="0" err="1"/>
              <a:t>DoC</a:t>
            </a:r>
            <a:r>
              <a:rPr lang="en-GB" sz="2800" dirty="0"/>
              <a:t> and Unique Identifier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8848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5" y="1461877"/>
            <a:ext cx="11033781" cy="5006296"/>
          </a:xfrm>
        </p:spPr>
        <p:txBody>
          <a:bodyPr/>
          <a:lstStyle/>
          <a:p>
            <a:pPr marL="0" indent="0">
              <a:buNone/>
            </a:pPr>
            <a:r>
              <a:rPr lang="nl-NL" sz="2800" b="1" dirty="0">
                <a:solidFill>
                  <a:schemeClr val="tx1"/>
                </a:solidFill>
              </a:rPr>
              <a:t>WP.29 is </a:t>
            </a:r>
            <a:r>
              <a:rPr lang="nl-NL" sz="2800" b="1" dirty="0" err="1">
                <a:solidFill>
                  <a:schemeClr val="tx1"/>
                </a:solidFill>
              </a:rPr>
              <a:t>requested</a:t>
            </a:r>
            <a:r>
              <a:rPr lang="nl-NL" sz="2800" b="1" dirty="0">
                <a:solidFill>
                  <a:schemeClr val="tx1"/>
                </a:solidFill>
              </a:rPr>
              <a:t> </a:t>
            </a:r>
            <a:r>
              <a:rPr lang="nl-NL" sz="2800" b="1" dirty="0" err="1">
                <a:solidFill>
                  <a:schemeClr val="tx1"/>
                </a:solidFill>
              </a:rPr>
              <a:t>to</a:t>
            </a:r>
            <a:r>
              <a:rPr lang="nl-NL" sz="2800" b="1" dirty="0">
                <a:solidFill>
                  <a:schemeClr val="tx1"/>
                </a:solidFill>
              </a:rPr>
              <a:t>:</a:t>
            </a:r>
            <a:endParaRPr lang="nl-NL" sz="2800" dirty="0">
              <a:solidFill>
                <a:schemeClr val="tx1"/>
              </a:solidFill>
            </a:endParaRPr>
          </a:p>
          <a:p>
            <a:pPr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tx1"/>
                </a:solidFill>
              </a:rPr>
              <a:t>Invite </a:t>
            </a:r>
            <a:r>
              <a:rPr lang="nl-NL" sz="2800" dirty="0" err="1">
                <a:solidFill>
                  <a:schemeClr val="tx1"/>
                </a:solidFill>
              </a:rPr>
              <a:t>the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Secretariat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to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explain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current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situation</a:t>
            </a:r>
            <a:r>
              <a:rPr lang="nl-NL" sz="2800" dirty="0">
                <a:solidFill>
                  <a:schemeClr val="tx1"/>
                </a:solidFill>
              </a:rPr>
              <a:t> on DETA </a:t>
            </a:r>
            <a:r>
              <a:rPr lang="nl-NL" sz="2800" dirty="0" err="1">
                <a:solidFill>
                  <a:schemeClr val="tx1"/>
                </a:solidFill>
              </a:rPr>
              <a:t>funding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and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explore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further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possibilities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for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financing</a:t>
            </a:r>
            <a:endParaRPr lang="nl-NL" sz="28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nl-NL" sz="2800" dirty="0" err="1">
                <a:solidFill>
                  <a:schemeClr val="tx1"/>
                </a:solidFill>
              </a:rPr>
              <a:t>Consider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the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endorsement</a:t>
            </a:r>
            <a:r>
              <a:rPr lang="nl-NL" sz="2800" dirty="0">
                <a:solidFill>
                  <a:schemeClr val="tx1"/>
                </a:solidFill>
              </a:rPr>
              <a:t> of</a:t>
            </a:r>
            <a:r>
              <a:rPr lang="en-US" sz="2800" dirty="0">
                <a:solidFill>
                  <a:srgbClr val="000000"/>
                </a:solidFill>
              </a:rPr>
              <a:t> an automated mass-upload function </a:t>
            </a: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via </a:t>
            </a:r>
            <a:r>
              <a:rPr lang="en-US" sz="2800" dirty="0">
                <a:solidFill>
                  <a:srgbClr val="000000"/>
                </a:solidFill>
              </a:rPr>
              <a:t>Web-Service</a:t>
            </a: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Confirm the request to the various GRs to review the detailed specifications of UI (see slide 5) and report back as soon as possible </a:t>
            </a:r>
            <a:r>
              <a:rPr lang="en-US" dirty="0">
                <a:solidFill>
                  <a:srgbClr val="000000"/>
                </a:solidFill>
              </a:rPr>
              <a:t>(see also WP.29/1149, §65)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Questions to WP.29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107168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569</Words>
  <Application>Microsoft Office PowerPoint</Application>
  <PresentationFormat>Breedbeeld</PresentationFormat>
  <Paragraphs>53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Systeemlettertype</vt:lpstr>
      <vt:lpstr>Wingdings</vt:lpstr>
      <vt:lpstr>Zapf Dingbats</vt:lpstr>
      <vt:lpstr>Blank</vt:lpstr>
      <vt:lpstr>Transmitted by the IWG on DETA    informal document WP.29-180-XX        180th WP.29, agenda item 4.5        (document DETA-37-04-Rev 1e)</vt:lpstr>
      <vt:lpstr>State of play</vt:lpstr>
      <vt:lpstr>State of play</vt:lpstr>
      <vt:lpstr>State of play - Developments</vt:lpstr>
      <vt:lpstr>State of play - Developments</vt:lpstr>
      <vt:lpstr>State of play - Developments</vt:lpstr>
      <vt:lpstr>Time line for DoC and Unique Identifier</vt:lpstr>
      <vt:lpstr>Questions to WP.29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Tim Guiting</cp:lastModifiedBy>
  <cp:revision>91</cp:revision>
  <cp:lastPrinted>2019-11-06T09:31:37Z</cp:lastPrinted>
  <dcterms:created xsi:type="dcterms:W3CDTF">2019-02-28T13:58:20Z</dcterms:created>
  <dcterms:modified xsi:type="dcterms:W3CDTF">2020-03-06T16:07:03Z</dcterms:modified>
</cp:coreProperties>
</file>