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1243" r:id="rId2"/>
    <p:sldId id="1240" r:id="rId3"/>
    <p:sldId id="1244" r:id="rId4"/>
    <p:sldId id="1246" r:id="rId5"/>
    <p:sldId id="1245" r:id="rId6"/>
    <p:sldId id="1241" r:id="rId7"/>
    <p:sldId id="1247" r:id="rId8"/>
    <p:sldId id="1249" r:id="rId9"/>
    <p:sldId id="1239" r:id="rId10"/>
    <p:sldId id="1236" r:id="rId11"/>
    <p:sldId id="124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8FDE"/>
    <a:srgbClr val="3498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67" d="100"/>
          <a:sy n="67" d="100"/>
        </p:scale>
        <p:origin x="648" y="46"/>
      </p:cViewPr>
      <p:guideLst/>
    </p:cSldViewPr>
  </p:slideViewPr>
  <p:notesTextViewPr>
    <p:cViewPr>
      <p:scale>
        <a:sx n="1" d="1"/>
        <a:sy n="1" d="1"/>
      </p:scale>
      <p:origin x="0" y="0"/>
    </p:cViewPr>
  </p:notesTextViewPr>
  <p:sorterViewPr>
    <p:cViewPr>
      <p:scale>
        <a:sx n="20" d="100"/>
        <a:sy n="2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29487-724B-435A-B50E-98A17F239F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2F0A34-536E-45F5-8751-4CAF7B980AC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5DE604-2065-4358-A4B6-14965E602D31}"/>
              </a:ext>
            </a:extLst>
          </p:cNvPr>
          <p:cNvSpPr>
            <a:spLocks noGrp="1"/>
          </p:cNvSpPr>
          <p:nvPr>
            <p:ph type="dt" sz="half" idx="10"/>
          </p:nvPr>
        </p:nvSpPr>
        <p:spPr/>
        <p:txBody>
          <a:bodyPr/>
          <a:lstStyle/>
          <a:p>
            <a:fld id="{D986F44D-5A00-4A36-A23B-7057737FD334}" type="datetimeFigureOut">
              <a:rPr lang="en-US" smtClean="0"/>
              <a:t>07-Aug-20</a:t>
            </a:fld>
            <a:endParaRPr lang="en-US"/>
          </a:p>
        </p:txBody>
      </p:sp>
      <p:sp>
        <p:nvSpPr>
          <p:cNvPr id="5" name="Footer Placeholder 4">
            <a:extLst>
              <a:ext uri="{FF2B5EF4-FFF2-40B4-BE49-F238E27FC236}">
                <a16:creationId xmlns:a16="http://schemas.microsoft.com/office/drawing/2014/main" id="{DB3D4262-5D75-4574-AA5B-945210AE3F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6D9522-1B1F-4182-88B7-4E0C2C5D2DA5}"/>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7" name="Picture 6">
            <a:extLst>
              <a:ext uri="{FF2B5EF4-FFF2-40B4-BE49-F238E27FC236}">
                <a16:creationId xmlns:a16="http://schemas.microsoft.com/office/drawing/2014/main" id="{FC918148-5F67-4D2A-9149-17A14050DB0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20438" y="984568"/>
            <a:ext cx="3951122" cy="892275"/>
          </a:xfrm>
          <a:prstGeom prst="rect">
            <a:avLst/>
          </a:prstGeom>
        </p:spPr>
      </p:pic>
    </p:spTree>
    <p:extLst>
      <p:ext uri="{BB962C8B-B14F-4D97-AF65-F5344CB8AC3E}">
        <p14:creationId xmlns:p14="http://schemas.microsoft.com/office/powerpoint/2010/main" val="2110318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7E21C-4379-4D7B-9820-97BCC93655A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E77026A-EBF8-42A8-9695-6D80176705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E804E0-6046-41C8-833E-8AE6D572820F}"/>
              </a:ext>
            </a:extLst>
          </p:cNvPr>
          <p:cNvSpPr>
            <a:spLocks noGrp="1"/>
          </p:cNvSpPr>
          <p:nvPr>
            <p:ph type="dt" sz="half" idx="10"/>
          </p:nvPr>
        </p:nvSpPr>
        <p:spPr/>
        <p:txBody>
          <a:bodyPr/>
          <a:lstStyle/>
          <a:p>
            <a:fld id="{D986F44D-5A00-4A36-A23B-7057737FD334}" type="datetimeFigureOut">
              <a:rPr lang="en-US" smtClean="0"/>
              <a:t>07-Aug-20</a:t>
            </a:fld>
            <a:endParaRPr lang="en-US"/>
          </a:p>
        </p:txBody>
      </p:sp>
      <p:sp>
        <p:nvSpPr>
          <p:cNvPr id="5" name="Footer Placeholder 4">
            <a:extLst>
              <a:ext uri="{FF2B5EF4-FFF2-40B4-BE49-F238E27FC236}">
                <a16:creationId xmlns:a16="http://schemas.microsoft.com/office/drawing/2014/main" id="{8AA34CFA-5CC6-4998-8159-C0AB328743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50ADEA-5CE9-4107-BA20-99202F02442D}"/>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132940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C7A7D8-41DE-4A35-B704-1C2ADD380F9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0358D8-4FC0-41AD-BEDC-52F77923892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EC839F-45B4-42D2-8A63-33B3E9F30ACA}"/>
              </a:ext>
            </a:extLst>
          </p:cNvPr>
          <p:cNvSpPr>
            <a:spLocks noGrp="1"/>
          </p:cNvSpPr>
          <p:nvPr>
            <p:ph type="dt" sz="half" idx="10"/>
          </p:nvPr>
        </p:nvSpPr>
        <p:spPr/>
        <p:txBody>
          <a:bodyPr/>
          <a:lstStyle/>
          <a:p>
            <a:fld id="{D986F44D-5A00-4A36-A23B-7057737FD334}" type="datetimeFigureOut">
              <a:rPr lang="en-US" smtClean="0"/>
              <a:t>07-Aug-20</a:t>
            </a:fld>
            <a:endParaRPr lang="en-US"/>
          </a:p>
        </p:txBody>
      </p:sp>
      <p:sp>
        <p:nvSpPr>
          <p:cNvPr id="5" name="Footer Placeholder 4">
            <a:extLst>
              <a:ext uri="{FF2B5EF4-FFF2-40B4-BE49-F238E27FC236}">
                <a16:creationId xmlns:a16="http://schemas.microsoft.com/office/drawing/2014/main" id="{25AB8CD7-C0A7-4377-9673-84C741AFB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DC69DC-D1DE-439B-ABF7-B45991E23939}"/>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3105898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002BB-FB0A-4C1E-8FA9-162AEA103B9B}"/>
              </a:ext>
            </a:extLst>
          </p:cNvPr>
          <p:cNvSpPr>
            <a:spLocks noGrp="1"/>
          </p:cNvSpPr>
          <p:nvPr>
            <p:ph type="title"/>
          </p:nvPr>
        </p:nvSpPr>
        <p:spPr>
          <a:xfrm>
            <a:off x="457200" y="182880"/>
            <a:ext cx="8229600" cy="548640"/>
          </a:xfrm>
        </p:spPr>
        <p:txBody>
          <a:bodyPr>
            <a:normAutofit/>
          </a:bodyPr>
          <a:lstStyle>
            <a:lvl1pPr>
              <a:defRPr sz="3600"/>
            </a:lvl1pPr>
          </a:lstStyle>
          <a:p>
            <a:r>
              <a:rPr lang="en-US"/>
              <a:t>Click to edit Master title style</a:t>
            </a:r>
          </a:p>
        </p:txBody>
      </p:sp>
      <p:sp>
        <p:nvSpPr>
          <p:cNvPr id="3" name="Content Placeholder 2">
            <a:extLst>
              <a:ext uri="{FF2B5EF4-FFF2-40B4-BE49-F238E27FC236}">
                <a16:creationId xmlns:a16="http://schemas.microsoft.com/office/drawing/2014/main" id="{93D621B6-356F-47D9-B746-D2D7C4C74035}"/>
              </a:ext>
            </a:extLst>
          </p:cNvPr>
          <p:cNvSpPr>
            <a:spLocks noGrp="1"/>
          </p:cNvSpPr>
          <p:nvPr>
            <p:ph idx="1"/>
          </p:nvPr>
        </p:nvSpPr>
        <p:spPr>
          <a:xfrm>
            <a:off x="548640" y="1188720"/>
            <a:ext cx="1051560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1E3089-EA30-4A62-AFBC-DBAA978C3868}"/>
              </a:ext>
            </a:extLst>
          </p:cNvPr>
          <p:cNvSpPr>
            <a:spLocks noGrp="1"/>
          </p:cNvSpPr>
          <p:nvPr>
            <p:ph type="dt" sz="half" idx="10"/>
          </p:nvPr>
        </p:nvSpPr>
        <p:spPr/>
        <p:txBody>
          <a:bodyPr/>
          <a:lstStyle/>
          <a:p>
            <a:fld id="{D986F44D-5A00-4A36-A23B-7057737FD334}" type="datetimeFigureOut">
              <a:rPr lang="en-US" smtClean="0"/>
              <a:t>07-Aug-20</a:t>
            </a:fld>
            <a:endParaRPr lang="en-US"/>
          </a:p>
        </p:txBody>
      </p:sp>
      <p:sp>
        <p:nvSpPr>
          <p:cNvPr id="5" name="Footer Placeholder 4">
            <a:extLst>
              <a:ext uri="{FF2B5EF4-FFF2-40B4-BE49-F238E27FC236}">
                <a16:creationId xmlns:a16="http://schemas.microsoft.com/office/drawing/2014/main" id="{BAC6E6AC-892D-42A3-A38F-3F06AE7C48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ACF05E-9A8C-42A9-8863-CA202C12798F}"/>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9" name="Picture 8" descr="A close up of a logo&#10;&#10;Description automatically generated">
            <a:extLst>
              <a:ext uri="{FF2B5EF4-FFF2-40B4-BE49-F238E27FC236}">
                <a16:creationId xmlns:a16="http://schemas.microsoft.com/office/drawing/2014/main" id="{10812CF4-2932-4931-8D26-03094FE8E44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62542" y="182880"/>
            <a:ext cx="2429458" cy="548640"/>
          </a:xfrm>
          <a:prstGeom prst="rect">
            <a:avLst/>
          </a:prstGeom>
        </p:spPr>
      </p:pic>
      <p:sp>
        <p:nvSpPr>
          <p:cNvPr id="8" name="TextBox 7">
            <a:extLst>
              <a:ext uri="{FF2B5EF4-FFF2-40B4-BE49-F238E27FC236}">
                <a16:creationId xmlns:a16="http://schemas.microsoft.com/office/drawing/2014/main" id="{73D3DDFF-20B1-4756-A0AB-B59B41A20664}"/>
              </a:ext>
            </a:extLst>
          </p:cNvPr>
          <p:cNvSpPr txBox="1"/>
          <p:nvPr userDrawn="1"/>
        </p:nvSpPr>
        <p:spPr>
          <a:xfrm>
            <a:off x="9762542" y="6308079"/>
            <a:ext cx="2286203" cy="461665"/>
          </a:xfrm>
          <a:prstGeom prst="rect">
            <a:avLst/>
          </a:prstGeom>
          <a:noFill/>
        </p:spPr>
        <p:txBody>
          <a:bodyPr wrap="none" rtlCol="0">
            <a:spAutoFit/>
          </a:bodyPr>
          <a:lstStyle/>
          <a:p>
            <a:r>
              <a:rPr lang="en-US" sz="1200" dirty="0">
                <a:latin typeface="Arial Nova" panose="020B0504020202020204" pitchFamily="34" charset="0"/>
              </a:rPr>
              <a:t>Document FRAV-03-04</a:t>
            </a:r>
          </a:p>
          <a:p>
            <a:r>
              <a:rPr lang="en-US" sz="1200" dirty="0">
                <a:latin typeface="Arial Nova" panose="020B0504020202020204" pitchFamily="34" charset="0"/>
              </a:rPr>
              <a:t>3</a:t>
            </a:r>
            <a:r>
              <a:rPr lang="en-US" sz="1200" baseline="30000" dirty="0">
                <a:latin typeface="Arial Nova" panose="020B0504020202020204" pitchFamily="34" charset="0"/>
              </a:rPr>
              <a:t>rd</a:t>
            </a:r>
            <a:r>
              <a:rPr lang="en-US" sz="1200" dirty="0">
                <a:latin typeface="Arial Nova" panose="020B0504020202020204" pitchFamily="34" charset="0"/>
              </a:rPr>
              <a:t> FRAV session, 28 July 2020</a:t>
            </a:r>
          </a:p>
        </p:txBody>
      </p:sp>
    </p:spTree>
    <p:extLst>
      <p:ext uri="{BB962C8B-B14F-4D97-AF65-F5344CB8AC3E}">
        <p14:creationId xmlns:p14="http://schemas.microsoft.com/office/powerpoint/2010/main" val="3197633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1CB41-9834-4A52-A0EA-2D7053BFAC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969D343-81E1-4FE5-9518-D7987EC2CB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3A877E-01A2-43A0-A747-1AFFAEB133AE}"/>
              </a:ext>
            </a:extLst>
          </p:cNvPr>
          <p:cNvSpPr>
            <a:spLocks noGrp="1"/>
          </p:cNvSpPr>
          <p:nvPr>
            <p:ph type="dt" sz="half" idx="10"/>
          </p:nvPr>
        </p:nvSpPr>
        <p:spPr/>
        <p:txBody>
          <a:bodyPr/>
          <a:lstStyle/>
          <a:p>
            <a:fld id="{D986F44D-5A00-4A36-A23B-7057737FD334}" type="datetimeFigureOut">
              <a:rPr lang="en-US" smtClean="0"/>
              <a:t>07-Aug-20</a:t>
            </a:fld>
            <a:endParaRPr lang="en-US"/>
          </a:p>
        </p:txBody>
      </p:sp>
      <p:sp>
        <p:nvSpPr>
          <p:cNvPr id="5" name="Footer Placeholder 4">
            <a:extLst>
              <a:ext uri="{FF2B5EF4-FFF2-40B4-BE49-F238E27FC236}">
                <a16:creationId xmlns:a16="http://schemas.microsoft.com/office/drawing/2014/main" id="{609AB43F-F2B8-4A09-A7E5-39FF6E006B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D37981-B85C-47CD-825F-6A25AC08CDA3}"/>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49471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8C3A3B-08C9-4D10-92F2-ADC8449AF9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8F2B88F-3669-4E29-8C7D-BCE05019F6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7B89B7-2628-4FF0-9EBC-AB761FD8BA0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90AD3E-353B-426C-BB3E-E96C6D74D29B}"/>
              </a:ext>
            </a:extLst>
          </p:cNvPr>
          <p:cNvSpPr>
            <a:spLocks noGrp="1"/>
          </p:cNvSpPr>
          <p:nvPr>
            <p:ph type="dt" sz="half" idx="10"/>
          </p:nvPr>
        </p:nvSpPr>
        <p:spPr/>
        <p:txBody>
          <a:bodyPr/>
          <a:lstStyle/>
          <a:p>
            <a:fld id="{D986F44D-5A00-4A36-A23B-7057737FD334}" type="datetimeFigureOut">
              <a:rPr lang="en-US" smtClean="0"/>
              <a:t>07-Aug-20</a:t>
            </a:fld>
            <a:endParaRPr lang="en-US"/>
          </a:p>
        </p:txBody>
      </p:sp>
      <p:sp>
        <p:nvSpPr>
          <p:cNvPr id="6" name="Footer Placeholder 5">
            <a:extLst>
              <a:ext uri="{FF2B5EF4-FFF2-40B4-BE49-F238E27FC236}">
                <a16:creationId xmlns:a16="http://schemas.microsoft.com/office/drawing/2014/main" id="{1EDA969E-8982-49B5-9ECE-A7C9DE2194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DD83C7-C208-440A-A638-E85CCB0F1D95}"/>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8" name="Picture 7">
            <a:extLst>
              <a:ext uri="{FF2B5EF4-FFF2-40B4-BE49-F238E27FC236}">
                <a16:creationId xmlns:a16="http://schemas.microsoft.com/office/drawing/2014/main" id="{11B58587-9611-4E11-9B90-3B8C4352076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85738"/>
            <a:ext cx="2024547" cy="457200"/>
          </a:xfrm>
          <a:prstGeom prst="rect">
            <a:avLst/>
          </a:prstGeom>
        </p:spPr>
      </p:pic>
    </p:spTree>
    <p:extLst>
      <p:ext uri="{BB962C8B-B14F-4D97-AF65-F5344CB8AC3E}">
        <p14:creationId xmlns:p14="http://schemas.microsoft.com/office/powerpoint/2010/main" val="3241703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2A176-716A-45CF-85FE-47E76F4DE8B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FB58B19-43A0-4FAC-8FB9-0A6A847D62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35A8996-1566-465C-A199-10F655D186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EFAC37A-AEEC-4163-B4AC-D30F07B29E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0E2398-688E-4F58-95D8-0D78875A90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457FCF2-FD61-487E-B6EC-9548F34F0073}"/>
              </a:ext>
            </a:extLst>
          </p:cNvPr>
          <p:cNvSpPr>
            <a:spLocks noGrp="1"/>
          </p:cNvSpPr>
          <p:nvPr>
            <p:ph type="dt" sz="half" idx="10"/>
          </p:nvPr>
        </p:nvSpPr>
        <p:spPr/>
        <p:txBody>
          <a:bodyPr/>
          <a:lstStyle/>
          <a:p>
            <a:fld id="{D986F44D-5A00-4A36-A23B-7057737FD334}" type="datetimeFigureOut">
              <a:rPr lang="en-US" smtClean="0"/>
              <a:t>07-Aug-20</a:t>
            </a:fld>
            <a:endParaRPr lang="en-US"/>
          </a:p>
        </p:txBody>
      </p:sp>
      <p:sp>
        <p:nvSpPr>
          <p:cNvPr id="8" name="Footer Placeholder 7">
            <a:extLst>
              <a:ext uri="{FF2B5EF4-FFF2-40B4-BE49-F238E27FC236}">
                <a16:creationId xmlns:a16="http://schemas.microsoft.com/office/drawing/2014/main" id="{09D01FDB-3CE4-42E1-BBF1-F0A72745FE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F3B952-A8DE-4A42-9F02-A048D2BCFF32}"/>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10" name="Picture 9">
            <a:extLst>
              <a:ext uri="{FF2B5EF4-FFF2-40B4-BE49-F238E27FC236}">
                <a16:creationId xmlns:a16="http://schemas.microsoft.com/office/drawing/2014/main" id="{07361D4A-E870-4C9B-80D6-0427F250E00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98438"/>
            <a:ext cx="2024547" cy="457200"/>
          </a:xfrm>
          <a:prstGeom prst="rect">
            <a:avLst/>
          </a:prstGeom>
        </p:spPr>
      </p:pic>
    </p:spTree>
    <p:extLst>
      <p:ext uri="{BB962C8B-B14F-4D97-AF65-F5344CB8AC3E}">
        <p14:creationId xmlns:p14="http://schemas.microsoft.com/office/powerpoint/2010/main" val="987260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9E917-EC43-4C58-8467-CA974415DA4C}"/>
              </a:ext>
            </a:extLst>
          </p:cNvPr>
          <p:cNvSpPr>
            <a:spLocks noGrp="1"/>
          </p:cNvSpPr>
          <p:nvPr>
            <p:ph type="title"/>
          </p:nvPr>
        </p:nvSpPr>
        <p:spPr>
          <a:xfrm>
            <a:off x="457200" y="182880"/>
            <a:ext cx="8229600" cy="548640"/>
          </a:xfrm>
        </p:spPr>
        <p:txBody>
          <a:bodyPr>
            <a:normAutofit/>
          </a:bodyPr>
          <a:lstStyle>
            <a:lvl1pPr>
              <a:defRPr sz="3600"/>
            </a:lvl1pPr>
          </a:lstStyle>
          <a:p>
            <a:r>
              <a:rPr lang="en-US"/>
              <a:t>Click to edit Master title style</a:t>
            </a:r>
          </a:p>
        </p:txBody>
      </p:sp>
      <p:sp>
        <p:nvSpPr>
          <p:cNvPr id="3" name="Date Placeholder 2">
            <a:extLst>
              <a:ext uri="{FF2B5EF4-FFF2-40B4-BE49-F238E27FC236}">
                <a16:creationId xmlns:a16="http://schemas.microsoft.com/office/drawing/2014/main" id="{43647494-36E7-4D6B-8D74-BD32D8EECCEB}"/>
              </a:ext>
            </a:extLst>
          </p:cNvPr>
          <p:cNvSpPr>
            <a:spLocks noGrp="1"/>
          </p:cNvSpPr>
          <p:nvPr>
            <p:ph type="dt" sz="half" idx="10"/>
          </p:nvPr>
        </p:nvSpPr>
        <p:spPr/>
        <p:txBody>
          <a:bodyPr/>
          <a:lstStyle/>
          <a:p>
            <a:fld id="{D986F44D-5A00-4A36-A23B-7057737FD334}" type="datetimeFigureOut">
              <a:rPr lang="en-US" smtClean="0"/>
              <a:t>07-Aug-20</a:t>
            </a:fld>
            <a:endParaRPr lang="en-US"/>
          </a:p>
        </p:txBody>
      </p:sp>
      <p:sp>
        <p:nvSpPr>
          <p:cNvPr id="4" name="Footer Placeholder 3">
            <a:extLst>
              <a:ext uri="{FF2B5EF4-FFF2-40B4-BE49-F238E27FC236}">
                <a16:creationId xmlns:a16="http://schemas.microsoft.com/office/drawing/2014/main" id="{D94D4F03-64F0-4CE0-9E30-31BDA0259B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D0082B2-84E0-4A92-B51C-6BCE4F7F261A}"/>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6" name="Picture 5">
            <a:extLst>
              <a:ext uri="{FF2B5EF4-FFF2-40B4-BE49-F238E27FC236}">
                <a16:creationId xmlns:a16="http://schemas.microsoft.com/office/drawing/2014/main" id="{A0C4E526-D8CB-4B0E-B753-86C6759B8E5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82880"/>
            <a:ext cx="2024547" cy="457200"/>
          </a:xfrm>
          <a:prstGeom prst="rect">
            <a:avLst/>
          </a:prstGeom>
        </p:spPr>
      </p:pic>
    </p:spTree>
    <p:extLst>
      <p:ext uri="{BB962C8B-B14F-4D97-AF65-F5344CB8AC3E}">
        <p14:creationId xmlns:p14="http://schemas.microsoft.com/office/powerpoint/2010/main" val="440705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1B231-221C-4009-A1F0-EA5D48A2F958}"/>
              </a:ext>
            </a:extLst>
          </p:cNvPr>
          <p:cNvSpPr>
            <a:spLocks noGrp="1"/>
          </p:cNvSpPr>
          <p:nvPr>
            <p:ph type="dt" sz="half" idx="10"/>
          </p:nvPr>
        </p:nvSpPr>
        <p:spPr/>
        <p:txBody>
          <a:bodyPr/>
          <a:lstStyle/>
          <a:p>
            <a:fld id="{D986F44D-5A00-4A36-A23B-7057737FD334}" type="datetimeFigureOut">
              <a:rPr lang="en-US" smtClean="0"/>
              <a:t>07-Aug-20</a:t>
            </a:fld>
            <a:endParaRPr lang="en-US"/>
          </a:p>
        </p:txBody>
      </p:sp>
      <p:sp>
        <p:nvSpPr>
          <p:cNvPr id="3" name="Footer Placeholder 2">
            <a:extLst>
              <a:ext uri="{FF2B5EF4-FFF2-40B4-BE49-F238E27FC236}">
                <a16:creationId xmlns:a16="http://schemas.microsoft.com/office/drawing/2014/main" id="{3186250E-E437-4409-971C-828AA66AC28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6082E94-FC9D-4469-A7AD-9492B7C45540}"/>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000467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552B1-0C0D-4F66-8E41-A029B5D430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A026570-F4D3-46BA-8C44-9E5ED00FF9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C128A8-E3AA-463F-A1D1-9230764E53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676D40-4C26-4AC9-A02D-5E408615E5F0}"/>
              </a:ext>
            </a:extLst>
          </p:cNvPr>
          <p:cNvSpPr>
            <a:spLocks noGrp="1"/>
          </p:cNvSpPr>
          <p:nvPr>
            <p:ph type="dt" sz="half" idx="10"/>
          </p:nvPr>
        </p:nvSpPr>
        <p:spPr/>
        <p:txBody>
          <a:bodyPr/>
          <a:lstStyle/>
          <a:p>
            <a:fld id="{D986F44D-5A00-4A36-A23B-7057737FD334}" type="datetimeFigureOut">
              <a:rPr lang="en-US" smtClean="0"/>
              <a:t>07-Aug-20</a:t>
            </a:fld>
            <a:endParaRPr lang="en-US"/>
          </a:p>
        </p:txBody>
      </p:sp>
      <p:sp>
        <p:nvSpPr>
          <p:cNvPr id="6" name="Footer Placeholder 5">
            <a:extLst>
              <a:ext uri="{FF2B5EF4-FFF2-40B4-BE49-F238E27FC236}">
                <a16:creationId xmlns:a16="http://schemas.microsoft.com/office/drawing/2014/main" id="{53806625-2816-400E-A5B1-5207ABCB58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C8E3EC-DEB8-480B-B8BD-CFEE2EF632CF}"/>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4039335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297CC-C5A1-454B-8FA4-0700C27BE4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A6CA676-3CC1-4619-AC5F-4B89FF6F59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EEBF5F-9A13-4C91-B6E5-0A1CB69687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1A995C-9A40-4826-92E1-2CE1F7FF0069}"/>
              </a:ext>
            </a:extLst>
          </p:cNvPr>
          <p:cNvSpPr>
            <a:spLocks noGrp="1"/>
          </p:cNvSpPr>
          <p:nvPr>
            <p:ph type="dt" sz="half" idx="10"/>
          </p:nvPr>
        </p:nvSpPr>
        <p:spPr/>
        <p:txBody>
          <a:bodyPr/>
          <a:lstStyle/>
          <a:p>
            <a:fld id="{D986F44D-5A00-4A36-A23B-7057737FD334}" type="datetimeFigureOut">
              <a:rPr lang="en-US" smtClean="0"/>
              <a:t>07-Aug-20</a:t>
            </a:fld>
            <a:endParaRPr lang="en-US"/>
          </a:p>
        </p:txBody>
      </p:sp>
      <p:sp>
        <p:nvSpPr>
          <p:cNvPr id="6" name="Footer Placeholder 5">
            <a:extLst>
              <a:ext uri="{FF2B5EF4-FFF2-40B4-BE49-F238E27FC236}">
                <a16:creationId xmlns:a16="http://schemas.microsoft.com/office/drawing/2014/main" id="{75C8A0E3-4F3A-4D75-8518-E4D0ABD510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AD5E77B-E170-4167-87B8-272F191B44F6}"/>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4083770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B40600-07B7-45C0-BDA3-0ADA8D53FA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25DABE8-125D-4D30-8208-1F3B64AD3965}"/>
              </a:ext>
            </a:extLst>
          </p:cNvPr>
          <p:cNvSpPr>
            <a:spLocks noGrp="1"/>
          </p:cNvSpPr>
          <p:nvPr>
            <p:ph type="body" idx="1"/>
          </p:nvPr>
        </p:nvSpPr>
        <p:spPr>
          <a:xfrm>
            <a:off x="838200" y="186718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BE686-85B6-43C8-B15C-230416B008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86F44D-5A00-4A36-A23B-7057737FD334}" type="datetimeFigureOut">
              <a:rPr lang="en-US" smtClean="0"/>
              <a:t>07-Aug-20</a:t>
            </a:fld>
            <a:endParaRPr lang="en-US"/>
          </a:p>
        </p:txBody>
      </p:sp>
      <p:sp>
        <p:nvSpPr>
          <p:cNvPr id="5" name="Footer Placeholder 4">
            <a:extLst>
              <a:ext uri="{FF2B5EF4-FFF2-40B4-BE49-F238E27FC236}">
                <a16:creationId xmlns:a16="http://schemas.microsoft.com/office/drawing/2014/main" id="{78C396C2-E8F1-42FA-9765-C3687D836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24043A-662C-4D5A-B8EC-1F1F91454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5F62D-3CA7-41B5-8C7F-06712F182552}" type="slidenum">
              <a:rPr lang="en-US" smtClean="0"/>
              <a:t>‹#›</a:t>
            </a:fld>
            <a:endParaRPr lang="en-US"/>
          </a:p>
        </p:txBody>
      </p:sp>
    </p:spTree>
    <p:extLst>
      <p:ext uri="{BB962C8B-B14F-4D97-AF65-F5344CB8AC3E}">
        <p14:creationId xmlns:p14="http://schemas.microsoft.com/office/powerpoint/2010/main" val="5473794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Arial Nova Light" panose="020B03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215A66-D381-403C-BC26-ECC624DFB019}"/>
              </a:ext>
            </a:extLst>
          </p:cNvPr>
          <p:cNvSpPr>
            <a:spLocks noGrp="1"/>
          </p:cNvSpPr>
          <p:nvPr>
            <p:ph type="ctrTitle"/>
          </p:nvPr>
        </p:nvSpPr>
        <p:spPr/>
        <p:txBody>
          <a:bodyPr/>
          <a:lstStyle/>
          <a:p>
            <a:r>
              <a:rPr lang="en-US" dirty="0"/>
              <a:t>Session 3</a:t>
            </a:r>
          </a:p>
        </p:txBody>
      </p:sp>
      <p:sp>
        <p:nvSpPr>
          <p:cNvPr id="5" name="Subtitle 4">
            <a:extLst>
              <a:ext uri="{FF2B5EF4-FFF2-40B4-BE49-F238E27FC236}">
                <a16:creationId xmlns:a16="http://schemas.microsoft.com/office/drawing/2014/main" id="{4B0149ED-7E21-4BE8-82A2-F1670C87A7D1}"/>
              </a:ext>
            </a:extLst>
          </p:cNvPr>
          <p:cNvSpPr>
            <a:spLocks noGrp="1"/>
          </p:cNvSpPr>
          <p:nvPr>
            <p:ph type="subTitle" idx="1"/>
          </p:nvPr>
        </p:nvSpPr>
        <p:spPr/>
        <p:txBody>
          <a:bodyPr/>
          <a:lstStyle/>
          <a:p>
            <a:r>
              <a:rPr lang="en-US" dirty="0"/>
              <a:t>Web Conference</a:t>
            </a:r>
          </a:p>
          <a:p>
            <a:r>
              <a:rPr lang="en-US" dirty="0"/>
              <a:t>28 July 2020</a:t>
            </a:r>
          </a:p>
        </p:txBody>
      </p:sp>
      <p:sp>
        <p:nvSpPr>
          <p:cNvPr id="2" name="TextBox 1">
            <a:extLst>
              <a:ext uri="{FF2B5EF4-FFF2-40B4-BE49-F238E27FC236}">
                <a16:creationId xmlns:a16="http://schemas.microsoft.com/office/drawing/2014/main" id="{A674590D-2103-4A3A-9E7F-A1CCC96A10A7}"/>
              </a:ext>
            </a:extLst>
          </p:cNvPr>
          <p:cNvSpPr txBox="1"/>
          <p:nvPr/>
        </p:nvSpPr>
        <p:spPr>
          <a:xfrm>
            <a:off x="9701213" y="165141"/>
            <a:ext cx="2286203" cy="461665"/>
          </a:xfrm>
          <a:prstGeom prst="rect">
            <a:avLst/>
          </a:prstGeom>
          <a:noFill/>
        </p:spPr>
        <p:txBody>
          <a:bodyPr wrap="none" rtlCol="0">
            <a:spAutoFit/>
          </a:bodyPr>
          <a:lstStyle/>
          <a:p>
            <a:r>
              <a:rPr lang="en-US" sz="1200" dirty="0">
                <a:latin typeface="Arial Nova" panose="020B0504020202020204" pitchFamily="34" charset="0"/>
              </a:rPr>
              <a:t>Document FRAV-03-04</a:t>
            </a:r>
          </a:p>
          <a:p>
            <a:r>
              <a:rPr lang="en-US" sz="1200" dirty="0">
                <a:latin typeface="Arial Nova" panose="020B0504020202020204" pitchFamily="34" charset="0"/>
              </a:rPr>
              <a:t>3</a:t>
            </a:r>
            <a:r>
              <a:rPr lang="en-US" sz="1200" baseline="30000" dirty="0">
                <a:latin typeface="Arial Nova" panose="020B0504020202020204" pitchFamily="34" charset="0"/>
              </a:rPr>
              <a:t>rd</a:t>
            </a:r>
            <a:r>
              <a:rPr lang="en-US" sz="1200" dirty="0">
                <a:latin typeface="Arial Nova" panose="020B0504020202020204" pitchFamily="34" charset="0"/>
              </a:rPr>
              <a:t> FRAV session, 28 July 2020</a:t>
            </a:r>
          </a:p>
        </p:txBody>
      </p:sp>
    </p:spTree>
    <p:extLst>
      <p:ext uri="{BB962C8B-B14F-4D97-AF65-F5344CB8AC3E}">
        <p14:creationId xmlns:p14="http://schemas.microsoft.com/office/powerpoint/2010/main" val="2478841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5F5CE-F85F-4F18-9C59-DFEF660BD87B}"/>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5</a:t>
            </a:r>
            <a:br>
              <a:rPr lang="en-US" dirty="0"/>
            </a:br>
            <a:r>
              <a:rPr lang="en-US" dirty="0"/>
              <a:t>System Safety Proposal</a:t>
            </a:r>
          </a:p>
        </p:txBody>
      </p:sp>
      <p:sp>
        <p:nvSpPr>
          <p:cNvPr id="3" name="Content Placeholder 2">
            <a:extLst>
              <a:ext uri="{FF2B5EF4-FFF2-40B4-BE49-F238E27FC236}">
                <a16:creationId xmlns:a16="http://schemas.microsoft.com/office/drawing/2014/main" id="{D9B633E8-C838-476A-A5B5-417603EB10A6}"/>
              </a:ext>
            </a:extLst>
          </p:cNvPr>
          <p:cNvSpPr>
            <a:spLocks noGrp="1"/>
          </p:cNvSpPr>
          <p:nvPr>
            <p:ph idx="1"/>
          </p:nvPr>
        </p:nvSpPr>
        <p:spPr>
          <a:xfrm>
            <a:off x="548640" y="1188720"/>
            <a:ext cx="10515600" cy="5427233"/>
          </a:xfrm>
        </p:spPr>
        <p:txBody>
          <a:bodyPr>
            <a:normAutofit/>
          </a:bodyPr>
          <a:lstStyle/>
          <a:p>
            <a:pPr marL="973138" indent="-973138">
              <a:buAutoNum type="arabicPeriod" startAt="3"/>
            </a:pPr>
            <a:r>
              <a:rPr lang="en-US" sz="2000" dirty="0">
                <a:latin typeface="Times New Roman" panose="02020603050405020304" pitchFamily="18" charset="0"/>
                <a:cs typeface="Times New Roman" panose="02020603050405020304" pitchFamily="18" charset="0"/>
              </a:rPr>
              <a:t>Definitions</a:t>
            </a:r>
          </a:p>
          <a:p>
            <a:pPr marL="973138" indent="-973138">
              <a:buNone/>
            </a:pPr>
            <a:r>
              <a:rPr lang="en-US" sz="2000" dirty="0">
                <a:latin typeface="Times New Roman" panose="02020603050405020304" pitchFamily="18" charset="0"/>
                <a:cs typeface="Times New Roman" panose="02020603050405020304" pitchFamily="18" charset="0"/>
              </a:rPr>
              <a:t>3.3.3.	(ADS) function means a capability integrated into the design of an ADS to enable fulfillment of one or more performance requirements, including the means to detect a failure in the function.</a:t>
            </a:r>
          </a:p>
          <a:p>
            <a:pPr marL="973138" indent="-973138">
              <a:buNone/>
            </a:pPr>
            <a:r>
              <a:rPr lang="en-US" sz="2000" dirty="0">
                <a:latin typeface="Times New Roman" panose="02020603050405020304" pitchFamily="18" charset="0"/>
                <a:cs typeface="Times New Roman" panose="02020603050405020304" pitchFamily="18" charset="0"/>
              </a:rPr>
              <a:t>3.3.4.	Object and Event Detection and Response (OEDR) means the ADS function(s) designed to monitor the driving environment via object and event detection, recognition, classification, and response preparation.</a:t>
            </a:r>
          </a:p>
          <a:p>
            <a:pPr marL="973138" indent="-973138">
              <a:buNone/>
            </a:pPr>
            <a:r>
              <a:rPr lang="en-US" sz="2000" dirty="0">
                <a:latin typeface="Times New Roman" panose="02020603050405020304" pitchFamily="18" charset="0"/>
                <a:cs typeface="Times New Roman" panose="02020603050405020304" pitchFamily="18" charset="0"/>
              </a:rPr>
              <a:t>3.3.6.	User monitoring means the ADS function(s) designed to assess user performance of such roles as may be required to fulfill the requirements defined in this document.</a:t>
            </a:r>
          </a:p>
          <a:p>
            <a:pPr marL="973138" indent="-973138">
              <a:buNone/>
            </a:pPr>
            <a:r>
              <a:rPr lang="en-US" sz="2000" dirty="0">
                <a:latin typeface="Times New Roman" panose="02020603050405020304" pitchFamily="18" charset="0"/>
                <a:cs typeface="Times New Roman" panose="02020603050405020304" pitchFamily="18" charset="0"/>
              </a:rPr>
              <a:t>5.	System Safety</a:t>
            </a:r>
          </a:p>
          <a:p>
            <a:pPr marL="973138" indent="-973138">
              <a:buNone/>
            </a:pPr>
            <a:r>
              <a:rPr lang="en-US" sz="2000" dirty="0">
                <a:latin typeface="Times New Roman" panose="02020603050405020304" pitchFamily="18" charset="0"/>
                <a:cs typeface="Times New Roman" panose="02020603050405020304" pitchFamily="18" charset="0"/>
              </a:rPr>
              <a:t>5.1.	</a:t>
            </a:r>
            <a:r>
              <a:rPr lang="en-US" sz="2000" dirty="0">
                <a:effectLst/>
                <a:latin typeface="Times New Roman" panose="02020603050405020304" pitchFamily="18" charset="0"/>
                <a:ea typeface="Calibri" panose="020F0502020204030204" pitchFamily="34" charset="0"/>
                <a:cs typeface="Times New Roman" panose="02020603050405020304" pitchFamily="18" charset="0"/>
              </a:rPr>
              <a:t>This chapter concerns the requirements for ADS system safety.</a:t>
            </a:r>
          </a:p>
          <a:p>
            <a:pPr marL="973138" indent="-973138">
              <a:buNone/>
            </a:pPr>
            <a:r>
              <a:rPr lang="en-US" sz="2000" dirty="0">
                <a:latin typeface="Times New Roman" panose="02020603050405020304" pitchFamily="18" charset="0"/>
                <a:cs typeface="Times New Roman" panose="02020603050405020304" pitchFamily="18" charset="0"/>
              </a:rPr>
              <a:t>5.2.	For the assessment of vehicle safety, the vehicle manufacturer should describe the ADS functions designed to satisfy the requirements of this chapter.</a:t>
            </a:r>
          </a:p>
          <a:p>
            <a:pPr marL="973138" indent="-973138">
              <a:buNone/>
            </a:pPr>
            <a:r>
              <a:rPr lang="en-US" sz="2000" dirty="0">
                <a:latin typeface="Times New Roman" panose="02020603050405020304" pitchFamily="18" charset="0"/>
                <a:cs typeface="Times New Roman" panose="02020603050405020304" pitchFamily="18" charset="0"/>
              </a:rPr>
              <a:t>5.3.	The purpose of this chapter is to ensure that an ADS integrates functions necessary to ensure fulfillment of the requirements established in this document, including the means to detect a failure in any of the functions.</a:t>
            </a:r>
          </a:p>
        </p:txBody>
      </p:sp>
    </p:spTree>
    <p:extLst>
      <p:ext uri="{BB962C8B-B14F-4D97-AF65-F5344CB8AC3E}">
        <p14:creationId xmlns:p14="http://schemas.microsoft.com/office/powerpoint/2010/main" val="1868979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D3CCE-0413-4D56-87C1-29DFE320F91B}"/>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6</a:t>
            </a:r>
            <a:br>
              <a:rPr lang="en-US" dirty="0"/>
            </a:br>
            <a:r>
              <a:rPr lang="en-US" dirty="0"/>
              <a:t>Next Steps</a:t>
            </a:r>
          </a:p>
        </p:txBody>
      </p:sp>
      <p:sp>
        <p:nvSpPr>
          <p:cNvPr id="3" name="Content Placeholder 2">
            <a:extLst>
              <a:ext uri="{FF2B5EF4-FFF2-40B4-BE49-F238E27FC236}">
                <a16:creationId xmlns:a16="http://schemas.microsoft.com/office/drawing/2014/main" id="{CEBBAFFE-24B2-4ADC-B9B4-C91AA0F659DC}"/>
              </a:ext>
            </a:extLst>
          </p:cNvPr>
          <p:cNvSpPr>
            <a:spLocks noGrp="1"/>
          </p:cNvSpPr>
          <p:nvPr>
            <p:ph idx="1"/>
          </p:nvPr>
        </p:nvSpPr>
        <p:spPr>
          <a:xfrm>
            <a:off x="548640" y="1188720"/>
            <a:ext cx="10515600" cy="3212136"/>
          </a:xfrm>
        </p:spPr>
        <p:txBody>
          <a:bodyPr/>
          <a:lstStyle/>
          <a:p>
            <a:r>
              <a:rPr lang="en-US" dirty="0"/>
              <a:t>Pre-FRAV-04</a:t>
            </a:r>
          </a:p>
          <a:p>
            <a:pPr lvl="1"/>
            <a:r>
              <a:rPr lang="en-US" dirty="0"/>
              <a:t>Elaborate or replace FRAV-05-03-Add.5 (pursuant to FRAV-03 decision)</a:t>
            </a:r>
          </a:p>
          <a:p>
            <a:pPr lvl="1"/>
            <a:r>
              <a:rPr lang="en-US" dirty="0"/>
              <a:t>Draft proposal for FRAV-05-03-Add.6 (if possible)</a:t>
            </a:r>
          </a:p>
          <a:p>
            <a:r>
              <a:rPr lang="en-US" dirty="0"/>
              <a:t>FRAV-04</a:t>
            </a:r>
          </a:p>
          <a:p>
            <a:pPr lvl="1"/>
            <a:r>
              <a:rPr lang="en-US" dirty="0"/>
              <a:t>Discuss and (if possible) confirm System Safety scope and purpose</a:t>
            </a:r>
          </a:p>
          <a:p>
            <a:pPr lvl="1"/>
            <a:r>
              <a:rPr lang="en-US" dirty="0"/>
              <a:t>Discuss work plan for addressing D5 requirements</a:t>
            </a:r>
          </a:p>
          <a:p>
            <a:pPr lvl="1"/>
            <a:r>
              <a:rPr lang="en-US" dirty="0"/>
              <a:t>Discuss status report for GRVA-7</a:t>
            </a:r>
          </a:p>
        </p:txBody>
      </p:sp>
      <p:sp>
        <p:nvSpPr>
          <p:cNvPr id="4" name="TextBox 3">
            <a:extLst>
              <a:ext uri="{FF2B5EF4-FFF2-40B4-BE49-F238E27FC236}">
                <a16:creationId xmlns:a16="http://schemas.microsoft.com/office/drawing/2014/main" id="{583BDA89-C454-4E4B-8494-E0F319004B72}"/>
              </a:ext>
            </a:extLst>
          </p:cNvPr>
          <p:cNvSpPr txBox="1"/>
          <p:nvPr/>
        </p:nvSpPr>
        <p:spPr>
          <a:xfrm>
            <a:off x="762815" y="4650237"/>
            <a:ext cx="10420248" cy="1261884"/>
          </a:xfrm>
          <a:prstGeom prst="rect">
            <a:avLst/>
          </a:prstGeom>
          <a:noFill/>
          <a:ln w="28575">
            <a:solidFill>
              <a:srgbClr val="418FDE"/>
            </a:solidFill>
          </a:ln>
        </p:spPr>
        <p:txBody>
          <a:bodyPr wrap="square" rtlCol="0">
            <a:spAutoFit/>
          </a:bodyPr>
          <a:lstStyle/>
          <a:p>
            <a:pPr algn="ctr"/>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7</a:t>
            </a:r>
          </a:p>
          <a:p>
            <a:pPr algn="ctr"/>
            <a:r>
              <a:rPr lang="en-US" sz="2800" dirty="0">
                <a:latin typeface="Arial Nova" panose="020B0504020202020204" pitchFamily="34" charset="0"/>
              </a:rPr>
              <a:t>Preferences for scheduling 4</a:t>
            </a:r>
            <a:r>
              <a:rPr lang="en-US" sz="2800" baseline="30000" dirty="0">
                <a:latin typeface="Arial Nova" panose="020B0504020202020204" pitchFamily="34" charset="0"/>
              </a:rPr>
              <a:t>th</a:t>
            </a:r>
            <a:r>
              <a:rPr lang="en-US" sz="2800" dirty="0">
                <a:latin typeface="Arial Nova" panose="020B0504020202020204" pitchFamily="34" charset="0"/>
              </a:rPr>
              <a:t> FRAV session </a:t>
            </a:r>
          </a:p>
          <a:p>
            <a:pPr algn="ctr"/>
            <a:r>
              <a:rPr lang="en-US" sz="2800" dirty="0">
                <a:latin typeface="Arial Nova" panose="020B0504020202020204" pitchFamily="34" charset="0"/>
              </a:rPr>
              <a:t>prior to GRVA-7 (fourth week of September)?</a:t>
            </a:r>
          </a:p>
        </p:txBody>
      </p:sp>
    </p:spTree>
    <p:extLst>
      <p:ext uri="{BB962C8B-B14F-4D97-AF65-F5344CB8AC3E}">
        <p14:creationId xmlns:p14="http://schemas.microsoft.com/office/powerpoint/2010/main" val="4229456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4E1F9C-08BD-40C5-B59B-FDC9ED73D95F}"/>
              </a:ext>
            </a:extLst>
          </p:cNvPr>
          <p:cNvSpPr>
            <a:spLocks noGrp="1"/>
          </p:cNvSpPr>
          <p:nvPr>
            <p:ph type="title"/>
          </p:nvPr>
        </p:nvSpPr>
        <p:spPr/>
        <p:txBody>
          <a:bodyPr>
            <a:normAutofit fontScale="90000"/>
          </a:bodyPr>
          <a:lstStyle/>
          <a:p>
            <a:r>
              <a:rPr lang="en-US" sz="2000" dirty="0"/>
              <a:t>Agenda Item 3</a:t>
            </a:r>
            <a:br>
              <a:rPr lang="en-US" dirty="0"/>
            </a:br>
            <a:r>
              <a:rPr lang="en-US" dirty="0"/>
              <a:t>FRAV Status</a:t>
            </a:r>
          </a:p>
        </p:txBody>
      </p:sp>
      <p:sp>
        <p:nvSpPr>
          <p:cNvPr id="3" name="Content Placeholder 2">
            <a:extLst>
              <a:ext uri="{FF2B5EF4-FFF2-40B4-BE49-F238E27FC236}">
                <a16:creationId xmlns:a16="http://schemas.microsoft.com/office/drawing/2014/main" id="{747F5F0E-A9ED-42B3-8DD1-CC62F2C9DA95}"/>
              </a:ext>
            </a:extLst>
          </p:cNvPr>
          <p:cNvSpPr>
            <a:spLocks noGrp="1"/>
          </p:cNvSpPr>
          <p:nvPr>
            <p:ph idx="1"/>
          </p:nvPr>
        </p:nvSpPr>
        <p:spPr>
          <a:xfrm>
            <a:off x="548640" y="1188719"/>
            <a:ext cx="10515600" cy="5353885"/>
          </a:xfrm>
        </p:spPr>
        <p:txBody>
          <a:bodyPr>
            <a:normAutofit/>
          </a:bodyPr>
          <a:lstStyle/>
          <a:p>
            <a:r>
              <a:rPr lang="en-US" dirty="0"/>
              <a:t>FRAV-02 (Tokyo, 14-15 January 2020)</a:t>
            </a:r>
          </a:p>
          <a:p>
            <a:pPr lvl="1"/>
            <a:r>
              <a:rPr lang="en-US" dirty="0"/>
              <a:t>FRAV established “Document 5” as the basis for developing functional performance requirements.</a:t>
            </a:r>
          </a:p>
          <a:p>
            <a:pPr lvl="1"/>
            <a:r>
              <a:rPr lang="en-US" dirty="0"/>
              <a:t>FRAV gathered 140+ ideas for requirements.</a:t>
            </a:r>
          </a:p>
          <a:p>
            <a:r>
              <a:rPr lang="en-US" dirty="0"/>
              <a:t>Scheduled April session canceled due to health restrictions</a:t>
            </a:r>
          </a:p>
          <a:p>
            <a:r>
              <a:rPr lang="en-US" dirty="0"/>
              <a:t>FRAV adopted special procedures in response</a:t>
            </a:r>
          </a:p>
          <a:p>
            <a:pPr lvl="1"/>
            <a:r>
              <a:rPr lang="en-US" dirty="0"/>
              <a:t>Define narrow set of questions for consideration</a:t>
            </a:r>
          </a:p>
          <a:p>
            <a:pPr lvl="1"/>
            <a:r>
              <a:rPr lang="en-US" dirty="0"/>
              <a:t>Distribute initial draft written request for comments</a:t>
            </a:r>
          </a:p>
          <a:p>
            <a:pPr lvl="1"/>
            <a:r>
              <a:rPr lang="en-US" dirty="0"/>
              <a:t>Consolidate and review input in an interim D5 proposal for refinement</a:t>
            </a:r>
          </a:p>
          <a:p>
            <a:pPr lvl="1"/>
            <a:r>
              <a:rPr lang="en-US" dirty="0"/>
              <a:t>Repeat proposal-feedback loop until consensus reached</a:t>
            </a:r>
          </a:p>
          <a:p>
            <a:pPr lvl="1"/>
            <a:r>
              <a:rPr lang="en-US" dirty="0"/>
              <a:t>Issue consensus proposal to identify any reservations/objections</a:t>
            </a:r>
          </a:p>
          <a:p>
            <a:pPr lvl="1"/>
            <a:r>
              <a:rPr lang="en-US" dirty="0"/>
              <a:t>Issue updated D5 noting original text, consensus text, and items for future consideration.</a:t>
            </a:r>
          </a:p>
        </p:txBody>
      </p:sp>
    </p:spTree>
    <p:extLst>
      <p:ext uri="{BB962C8B-B14F-4D97-AF65-F5344CB8AC3E}">
        <p14:creationId xmlns:p14="http://schemas.microsoft.com/office/powerpoint/2010/main" val="3788935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295DF6-8AFC-4A2B-9D8C-1DFC8E3393FD}"/>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3</a:t>
            </a:r>
            <a:br>
              <a:rPr lang="en-US" dirty="0"/>
            </a:br>
            <a:r>
              <a:rPr lang="en-US" dirty="0"/>
              <a:t>FRAV Status</a:t>
            </a:r>
          </a:p>
        </p:txBody>
      </p:sp>
      <p:sp>
        <p:nvSpPr>
          <p:cNvPr id="3" name="Content Placeholder 2">
            <a:extLst>
              <a:ext uri="{FF2B5EF4-FFF2-40B4-BE49-F238E27FC236}">
                <a16:creationId xmlns:a16="http://schemas.microsoft.com/office/drawing/2014/main" id="{33206E8E-3931-40E7-8808-869BFF3A63AF}"/>
              </a:ext>
            </a:extLst>
          </p:cNvPr>
          <p:cNvSpPr>
            <a:spLocks noGrp="1"/>
          </p:cNvSpPr>
          <p:nvPr>
            <p:ph idx="1"/>
          </p:nvPr>
        </p:nvSpPr>
        <p:spPr/>
        <p:txBody>
          <a:bodyPr/>
          <a:lstStyle/>
          <a:p>
            <a:r>
              <a:rPr lang="en-US" dirty="0"/>
              <a:t>FRAV-03-05-Add.1: Initial ODD-related questions</a:t>
            </a:r>
          </a:p>
          <a:p>
            <a:pPr lvl="1"/>
            <a:r>
              <a:rPr lang="en-US" dirty="0"/>
              <a:t>Can a vehicle and/or ADS have more than one ODD?</a:t>
            </a:r>
          </a:p>
          <a:p>
            <a:pPr lvl="1"/>
            <a:r>
              <a:rPr lang="en-US" dirty="0"/>
              <a:t>What does the response mean for Document 5 and FRAV aims?</a:t>
            </a:r>
          </a:p>
          <a:p>
            <a:r>
              <a:rPr lang="en-US" dirty="0"/>
              <a:t>FRAV-03-05-Add.2: ODD high-level consensus</a:t>
            </a:r>
          </a:p>
          <a:p>
            <a:pPr lvl="1"/>
            <a:r>
              <a:rPr lang="en-US" dirty="0"/>
              <a:t>Working definitions, scope and purpose of ODD chapter</a:t>
            </a:r>
          </a:p>
          <a:p>
            <a:r>
              <a:rPr lang="en-US" dirty="0"/>
              <a:t>FRAV-03-05-Add.3: ODD elements request for comments</a:t>
            </a:r>
          </a:p>
          <a:p>
            <a:r>
              <a:rPr lang="en-US" dirty="0"/>
              <a:t>FRAV-03-05-Add.4: ODD elements consensus</a:t>
            </a:r>
          </a:p>
          <a:p>
            <a:pPr lvl="1"/>
            <a:r>
              <a:rPr lang="en-US" dirty="0"/>
              <a:t>Development elements in line with performance requirements </a:t>
            </a:r>
            <a:r>
              <a:rPr lang="en-US" dirty="0" err="1"/>
              <a:t>tbd</a:t>
            </a:r>
            <a:endParaRPr lang="en-US" dirty="0"/>
          </a:p>
          <a:p>
            <a:r>
              <a:rPr lang="en-US" dirty="0"/>
              <a:t>FRAV-03-05-Add.5: System-safety questions</a:t>
            </a:r>
          </a:p>
          <a:p>
            <a:pPr lvl="1"/>
            <a:r>
              <a:rPr lang="en-US" dirty="0"/>
              <a:t>Proposed basis for working towards consensus (i.e., eventual FRAV-03-05-Add.6)?</a:t>
            </a:r>
          </a:p>
        </p:txBody>
      </p:sp>
    </p:spTree>
    <p:extLst>
      <p:ext uri="{BB962C8B-B14F-4D97-AF65-F5344CB8AC3E}">
        <p14:creationId xmlns:p14="http://schemas.microsoft.com/office/powerpoint/2010/main" val="3874266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28EAC-3504-4704-A4C7-FAD5F107F6E8}"/>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4</a:t>
            </a:r>
            <a:br>
              <a:rPr lang="en-US" dirty="0"/>
            </a:br>
            <a:r>
              <a:rPr lang="en-US" dirty="0"/>
              <a:t>ODD General Discussion</a:t>
            </a:r>
          </a:p>
        </p:txBody>
      </p:sp>
      <p:sp>
        <p:nvSpPr>
          <p:cNvPr id="3" name="Content Placeholder 2">
            <a:extLst>
              <a:ext uri="{FF2B5EF4-FFF2-40B4-BE49-F238E27FC236}">
                <a16:creationId xmlns:a16="http://schemas.microsoft.com/office/drawing/2014/main" id="{ED56CCB4-7191-4957-9113-3276694A58F5}"/>
              </a:ext>
            </a:extLst>
          </p:cNvPr>
          <p:cNvSpPr>
            <a:spLocks noGrp="1"/>
          </p:cNvSpPr>
          <p:nvPr>
            <p:ph idx="1"/>
          </p:nvPr>
        </p:nvSpPr>
        <p:spPr>
          <a:xfrm>
            <a:off x="548640" y="1188720"/>
            <a:ext cx="10515600" cy="5441902"/>
          </a:xfrm>
        </p:spPr>
        <p:txBody>
          <a:bodyPr>
            <a:normAutofit/>
          </a:bodyPr>
          <a:lstStyle/>
          <a:p>
            <a:r>
              <a:rPr lang="en-US" dirty="0"/>
              <a:t>Focus should be on ADS more than on “automated vehicles”.</a:t>
            </a:r>
          </a:p>
          <a:p>
            <a:r>
              <a:rPr lang="en-US" dirty="0"/>
              <a:t>ADS is a Level 3+ system that can operate a vehicle without human assistance for a period of time.</a:t>
            </a:r>
          </a:p>
          <a:p>
            <a:r>
              <a:rPr lang="en-US" dirty="0"/>
              <a:t>An ADS may be designed to operate in more than one ODD.</a:t>
            </a:r>
          </a:p>
          <a:p>
            <a:r>
              <a:rPr lang="en-US" dirty="0"/>
              <a:t>Defined “feature” to cover ADS operation within an ODD.</a:t>
            </a:r>
          </a:p>
          <a:p>
            <a:r>
              <a:rPr lang="en-US" dirty="0"/>
              <a:t>Agreed that manufacturers should describe the ODD of the feature(s) made available by the ADS.</a:t>
            </a:r>
          </a:p>
          <a:p>
            <a:r>
              <a:rPr lang="en-US" dirty="0"/>
              <a:t>Identified (and documented) additional points related to elaboration of these concepts.</a:t>
            </a:r>
          </a:p>
          <a:p>
            <a:r>
              <a:rPr lang="en-US" dirty="0"/>
              <a:t>Agreed to elaborate ODD elements in association with development of functional performance requirements.</a:t>
            </a:r>
          </a:p>
        </p:txBody>
      </p:sp>
    </p:spTree>
    <p:extLst>
      <p:ext uri="{BB962C8B-B14F-4D97-AF65-F5344CB8AC3E}">
        <p14:creationId xmlns:p14="http://schemas.microsoft.com/office/powerpoint/2010/main" val="3213082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53DB3-FCDB-44A9-BABE-810335FA8CA1}"/>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4</a:t>
            </a:r>
            <a:br>
              <a:rPr lang="en-US" dirty="0"/>
            </a:br>
            <a:r>
              <a:rPr lang="en-US" dirty="0"/>
              <a:t>ODD: Further Considerations</a:t>
            </a:r>
          </a:p>
        </p:txBody>
      </p:sp>
      <p:sp>
        <p:nvSpPr>
          <p:cNvPr id="3" name="Content Placeholder 2">
            <a:extLst>
              <a:ext uri="{FF2B5EF4-FFF2-40B4-BE49-F238E27FC236}">
                <a16:creationId xmlns:a16="http://schemas.microsoft.com/office/drawing/2014/main" id="{768EDB11-90A7-471E-A56F-359F9C6A8735}"/>
              </a:ext>
            </a:extLst>
          </p:cNvPr>
          <p:cNvSpPr>
            <a:spLocks noGrp="1"/>
          </p:cNvSpPr>
          <p:nvPr>
            <p:ph idx="1"/>
          </p:nvPr>
        </p:nvSpPr>
        <p:spPr/>
        <p:txBody>
          <a:bodyPr>
            <a:normAutofit/>
          </a:bodyPr>
          <a:lstStyle/>
          <a:p>
            <a:r>
              <a:rPr lang="en-US" sz="2400" dirty="0"/>
              <a:t>Other design constraints a manufacturer should describe will need to be addressed –ref. China: ODC input.</a:t>
            </a:r>
          </a:p>
          <a:p>
            <a:r>
              <a:rPr lang="en-US" sz="2400" dirty="0"/>
              <a:t>ODD should be definable, understandable, predictable, comparable, repeatable –ref Japan</a:t>
            </a:r>
          </a:p>
          <a:p>
            <a:r>
              <a:rPr lang="en-US" sz="2400" dirty="0"/>
              <a:t>ODD elements should be described in measurable/verifiable terms –ref. SAFE input.</a:t>
            </a:r>
          </a:p>
          <a:p>
            <a:r>
              <a:rPr lang="en-US" sz="2400" dirty="0"/>
              <a:t>ODD refers to external operating conditions –ref. SAE AVSC.</a:t>
            </a:r>
          </a:p>
          <a:p>
            <a:r>
              <a:rPr lang="en-US" sz="2400" dirty="0"/>
              <a:t>The capability to operate a vehicle on a sustained basis is defined under J3016 as the Dynamic Driving Task (DDT) –ref SAE input.</a:t>
            </a:r>
          </a:p>
          <a:p>
            <a:r>
              <a:rPr lang="en-US" sz="2400" dirty="0"/>
              <a:t>Mandatory and voluntary elements –ref Germany input</a:t>
            </a:r>
          </a:p>
          <a:p>
            <a:pPr marL="0" indent="0">
              <a:buNone/>
            </a:pPr>
            <a:endParaRPr lang="en-US" sz="2400" dirty="0"/>
          </a:p>
        </p:txBody>
      </p:sp>
      <p:sp>
        <p:nvSpPr>
          <p:cNvPr id="4" name="TextBox 3">
            <a:extLst>
              <a:ext uri="{FF2B5EF4-FFF2-40B4-BE49-F238E27FC236}">
                <a16:creationId xmlns:a16="http://schemas.microsoft.com/office/drawing/2014/main" id="{F3712919-B678-4FB0-BD50-3F7ECBB10905}"/>
              </a:ext>
            </a:extLst>
          </p:cNvPr>
          <p:cNvSpPr txBox="1"/>
          <p:nvPr/>
        </p:nvSpPr>
        <p:spPr>
          <a:xfrm>
            <a:off x="689467" y="5520277"/>
            <a:ext cx="10420248" cy="707886"/>
          </a:xfrm>
          <a:prstGeom prst="rect">
            <a:avLst/>
          </a:prstGeom>
          <a:noFill/>
          <a:ln w="28575">
            <a:solidFill>
              <a:srgbClr val="418FDE"/>
            </a:solidFill>
          </a:ln>
        </p:spPr>
        <p:txBody>
          <a:bodyPr wrap="square" rtlCol="0">
            <a:spAutoFit/>
          </a:bodyPr>
          <a:lstStyle/>
          <a:p>
            <a:pPr algn="ctr"/>
            <a:r>
              <a:rPr lang="en-US" sz="2000" dirty="0">
                <a:latin typeface="Arial Nova" panose="020B0504020202020204" pitchFamily="34" charset="0"/>
              </a:rPr>
              <a:t>FRAV-03-05-Add.4 documents many ODD-related items to be considered </a:t>
            </a:r>
          </a:p>
          <a:p>
            <a:pPr algn="ctr"/>
            <a:r>
              <a:rPr lang="en-US" sz="2000" dirty="0">
                <a:latin typeface="Arial Nova" panose="020B0504020202020204" pitchFamily="34" charset="0"/>
              </a:rPr>
              <a:t>as we elaborate Document 5</a:t>
            </a:r>
          </a:p>
        </p:txBody>
      </p:sp>
    </p:spTree>
    <p:extLst>
      <p:ext uri="{BB962C8B-B14F-4D97-AF65-F5344CB8AC3E}">
        <p14:creationId xmlns:p14="http://schemas.microsoft.com/office/powerpoint/2010/main" val="2135496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3711C-F4F4-4787-827A-C379394A5997}"/>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4</a:t>
            </a:r>
            <a:br>
              <a:rPr lang="en-US" dirty="0"/>
            </a:br>
            <a:r>
              <a:rPr lang="en-US" dirty="0"/>
              <a:t>ODD Scope and Purpose</a:t>
            </a:r>
          </a:p>
        </p:txBody>
      </p:sp>
      <p:sp>
        <p:nvSpPr>
          <p:cNvPr id="3" name="Content Placeholder 2">
            <a:extLst>
              <a:ext uri="{FF2B5EF4-FFF2-40B4-BE49-F238E27FC236}">
                <a16:creationId xmlns:a16="http://schemas.microsoft.com/office/drawing/2014/main" id="{E4B562EA-63EC-4BAE-A8D5-3040230C3372}"/>
              </a:ext>
            </a:extLst>
          </p:cNvPr>
          <p:cNvSpPr>
            <a:spLocks noGrp="1"/>
          </p:cNvSpPr>
          <p:nvPr>
            <p:ph idx="1"/>
          </p:nvPr>
        </p:nvSpPr>
        <p:spPr/>
        <p:txBody>
          <a:bodyPr>
            <a:normAutofit/>
          </a:bodyPr>
          <a:lstStyle/>
          <a:p>
            <a:pPr marL="858838" indent="-858838">
              <a:buNone/>
            </a:pPr>
            <a:r>
              <a:rPr lang="en-US" sz="1800" dirty="0">
                <a:latin typeface="Times New Roman" panose="02020603050405020304" pitchFamily="18" charset="0"/>
                <a:cs typeface="Times New Roman" panose="02020603050405020304" pitchFamily="18" charset="0"/>
              </a:rPr>
              <a:t>3.	Definitions</a:t>
            </a:r>
          </a:p>
          <a:p>
            <a:pPr marL="858838" indent="-858838">
              <a:buNone/>
            </a:pPr>
            <a:r>
              <a:rPr lang="en-US" sz="1800" dirty="0">
                <a:latin typeface="Times New Roman" panose="02020603050405020304" pitchFamily="18" charset="0"/>
                <a:cs typeface="Times New Roman" panose="02020603050405020304" pitchFamily="18" charset="0"/>
              </a:rPr>
              <a:t>3.1.	</a:t>
            </a:r>
            <a:r>
              <a:rPr lang="en-US" sz="1800" i="1" dirty="0">
                <a:latin typeface="Times New Roman" panose="02020603050405020304" pitchFamily="18" charset="0"/>
                <a:cs typeface="Times New Roman" panose="02020603050405020304" pitchFamily="18" charset="0"/>
              </a:rPr>
              <a:t>“Automated Driving System (ADS)” </a:t>
            </a:r>
            <a:r>
              <a:rPr lang="en-US" sz="1800" dirty="0">
                <a:latin typeface="Times New Roman" panose="02020603050405020304" pitchFamily="18" charset="0"/>
                <a:cs typeface="Times New Roman" panose="02020603050405020304" pitchFamily="18" charset="0"/>
              </a:rPr>
              <a:t>means the hardware and software that are collectively capable of operating a vehicle on a sustained basis.</a:t>
            </a:r>
          </a:p>
          <a:p>
            <a:pPr marL="858838" indent="-858838">
              <a:buNone/>
            </a:pPr>
            <a:r>
              <a:rPr lang="en-US" sz="1800" dirty="0">
                <a:latin typeface="Times New Roman" panose="02020603050405020304" pitchFamily="18" charset="0"/>
                <a:cs typeface="Times New Roman" panose="02020603050405020304" pitchFamily="18" charset="0"/>
              </a:rPr>
              <a:t>3.2.	</a:t>
            </a:r>
            <a:r>
              <a:rPr lang="en-US" sz="1800" i="1" dirty="0">
                <a:latin typeface="Times New Roman" panose="02020603050405020304" pitchFamily="18" charset="0"/>
                <a:cs typeface="Times New Roman" panose="02020603050405020304" pitchFamily="18" charset="0"/>
              </a:rPr>
              <a:t>“Operational Design Domain (ODD)” </a:t>
            </a:r>
            <a:r>
              <a:rPr lang="en-US" sz="1800" dirty="0">
                <a:latin typeface="Times New Roman" panose="02020603050405020304" pitchFamily="18" charset="0"/>
                <a:cs typeface="Times New Roman" panose="02020603050405020304" pitchFamily="18" charset="0"/>
              </a:rPr>
              <a:t>means the operating conditions under which an ADS feature is specifically designed </a:t>
            </a:r>
            <a:r>
              <a:rPr lang="en-US" sz="1800">
                <a:latin typeface="Times New Roman" panose="02020603050405020304" pitchFamily="18" charset="0"/>
                <a:cs typeface="Times New Roman" panose="02020603050405020304" pitchFamily="18" charset="0"/>
              </a:rPr>
              <a:t>to function.</a:t>
            </a:r>
            <a:endParaRPr lang="en-US" sz="1800" dirty="0">
              <a:latin typeface="Times New Roman" panose="02020603050405020304" pitchFamily="18" charset="0"/>
              <a:cs typeface="Times New Roman" panose="02020603050405020304" pitchFamily="18" charset="0"/>
            </a:endParaRPr>
          </a:p>
          <a:p>
            <a:pPr marL="858838" indent="-858838">
              <a:buNone/>
            </a:pPr>
            <a:r>
              <a:rPr lang="en-US" sz="1800" i="1" dirty="0">
                <a:solidFill>
                  <a:srgbClr val="3B3838"/>
                </a:solidFill>
                <a:effectLst/>
                <a:latin typeface="Times New Roman" panose="02020603050405020304" pitchFamily="18" charset="0"/>
                <a:ea typeface="Calibri" panose="020F0502020204030204" pitchFamily="34" charset="0"/>
              </a:rPr>
              <a:t>3.3.	“(ADS) feature” </a:t>
            </a:r>
            <a:r>
              <a:rPr lang="en-US" sz="1800" dirty="0">
                <a:solidFill>
                  <a:srgbClr val="3B3838"/>
                </a:solidFill>
                <a:effectLst/>
                <a:latin typeface="Times New Roman" panose="02020603050405020304" pitchFamily="18" charset="0"/>
                <a:ea typeface="Calibri" panose="020F0502020204030204" pitchFamily="34" charset="0"/>
              </a:rPr>
              <a:t>means an application of ADS hardware and software designed specifically for use within an ODD.</a:t>
            </a:r>
            <a:endParaRPr lang="en-US" sz="1800" dirty="0">
              <a:latin typeface="Times New Roman" panose="02020603050405020304" pitchFamily="18" charset="0"/>
              <a:cs typeface="Times New Roman" panose="02020603050405020304" pitchFamily="18" charset="0"/>
            </a:endParaRPr>
          </a:p>
          <a:p>
            <a:pPr marL="801688" indent="-801688">
              <a:buNone/>
            </a:pPr>
            <a:r>
              <a:rPr lang="en-US" sz="1800" dirty="0">
                <a:latin typeface="Times New Roman" panose="02020603050405020304" pitchFamily="18" charset="0"/>
                <a:cs typeface="Times New Roman" panose="02020603050405020304" pitchFamily="18" charset="0"/>
              </a:rPr>
              <a:t>4.	Operational Design Domain	</a:t>
            </a:r>
          </a:p>
          <a:p>
            <a:pPr marL="801688" indent="-801688">
              <a:buNone/>
            </a:pPr>
            <a:r>
              <a:rPr lang="en-US" sz="1800" dirty="0">
                <a:latin typeface="Times New Roman" panose="02020603050405020304" pitchFamily="18" charset="0"/>
                <a:cs typeface="Times New Roman" panose="02020603050405020304" pitchFamily="18" charset="0"/>
              </a:rPr>
              <a:t>4.1.	This chapter concerns the description of an Operational Design Domain (ODD).</a:t>
            </a:r>
          </a:p>
          <a:p>
            <a:pPr marL="801688" indent="-801688">
              <a:buNone/>
            </a:pPr>
            <a:r>
              <a:rPr lang="en-US" sz="1800" dirty="0">
                <a:latin typeface="Times New Roman" panose="02020603050405020304" pitchFamily="18" charset="0"/>
                <a:cs typeface="Times New Roman" panose="02020603050405020304" pitchFamily="18" charset="0"/>
              </a:rPr>
              <a:t>4.2.	For the assessment of vehicle safety, the vehicle manufacturer should describe the ODD of each ADS feature available on the vehicle in accordance with the provisions of this chapter.</a:t>
            </a:r>
          </a:p>
        </p:txBody>
      </p:sp>
      <p:sp>
        <p:nvSpPr>
          <p:cNvPr id="5" name="TextBox 4">
            <a:extLst>
              <a:ext uri="{FF2B5EF4-FFF2-40B4-BE49-F238E27FC236}">
                <a16:creationId xmlns:a16="http://schemas.microsoft.com/office/drawing/2014/main" id="{BC6269C9-8A06-40CE-8251-843B4B57DC4D}"/>
              </a:ext>
            </a:extLst>
          </p:cNvPr>
          <p:cNvSpPr txBox="1"/>
          <p:nvPr/>
        </p:nvSpPr>
        <p:spPr>
          <a:xfrm>
            <a:off x="792154" y="5119662"/>
            <a:ext cx="10420248" cy="707886"/>
          </a:xfrm>
          <a:prstGeom prst="rect">
            <a:avLst/>
          </a:prstGeom>
          <a:noFill/>
          <a:ln w="28575">
            <a:solidFill>
              <a:srgbClr val="418FDE"/>
            </a:solidFill>
          </a:ln>
        </p:spPr>
        <p:txBody>
          <a:bodyPr wrap="square" rtlCol="0">
            <a:spAutoFit/>
          </a:bodyPr>
          <a:lstStyle/>
          <a:p>
            <a:pPr algn="ctr"/>
            <a:r>
              <a:rPr lang="en-US" sz="2000" dirty="0">
                <a:latin typeface="Arial Nova" panose="020B0504020202020204" pitchFamily="34" charset="0"/>
              </a:rPr>
              <a:t>This is a “working draft text” that meets our immediate needs and </a:t>
            </a:r>
          </a:p>
          <a:p>
            <a:pPr algn="ctr"/>
            <a:r>
              <a:rPr lang="en-US" sz="2000" dirty="0">
                <a:latin typeface="Arial Nova" panose="020B0504020202020204" pitchFamily="34" charset="0"/>
              </a:rPr>
              <a:t>may be refined as we elaborate the ODD and other D5 chapters.</a:t>
            </a:r>
          </a:p>
        </p:txBody>
      </p:sp>
    </p:spTree>
    <p:extLst>
      <p:ext uri="{BB962C8B-B14F-4D97-AF65-F5344CB8AC3E}">
        <p14:creationId xmlns:p14="http://schemas.microsoft.com/office/powerpoint/2010/main" val="3371706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F0A43-EF4B-42B5-8009-A16A669414EA}"/>
              </a:ext>
            </a:extLst>
          </p:cNvPr>
          <p:cNvSpPr>
            <a:spLocks noGrp="1"/>
          </p:cNvSpPr>
          <p:nvPr>
            <p:ph type="title"/>
          </p:nvPr>
        </p:nvSpPr>
        <p:spPr/>
        <p:txBody>
          <a:bodyPr>
            <a:normAutofit fontScale="90000"/>
          </a:bodyPr>
          <a:lstStyle/>
          <a:p>
            <a:r>
              <a:rPr lang="en-US" sz="2000" dirty="0">
                <a:solidFill>
                  <a:prstClr val="black"/>
                </a:solidFill>
              </a:rPr>
              <a:t>Agenda Item 5</a:t>
            </a:r>
            <a:br>
              <a:rPr lang="en-US" dirty="0"/>
            </a:br>
            <a:r>
              <a:rPr lang="en-US" dirty="0"/>
              <a:t>System Safety General Discussion</a:t>
            </a:r>
          </a:p>
        </p:txBody>
      </p:sp>
      <p:sp>
        <p:nvSpPr>
          <p:cNvPr id="3" name="Content Placeholder 2">
            <a:extLst>
              <a:ext uri="{FF2B5EF4-FFF2-40B4-BE49-F238E27FC236}">
                <a16:creationId xmlns:a16="http://schemas.microsoft.com/office/drawing/2014/main" id="{21460799-65B5-44FE-AE18-A4D3E08863B7}"/>
              </a:ext>
            </a:extLst>
          </p:cNvPr>
          <p:cNvSpPr>
            <a:spLocks noGrp="1"/>
          </p:cNvSpPr>
          <p:nvPr>
            <p:ph idx="1"/>
          </p:nvPr>
        </p:nvSpPr>
        <p:spPr/>
        <p:txBody>
          <a:bodyPr/>
          <a:lstStyle/>
          <a:p>
            <a:r>
              <a:rPr lang="en-US" dirty="0"/>
              <a:t>Functional safety: Safety in the event of internal failure</a:t>
            </a:r>
          </a:p>
          <a:p>
            <a:r>
              <a:rPr lang="en-US" dirty="0"/>
              <a:t>Safety of the intended functionality (SOTIF): Intended use and reasonably foreseeable misuse</a:t>
            </a:r>
          </a:p>
          <a:p>
            <a:r>
              <a:rPr lang="en-US" dirty="0"/>
              <a:t>Functions enable features to meet performance requirements</a:t>
            </a:r>
          </a:p>
          <a:p>
            <a:pPr lvl="1"/>
            <a:r>
              <a:rPr lang="en-US" dirty="0"/>
              <a:t>For example, detection function enables feature to respect ODD conditions</a:t>
            </a:r>
          </a:p>
          <a:p>
            <a:r>
              <a:rPr lang="en-US" dirty="0"/>
              <a:t>Relationship between “system safety” and other D5 chapters on performance</a:t>
            </a:r>
          </a:p>
          <a:p>
            <a:r>
              <a:rPr lang="en-US" dirty="0"/>
              <a:t>Relationship between “system safety” and “functional safety”</a:t>
            </a:r>
          </a:p>
        </p:txBody>
      </p:sp>
      <p:sp>
        <p:nvSpPr>
          <p:cNvPr id="4" name="TextBox 3">
            <a:extLst>
              <a:ext uri="{FF2B5EF4-FFF2-40B4-BE49-F238E27FC236}">
                <a16:creationId xmlns:a16="http://schemas.microsoft.com/office/drawing/2014/main" id="{5E6884A9-2F2C-4CF5-B30E-5EEF24D52B48}"/>
              </a:ext>
            </a:extLst>
          </p:cNvPr>
          <p:cNvSpPr txBox="1"/>
          <p:nvPr/>
        </p:nvSpPr>
        <p:spPr>
          <a:xfrm>
            <a:off x="777485" y="5369044"/>
            <a:ext cx="10420248" cy="707886"/>
          </a:xfrm>
          <a:prstGeom prst="rect">
            <a:avLst/>
          </a:prstGeom>
          <a:noFill/>
          <a:ln w="28575">
            <a:solidFill>
              <a:srgbClr val="418FDE"/>
            </a:solidFill>
          </a:ln>
        </p:spPr>
        <p:txBody>
          <a:bodyPr wrap="square" rtlCol="0">
            <a:spAutoFit/>
          </a:bodyPr>
          <a:lstStyle/>
          <a:p>
            <a:pPr algn="ctr"/>
            <a:r>
              <a:rPr lang="en-US" sz="2000" dirty="0">
                <a:latin typeface="Arial Nova" panose="020B0504020202020204" pitchFamily="34" charset="0"/>
              </a:rPr>
              <a:t>System Safety relates to “functional requirements” which differ from “performance requirements”.  FRAV-03-05-Add. 5 provides more detailed discussion.</a:t>
            </a:r>
          </a:p>
        </p:txBody>
      </p:sp>
    </p:spTree>
    <p:extLst>
      <p:ext uri="{BB962C8B-B14F-4D97-AF65-F5344CB8AC3E}">
        <p14:creationId xmlns:p14="http://schemas.microsoft.com/office/powerpoint/2010/main" val="4144347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96E20-7AFE-4ACA-9EE6-A07D9C9125CB}"/>
              </a:ext>
            </a:extLst>
          </p:cNvPr>
          <p:cNvSpPr>
            <a:spLocks noGrp="1"/>
          </p:cNvSpPr>
          <p:nvPr>
            <p:ph type="title"/>
          </p:nvPr>
        </p:nvSpPr>
        <p:spPr/>
        <p:txBody>
          <a:bodyPr>
            <a:normAutofit fontScale="90000"/>
          </a:bodyPr>
          <a:lstStyle/>
          <a:p>
            <a:r>
              <a:rPr lang="en-US" dirty="0"/>
              <a:t>Context for Proposal on System Safety</a:t>
            </a:r>
          </a:p>
        </p:txBody>
      </p:sp>
      <p:sp>
        <p:nvSpPr>
          <p:cNvPr id="3" name="Content Placeholder 2">
            <a:extLst>
              <a:ext uri="{FF2B5EF4-FFF2-40B4-BE49-F238E27FC236}">
                <a16:creationId xmlns:a16="http://schemas.microsoft.com/office/drawing/2014/main" id="{C63B0A3B-2E6C-48E5-8940-7CBBD1C28EB8}"/>
              </a:ext>
            </a:extLst>
          </p:cNvPr>
          <p:cNvSpPr>
            <a:spLocks noGrp="1"/>
          </p:cNvSpPr>
          <p:nvPr>
            <p:ph idx="1"/>
          </p:nvPr>
        </p:nvSpPr>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Document 5 provides three categories of requirements: performance, functional, and ODD description.</a:t>
            </a:r>
          </a:p>
          <a:p>
            <a:pPr marL="0" indent="0">
              <a:buNone/>
            </a:pPr>
            <a:r>
              <a:rPr lang="en-US" sz="2000" dirty="0">
                <a:latin typeface="Times New Roman" panose="02020603050405020304" pitchFamily="18" charset="0"/>
                <a:cs typeface="Times New Roman" panose="02020603050405020304" pitchFamily="18" charset="0"/>
              </a:rPr>
              <a:t>Performance requirements address ADS feature behavior in traffic, interactions with the vehicle user or operator, and interactions with other road users.</a:t>
            </a:r>
          </a:p>
          <a:p>
            <a:pPr marL="0" indent="0">
              <a:buNone/>
            </a:pPr>
            <a:r>
              <a:rPr lang="en-US" sz="2000" dirty="0">
                <a:latin typeface="Times New Roman" panose="02020603050405020304" pitchFamily="18" charset="0"/>
                <a:cs typeface="Times New Roman" panose="02020603050405020304" pitchFamily="18" charset="0"/>
              </a:rPr>
              <a:t>Functional requirements address the ADS capability to operate a vehicle in traffic, including the means used to monitor the vehicle environment, ensure that a user or operator fulfills such roles as may be needed to ensure safety, and responses to ensure safety in the event of a system failure.</a:t>
            </a:r>
          </a:p>
          <a:p>
            <a:pPr marL="0" indent="0">
              <a:buNone/>
            </a:pPr>
            <a:r>
              <a:rPr lang="en-US" sz="2000" dirty="0">
                <a:latin typeface="Times New Roman" panose="02020603050405020304" pitchFamily="18" charset="0"/>
                <a:cs typeface="Times New Roman" panose="02020603050405020304" pitchFamily="18" charset="0"/>
              </a:rPr>
              <a:t>ODD description requirements address the intended use(s) of an ADS feature and limitations or constraints on the use of the feature related to the vehicle environment.</a:t>
            </a:r>
          </a:p>
          <a:p>
            <a:pPr marL="0" indent="0">
              <a:buNone/>
            </a:pPr>
            <a:r>
              <a:rPr lang="en-US" sz="2000" dirty="0">
                <a:latin typeface="Times New Roman" panose="02020603050405020304" pitchFamily="18" charset="0"/>
                <a:cs typeface="Times New Roman" panose="02020603050405020304" pitchFamily="18" charset="0"/>
              </a:rPr>
              <a:t>In combination, the requirements define the minimum criteria an ADS and its feature(s) should satisfy to ensure safety when used in traffic.  The requirements address all configurations of ADS technologies while differentiating individual ADS according to their respective intended use(s) and design constraints.</a:t>
            </a:r>
          </a:p>
        </p:txBody>
      </p:sp>
    </p:spTree>
    <p:extLst>
      <p:ext uri="{BB962C8B-B14F-4D97-AF65-F5344CB8AC3E}">
        <p14:creationId xmlns:p14="http://schemas.microsoft.com/office/powerpoint/2010/main" val="12340212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67B58-3465-4994-BD89-8978A9A813E5}"/>
              </a:ext>
            </a:extLst>
          </p:cNvPr>
          <p:cNvSpPr>
            <a:spLocks noGrp="1"/>
          </p:cNvSpPr>
          <p:nvPr>
            <p:ph type="title"/>
          </p:nvPr>
        </p:nvSpPr>
        <p:spPr/>
        <p:txBody>
          <a:bodyPr>
            <a:normAutofit fontScale="90000"/>
          </a:bodyPr>
          <a:lstStyle/>
          <a:p>
            <a:r>
              <a:rPr lang="en-US" sz="2000" dirty="0">
                <a:solidFill>
                  <a:prstClr val="black"/>
                </a:solidFill>
              </a:rPr>
              <a:t>Agenda Item 5</a:t>
            </a:r>
            <a:br>
              <a:rPr lang="en-US" dirty="0"/>
            </a:br>
            <a:r>
              <a:rPr lang="en-US" dirty="0"/>
              <a:t>High-Level Concept: “Triangular Approach”</a:t>
            </a:r>
          </a:p>
        </p:txBody>
      </p:sp>
      <p:sp>
        <p:nvSpPr>
          <p:cNvPr id="14" name="Content Placeholder 13">
            <a:extLst>
              <a:ext uri="{FF2B5EF4-FFF2-40B4-BE49-F238E27FC236}">
                <a16:creationId xmlns:a16="http://schemas.microsoft.com/office/drawing/2014/main" id="{D5BB6E38-4419-4AF8-A9E7-C0FFF0ECE998}"/>
              </a:ext>
            </a:extLst>
          </p:cNvPr>
          <p:cNvSpPr>
            <a:spLocks noGrp="1"/>
          </p:cNvSpPr>
          <p:nvPr>
            <p:ph idx="1"/>
          </p:nvPr>
        </p:nvSpPr>
        <p:spPr>
          <a:xfrm>
            <a:off x="548640" y="1188720"/>
            <a:ext cx="5377846" cy="4937760"/>
          </a:xfrm>
        </p:spPr>
        <p:txBody>
          <a:bodyPr>
            <a:normAutofit/>
          </a:bodyPr>
          <a:lstStyle/>
          <a:p>
            <a:r>
              <a:rPr lang="en-US" sz="2400" dirty="0"/>
              <a:t>Three aspects for comprehensive requirements</a:t>
            </a:r>
          </a:p>
          <a:p>
            <a:pPr lvl="1"/>
            <a:r>
              <a:rPr lang="en-US" sz="2000" dirty="0"/>
              <a:t>Performance to be achieved</a:t>
            </a:r>
          </a:p>
          <a:p>
            <a:pPr lvl="1"/>
            <a:r>
              <a:rPr lang="en-US" sz="2000" dirty="0"/>
              <a:t>Functions that enable performance present and able</a:t>
            </a:r>
          </a:p>
          <a:p>
            <a:pPr lvl="1"/>
            <a:r>
              <a:rPr lang="en-US" sz="2000" dirty="0"/>
              <a:t>ODD description with key information on intended use(s) and limitations</a:t>
            </a:r>
          </a:p>
          <a:p>
            <a:r>
              <a:rPr lang="en-US" sz="2400" dirty="0"/>
              <a:t>Consider proposals for requirements under all three</a:t>
            </a:r>
          </a:p>
          <a:p>
            <a:pPr lvl="1"/>
            <a:r>
              <a:rPr lang="en-US" sz="2000" dirty="0"/>
              <a:t>Aim for optimal “high-level” coverage of ADS</a:t>
            </a:r>
          </a:p>
          <a:p>
            <a:pPr lvl="1"/>
            <a:r>
              <a:rPr lang="en-US" sz="2000" dirty="0"/>
              <a:t>Enable objective interpretation for specific ADS</a:t>
            </a:r>
          </a:p>
        </p:txBody>
      </p:sp>
      <p:grpSp>
        <p:nvGrpSpPr>
          <p:cNvPr id="11" name="Group 10">
            <a:extLst>
              <a:ext uri="{FF2B5EF4-FFF2-40B4-BE49-F238E27FC236}">
                <a16:creationId xmlns:a16="http://schemas.microsoft.com/office/drawing/2014/main" id="{5190373B-C091-4DA6-9D33-DE6591163C61}"/>
              </a:ext>
            </a:extLst>
          </p:cNvPr>
          <p:cNvGrpSpPr/>
          <p:nvPr/>
        </p:nvGrpSpPr>
        <p:grpSpPr>
          <a:xfrm>
            <a:off x="6498614" y="1466892"/>
            <a:ext cx="4958297" cy="4659588"/>
            <a:chOff x="5406487" y="1415527"/>
            <a:chExt cx="4958297" cy="4659588"/>
          </a:xfrm>
        </p:grpSpPr>
        <p:sp>
          <p:nvSpPr>
            <p:cNvPr id="3" name="Isosceles Triangle 2">
              <a:extLst>
                <a:ext uri="{FF2B5EF4-FFF2-40B4-BE49-F238E27FC236}">
                  <a16:creationId xmlns:a16="http://schemas.microsoft.com/office/drawing/2014/main" id="{01FEE0B1-B255-494F-9097-3E9FF190BDD0}"/>
                </a:ext>
              </a:extLst>
            </p:cNvPr>
            <p:cNvSpPr/>
            <p:nvPr/>
          </p:nvSpPr>
          <p:spPr>
            <a:xfrm>
              <a:off x="5406487" y="1415527"/>
              <a:ext cx="4958297" cy="4459533"/>
            </a:xfrm>
            <a:prstGeom prst="triangle">
              <a:avLst/>
            </a:prstGeom>
            <a:noFill/>
            <a:ln w="419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344CF0CF-33B2-418C-8C9E-22DB7F24A09A}"/>
                </a:ext>
              </a:extLst>
            </p:cNvPr>
            <p:cNvSpPr txBox="1"/>
            <p:nvPr/>
          </p:nvSpPr>
          <p:spPr>
            <a:xfrm>
              <a:off x="6174205" y="5675005"/>
              <a:ext cx="3422860" cy="400110"/>
            </a:xfrm>
            <a:prstGeom prst="rect">
              <a:avLst/>
            </a:prstGeom>
            <a:noFill/>
          </p:spPr>
          <p:txBody>
            <a:bodyPr wrap="none" rtlCol="0">
              <a:spAutoFit/>
            </a:bodyPr>
            <a:lstStyle/>
            <a:p>
              <a:pPr algn="ctr"/>
              <a:r>
                <a:rPr lang="en-US" sz="2000" dirty="0">
                  <a:solidFill>
                    <a:schemeClr val="bg1"/>
                  </a:solidFill>
                </a:rPr>
                <a:t>PERFORMANCE REQUIREMENT</a:t>
              </a:r>
            </a:p>
          </p:txBody>
        </p:sp>
        <p:sp>
          <p:nvSpPr>
            <p:cNvPr id="5" name="TextBox 4">
              <a:extLst>
                <a:ext uri="{FF2B5EF4-FFF2-40B4-BE49-F238E27FC236}">
                  <a16:creationId xmlns:a16="http://schemas.microsoft.com/office/drawing/2014/main" id="{33C0A5C3-4245-4B7B-8F2B-CB3B9733EE7F}"/>
                </a:ext>
              </a:extLst>
            </p:cNvPr>
            <p:cNvSpPr txBox="1"/>
            <p:nvPr/>
          </p:nvSpPr>
          <p:spPr>
            <a:xfrm rot="17940000">
              <a:off x="5035006" y="3459331"/>
              <a:ext cx="3171509" cy="400110"/>
            </a:xfrm>
            <a:prstGeom prst="rect">
              <a:avLst/>
            </a:prstGeom>
            <a:noFill/>
          </p:spPr>
          <p:txBody>
            <a:bodyPr wrap="none" rtlCol="0">
              <a:spAutoFit/>
            </a:bodyPr>
            <a:lstStyle/>
            <a:p>
              <a:pPr algn="ctr"/>
              <a:r>
                <a:rPr lang="en-US" sz="2000" dirty="0">
                  <a:solidFill>
                    <a:schemeClr val="bg1"/>
                  </a:solidFill>
                </a:rPr>
                <a:t>FUNCTIONAL REQUIREMENT</a:t>
              </a:r>
            </a:p>
          </p:txBody>
        </p:sp>
        <p:sp>
          <p:nvSpPr>
            <p:cNvPr id="6" name="TextBox 5">
              <a:extLst>
                <a:ext uri="{FF2B5EF4-FFF2-40B4-BE49-F238E27FC236}">
                  <a16:creationId xmlns:a16="http://schemas.microsoft.com/office/drawing/2014/main" id="{47738DD9-A712-4938-920F-99919071BAD0}"/>
                </a:ext>
              </a:extLst>
            </p:cNvPr>
            <p:cNvSpPr txBox="1"/>
            <p:nvPr/>
          </p:nvSpPr>
          <p:spPr>
            <a:xfrm rot="-17940000">
              <a:off x="7200181" y="3352906"/>
              <a:ext cx="3740448" cy="400110"/>
            </a:xfrm>
            <a:prstGeom prst="rect">
              <a:avLst/>
            </a:prstGeom>
            <a:noFill/>
          </p:spPr>
          <p:txBody>
            <a:bodyPr wrap="none" rtlCol="0">
              <a:spAutoFit/>
            </a:bodyPr>
            <a:lstStyle/>
            <a:p>
              <a:pPr algn="ctr"/>
              <a:r>
                <a:rPr lang="en-US" sz="2000" dirty="0">
                  <a:solidFill>
                    <a:schemeClr val="bg1"/>
                  </a:solidFill>
                </a:rPr>
                <a:t>ODD DESCRIPTION REQUIREMENT</a:t>
              </a:r>
            </a:p>
          </p:txBody>
        </p:sp>
      </p:grpSp>
      <p:sp>
        <p:nvSpPr>
          <p:cNvPr id="15" name="TextBox 14">
            <a:extLst>
              <a:ext uri="{FF2B5EF4-FFF2-40B4-BE49-F238E27FC236}">
                <a16:creationId xmlns:a16="http://schemas.microsoft.com/office/drawing/2014/main" id="{A49D79EB-EE16-4762-87AD-0CE58ABAFC62}"/>
              </a:ext>
            </a:extLst>
          </p:cNvPr>
          <p:cNvSpPr txBox="1"/>
          <p:nvPr/>
        </p:nvSpPr>
        <p:spPr>
          <a:xfrm>
            <a:off x="7724181" y="3822366"/>
            <a:ext cx="2468880" cy="1200329"/>
          </a:xfrm>
          <a:prstGeom prst="rect">
            <a:avLst/>
          </a:prstGeom>
          <a:noFill/>
        </p:spPr>
        <p:txBody>
          <a:bodyPr wrap="square" rtlCol="0" anchor="ctr">
            <a:spAutoFit/>
          </a:bodyPr>
          <a:lstStyle/>
          <a:p>
            <a:pPr algn="ctr"/>
            <a:r>
              <a:rPr lang="en-US" sz="2400" b="1" dirty="0"/>
              <a:t>TECHNICAL </a:t>
            </a:r>
          </a:p>
          <a:p>
            <a:pPr algn="ctr"/>
            <a:r>
              <a:rPr lang="en-US" sz="2400" b="1" dirty="0"/>
              <a:t>REQUIREMENT(S)</a:t>
            </a:r>
          </a:p>
        </p:txBody>
      </p:sp>
    </p:spTree>
    <p:extLst>
      <p:ext uri="{BB962C8B-B14F-4D97-AF65-F5344CB8AC3E}">
        <p14:creationId xmlns:p14="http://schemas.microsoft.com/office/powerpoint/2010/main" val="84268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5181</TotalTime>
  <Words>1256</Words>
  <Application>Microsoft Office PowerPoint</Application>
  <PresentationFormat>Widescreen</PresentationFormat>
  <Paragraphs>102</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Arial Nova</vt:lpstr>
      <vt:lpstr>Arial Nova Light</vt:lpstr>
      <vt:lpstr>Calibri</vt:lpstr>
      <vt:lpstr>Times New Roman</vt:lpstr>
      <vt:lpstr>Office Theme</vt:lpstr>
      <vt:lpstr>Session 3</vt:lpstr>
      <vt:lpstr>Agenda Item 3 FRAV Status</vt:lpstr>
      <vt:lpstr>Agenda Item 3 FRAV Status</vt:lpstr>
      <vt:lpstr>Agenda Item 4 ODD General Discussion</vt:lpstr>
      <vt:lpstr>Agenda Item 4 ODD: Further Considerations</vt:lpstr>
      <vt:lpstr>Agenda Item 4 ODD Scope and Purpose</vt:lpstr>
      <vt:lpstr>Agenda Item 5 System Safety General Discussion</vt:lpstr>
      <vt:lpstr>Context for Proposal on System Safety</vt:lpstr>
      <vt:lpstr>Agenda Item 5 High-Level Concept: “Triangular Approach”</vt:lpstr>
      <vt:lpstr>Agenda Item 5 System Safety Proposal</vt:lpstr>
      <vt:lpstr>Agenda Item 6 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Creamer</dc:creator>
  <cp:lastModifiedBy>John Creamer</cp:lastModifiedBy>
  <cp:revision>181</cp:revision>
  <dcterms:created xsi:type="dcterms:W3CDTF">2020-02-22T10:07:13Z</dcterms:created>
  <dcterms:modified xsi:type="dcterms:W3CDTF">2020-08-07T14:38:39Z</dcterms:modified>
</cp:coreProperties>
</file>