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9" r:id="rId2"/>
    <p:sldId id="288" r:id="rId3"/>
    <p:sldId id="287" r:id="rId4"/>
    <p:sldId id="289" r:id="rId5"/>
    <p:sldId id="291" r:id="rId6"/>
    <p:sldId id="290" r:id="rId7"/>
    <p:sldId id="292" r:id="rId8"/>
    <p:sldId id="293" r:id="rId9"/>
    <p:sldId id="295" r:id="rId10"/>
    <p:sldId id="281" r:id="rId11"/>
    <p:sldId id="279" r:id="rId12"/>
  </p:sldIdLst>
  <p:sldSz cx="12188825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8CD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72370" autoAdjust="0"/>
  </p:normalViewPr>
  <p:slideViewPr>
    <p:cSldViewPr>
      <p:cViewPr>
        <p:scale>
          <a:sx n="88" d="100"/>
          <a:sy n="88" d="100"/>
        </p:scale>
        <p:origin x="-120" y="-174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538" y="96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1/20/2020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1/20/2020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39775"/>
            <a:ext cx="65738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63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6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77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032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868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85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12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941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62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3" y="285750"/>
            <a:ext cx="12190413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1/20/2020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75F2-0739-4900-997C-5D721A0FC902}" type="datetime1">
              <a:rPr lang="en-US" smtClean="0"/>
              <a:t>1/20/2020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5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8859-20CA-4706-8E83-0F7EF683D556}" type="datetime1">
              <a:rPr lang="en-US" smtClean="0"/>
              <a:t>1/20/2020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21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1/20/2020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15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1/20/2020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67C7-D6F8-475A-BDD0-564C90E691C0}" type="datetime1">
              <a:rPr lang="en-US" smtClean="0"/>
              <a:t>1/20/2020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5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502F-803E-4C09-884F-533B6D621517}" type="datetime1">
              <a:rPr lang="en-US" smtClean="0"/>
              <a:t>1/20/2020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0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F9C-A469-46E9-B230-FA26152DC1C8}" type="datetime1">
              <a:rPr lang="en-US" smtClean="0"/>
              <a:t>1/20/2020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6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B4B-E11C-49BB-8039-97339C86EB67}" type="datetime1">
              <a:rPr lang="en-US" smtClean="0"/>
              <a:t>1/20/2020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8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AD3-9220-45A0-86D4-C4247B17C061}" type="datetime1">
              <a:rPr lang="en-US" smtClean="0"/>
              <a:t>1/20/2020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8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628E-2362-4939-A7D6-69DC1CAB893E}" type="datetime1">
              <a:rPr lang="en-US" smtClean="0"/>
              <a:t>1/20/2020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4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1/20/2020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1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8012" y="1143000"/>
            <a:ext cx="10668000" cy="1676400"/>
          </a:xfrm>
        </p:spPr>
        <p:txBody>
          <a:bodyPr>
            <a:normAutofit fontScale="90000"/>
          </a:bodyPr>
          <a:lstStyle/>
          <a:p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Fifth Session of the</a:t>
            </a:r>
            <a:b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</a:br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Informal Working Group (IWG) on </a:t>
            </a:r>
            <a:b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</a:br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Validation Methods for Automated Driving (VMAD)</a:t>
            </a:r>
            <a:endParaRPr lang="en-US" sz="4800" dirty="0">
              <a:solidFill>
                <a:srgbClr val="348CDC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71887" y="3274801"/>
            <a:ext cx="7848600" cy="11430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United Nations Economic Commission for Europe (UNECE)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16 - 17, 2020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Tokyo, Japan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0908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0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5727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837612" y="533400"/>
            <a:ext cx="2438400" cy="4247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smtClean="0"/>
              <a:t>VMAD-05-19</a:t>
            </a:r>
            <a:endParaRPr kumimoji="1" lang="ja-JP" altLang="en-US" sz="2400" dirty="0" err="1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71887" y="564069"/>
            <a:ext cx="4572000" cy="4247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dirty="0"/>
              <a:t>Transmitted</a:t>
            </a:r>
            <a:r>
              <a:rPr kumimoji="1" lang="ja-JP" altLang="en-US" sz="2400" dirty="0"/>
              <a:t>  </a:t>
            </a:r>
            <a:r>
              <a:rPr kumimoji="1" lang="en-US" altLang="ja-JP" sz="2400" dirty="0"/>
              <a:t>by Co-Chairs</a:t>
            </a:r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0288" y="-458158"/>
            <a:ext cx="11986324" cy="1620819"/>
          </a:xfrm>
        </p:spPr>
        <p:txBody>
          <a:bodyPr>
            <a:normAutofit/>
          </a:bodyPr>
          <a:lstStyle/>
          <a:p>
            <a:r>
              <a:rPr lang="en-US" sz="3200" b="1" u="sng" cap="none" dirty="0">
                <a:latin typeface="Arial" panose="020B0604020202020204" pitchFamily="34" charset="0"/>
                <a:cs typeface="Arial" panose="020B0604020202020204" pitchFamily="34" charset="0"/>
              </a:rPr>
              <a:t>3. Delivering on WP.29 Tasking (March 2021):</a:t>
            </a:r>
            <a:r>
              <a:rPr lang="en-US" sz="3200" b="1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3200" b="1" cap="non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3200" b="1" cap="none" dirty="0">
                <a:latin typeface="Arial" panose="020B0604020202020204" pitchFamily="34" charset="0"/>
                <a:cs typeface="Arial" panose="020B0604020202020204" pitchFamily="34" charset="0"/>
              </a:rPr>
              <a:t>New Assessment/Test Method of AD</a:t>
            </a:r>
            <a:endParaRPr lang="en-US" sz="3200" b="1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628310" y="6565174"/>
            <a:ext cx="1143001" cy="180974"/>
          </a:xfrm>
        </p:spPr>
        <p:txBody>
          <a:bodyPr/>
          <a:lstStyle/>
          <a:p>
            <a:fld id="{F36C87F6-986D-49E6-AF40-1B3A1EE8064D}" type="slidenum">
              <a:rPr lang="en-US" smtClean="0"/>
              <a:t>10</a:t>
            </a:fld>
            <a:endParaRPr lang="en-US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80288" y="1101054"/>
            <a:ext cx="11734800" cy="5645093"/>
          </a:xfrm>
        </p:spPr>
        <p:txBody>
          <a:bodyPr>
            <a:normAutofit fontScale="47500" lnSpcReduction="20000"/>
          </a:bodyPr>
          <a:lstStyle/>
          <a:p>
            <a:pPr marL="45720" indent="0">
              <a:buNone/>
            </a:pPr>
            <a:r>
              <a:rPr lang="en-CA" sz="5100" b="1" dirty="0">
                <a:latin typeface="Helvetica" panose="020B0604020202020204" pitchFamily="34" charset="0"/>
                <a:cs typeface="Helvetica" panose="020B0604020202020204" pitchFamily="34" charset="0"/>
              </a:rPr>
              <a:t>Key points for discussion:</a:t>
            </a:r>
            <a:endParaRPr lang="en-US" sz="5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/>
            <a:r>
              <a:rPr lang="en-US" sz="5100" dirty="0">
                <a:latin typeface="Helvetica" panose="020B0604020202020204" pitchFamily="34" charset="0"/>
                <a:cs typeface="Helvetica" panose="020B0604020202020204" pitchFamily="34" charset="0"/>
              </a:rPr>
              <a:t>Presentation of VMAD’s work for the GRVA session in February 2021.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4600" dirty="0">
                <a:latin typeface="Helvetica" panose="020B0604020202020204" pitchFamily="34" charset="0"/>
                <a:cs typeface="Helvetica" panose="020B0604020202020204" pitchFamily="34" charset="0"/>
              </a:rPr>
              <a:t>What can the VMAD IWG realistically achieve between January 2020 and February 2021 to develop scenarios and assessment methods for each of the validation pillars?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4600" dirty="0">
                <a:latin typeface="Helvetica" panose="020B0604020202020204" pitchFamily="34" charset="0"/>
                <a:cs typeface="Helvetica" panose="020B0604020202020204" pitchFamily="34" charset="0"/>
              </a:rPr>
              <a:t>What does VMAD need to consider in the longer-term given the evolving nature of the technology? </a:t>
            </a:r>
          </a:p>
          <a:p>
            <a:pPr marL="274320" lvl="1" indent="0">
              <a:buNone/>
            </a:pPr>
            <a:endParaRPr lang="en-CA" sz="3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63500" lvl="1" indent="0">
              <a:buNone/>
            </a:pPr>
            <a:r>
              <a:rPr lang="en-CA" sz="5100" b="1" dirty="0">
                <a:latin typeface="Helvetica" panose="020B0604020202020204" pitchFamily="34" charset="0"/>
                <a:cs typeface="Helvetica" panose="020B0604020202020204" pitchFamily="34" charset="0"/>
              </a:rPr>
              <a:t>Proposed path forward :</a:t>
            </a:r>
            <a:endParaRPr lang="en-US" sz="5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CA" sz="5100" dirty="0">
                <a:latin typeface="Helvetica" panose="020B0604020202020204" pitchFamily="34" charset="0"/>
                <a:cs typeface="Helvetica" panose="020B0604020202020204" pitchFamily="34" charset="0"/>
              </a:rPr>
              <a:t>During the 5</a:t>
            </a:r>
            <a:r>
              <a:rPr lang="en-CA" sz="51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CA" sz="5100" dirty="0">
                <a:latin typeface="Helvetica" panose="020B0604020202020204" pitchFamily="34" charset="0"/>
                <a:cs typeface="Helvetica" panose="020B0604020202020204" pitchFamily="34" charset="0"/>
              </a:rPr>
              <a:t> VMAD session: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4600" dirty="0">
                <a:latin typeface="Helvetica" panose="020B0604020202020204" pitchFamily="34" charset="0"/>
                <a:cs typeface="Helvetica" panose="020B0604020202020204" pitchFamily="34" charset="0"/>
              </a:rPr>
              <a:t>each sub-group to map out their potential areas of work. This work should consider: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CA" sz="4200" dirty="0">
                <a:latin typeface="Helvetica" panose="020B0604020202020204" pitchFamily="34" charset="0"/>
                <a:cs typeface="Helvetica" panose="020B0604020202020204" pitchFamily="34" charset="0"/>
              </a:rPr>
              <a:t>Their linkages to other VMAD sub-groups as well as FRAV.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CA" sz="4200" dirty="0">
                <a:latin typeface="Helvetica" panose="020B0604020202020204" pitchFamily="34" charset="0"/>
                <a:cs typeface="Helvetica" panose="020B0604020202020204" pitchFamily="34" charset="0"/>
              </a:rPr>
              <a:t>Short-term deliverables (i.e., to be accomplished by February 2021) as well as medium- and long-term deliverables (i.e., beyond February 2021).</a:t>
            </a:r>
            <a:endParaRPr lang="en-US" sz="4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4200" dirty="0">
                <a:latin typeface="Helvetica" panose="020B0604020202020204" pitchFamily="34" charset="0"/>
                <a:cs typeface="Helvetica" panose="020B0604020202020204" pitchFamily="34" charset="0"/>
              </a:rPr>
              <a:t>Identify lead(s) for preparing a draft consolidated work plan document in consultation with the sub-group chairs for consideration at the 6</a:t>
            </a:r>
            <a:r>
              <a:rPr lang="en-US" sz="4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sz="4200" dirty="0">
                <a:latin typeface="Helvetica" panose="020B0604020202020204" pitchFamily="34" charset="0"/>
                <a:cs typeface="Helvetica" panose="020B0604020202020204" pitchFamily="34" charset="0"/>
              </a:rPr>
              <a:t> VMAD session. </a:t>
            </a:r>
          </a:p>
          <a:p>
            <a:r>
              <a:rPr lang="en-CA" sz="5100" dirty="0">
                <a:latin typeface="Helvetica" panose="020B0604020202020204" pitchFamily="34" charset="0"/>
                <a:cs typeface="Helvetica" panose="020B0604020202020204" pitchFamily="34" charset="0"/>
              </a:rPr>
              <a:t>At the 6</a:t>
            </a:r>
            <a:r>
              <a:rPr lang="en-CA" sz="51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CA" sz="5100" dirty="0">
                <a:latin typeface="Helvetica" panose="020B0604020202020204" pitchFamily="34" charset="0"/>
                <a:cs typeface="Helvetica" panose="020B0604020202020204" pitchFamily="34" charset="0"/>
              </a:rPr>
              <a:t> VMAD session, VMAD members to discuss and finalize a proposed</a:t>
            </a:r>
            <a:r>
              <a:rPr lang="en-US" sz="5100" dirty="0">
                <a:latin typeface="Helvetica" panose="020B0604020202020204" pitchFamily="34" charset="0"/>
                <a:cs typeface="Helvetica" panose="020B0604020202020204" pitchFamily="34" charset="0"/>
              </a:rPr>
              <a:t> work plan for GRVA/ WP.29 approval.</a:t>
            </a:r>
            <a:endParaRPr lang="en-US" sz="2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57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1928" y="2089086"/>
            <a:ext cx="9753600" cy="132556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5223" y="4648200"/>
            <a:ext cx="3657917" cy="12741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315" y="46482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14315" y="44958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20042" y="59162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95136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7">
            <a:extLst>
              <a:ext uri="{FF2B5EF4-FFF2-40B4-BE49-F238E27FC236}">
                <a16:creationId xmlns="" xmlns:a16="http://schemas.microsoft.com/office/drawing/2014/main" id="{C7543BA7-6308-464E-876C-24D8F9203C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548092"/>
              </p:ext>
            </p:extLst>
          </p:nvPr>
        </p:nvGraphicFramePr>
        <p:xfrm>
          <a:off x="303212" y="1920240"/>
          <a:ext cx="11353800" cy="295972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1220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317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081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Deadline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58862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en-CA" sz="2400" b="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The test and assessment methods (including CEL) for Automated Lane Keeping Systems (ALKS) of SAE levels 3/4 compatible as a new UN Regulation for contracting parties to the 1958 agreement.</a:t>
                      </a:r>
                      <a:endParaRPr lang="en-US" sz="24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March</a:t>
                      </a:r>
                      <a:r>
                        <a:rPr lang="en-US" sz="2400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2020</a:t>
                      </a:r>
                      <a:endParaRPr lang="en-US" sz="24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48044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 startAt="2"/>
                      </a:pPr>
                      <a:r>
                        <a:rPr lang="en-CA" sz="2400" b="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Review of the existing and upcoming methods and a proposed way forward for the assessment of automated driving (AD).</a:t>
                      </a:r>
                      <a:endParaRPr lang="en-US" sz="24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March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0928" y="274638"/>
            <a:ext cx="9753600" cy="1274173"/>
          </a:xfrm>
        </p:spPr>
        <p:txBody>
          <a:bodyPr anchor="ctr">
            <a:normAutofit fontScale="90000"/>
          </a:bodyPr>
          <a:lstStyle/>
          <a:p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Document on automated/</a:t>
            </a:r>
            <a:b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autonomous vehicle:</a:t>
            </a:r>
            <a:b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2020 WP.29 deliverables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80412" y="232435"/>
            <a:ext cx="3657917" cy="127417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F24779F-9CE1-4648-9260-3B8CAEFD1948}"/>
              </a:ext>
            </a:extLst>
          </p:cNvPr>
          <p:cNvSpPr txBox="1"/>
          <p:nvPr/>
        </p:nvSpPr>
        <p:spPr>
          <a:xfrm>
            <a:off x="1751429" y="5669280"/>
            <a:ext cx="8621271" cy="923330"/>
          </a:xfrm>
          <a:prstGeom prst="rect">
            <a:avLst/>
          </a:prstGeom>
          <a:solidFill>
            <a:srgbClr val="348CDC">
              <a:alpha val="50000"/>
            </a:srgbClr>
          </a:solidFill>
          <a:ln>
            <a:solidFill>
              <a:srgbClr val="348CDC"/>
            </a:solidFill>
          </a:ln>
        </p:spPr>
        <p:txBody>
          <a:bodyPr wrap="none" lIns="182880" tIns="182880" rIns="182880" bIns="18288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Helvetica" panose="020B0604020202020204" pitchFamily="34" charset="0"/>
                <a:cs typeface="Helvetica" panose="020B0604020202020204" pitchFamily="34" charset="0"/>
              </a:rPr>
              <a:t>VMAD-05 </a:t>
            </a:r>
            <a:r>
              <a:rPr lang="en-US" sz="40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GRVA-5  WP.29-180</a:t>
            </a:r>
            <a:endParaRPr lang="en-US" sz="4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50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7">
            <a:extLst>
              <a:ext uri="{FF2B5EF4-FFF2-40B4-BE49-F238E27FC236}">
                <a16:creationId xmlns="" xmlns:a16="http://schemas.microsoft.com/office/drawing/2014/main" id="{C7543BA7-6308-464E-876C-24D8F9203C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6011097"/>
              </p:ext>
            </p:extLst>
          </p:nvPr>
        </p:nvGraphicFramePr>
        <p:xfrm>
          <a:off x="303212" y="1920240"/>
          <a:ext cx="11353800" cy="1280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1220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317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081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Deadline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 startAt="3"/>
                      </a:pPr>
                      <a:r>
                        <a:rPr lang="en-CA" sz="2400" b="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New assessment/test method (NATM) of AD,</a:t>
                      </a:r>
                      <a:r>
                        <a:rPr lang="ja-JP" altLang="en-US" sz="2400" b="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altLang="ja-JP" sz="2400" b="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including</a:t>
                      </a:r>
                      <a:r>
                        <a:rPr lang="ja-JP" altLang="en-US" sz="2400" b="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altLang="ja-JP" sz="2400" b="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CEL</a:t>
                      </a:r>
                      <a:r>
                        <a:rPr lang="en-CA" sz="2400" b="0" kern="1200" dirty="0">
                          <a:solidFill>
                            <a:schemeClr val="tx1"/>
                          </a:solidFill>
                          <a:effectLst/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.</a:t>
                      </a:r>
                      <a:endParaRPr lang="en-US" sz="2400" b="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March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0928" y="274638"/>
            <a:ext cx="9753600" cy="1274173"/>
          </a:xfrm>
        </p:spPr>
        <p:txBody>
          <a:bodyPr anchor="ctr">
            <a:normAutofit fontScale="90000"/>
          </a:bodyPr>
          <a:lstStyle/>
          <a:p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Document on automated/</a:t>
            </a:r>
            <a:b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autonomous vehicle :</a:t>
            </a:r>
            <a:b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2021 WP.29 deliverables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80412" y="232435"/>
            <a:ext cx="3657917" cy="127417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F24779F-9CE1-4648-9260-3B8CAEFD1948}"/>
              </a:ext>
            </a:extLst>
          </p:cNvPr>
          <p:cNvSpPr txBox="1"/>
          <p:nvPr/>
        </p:nvSpPr>
        <p:spPr>
          <a:xfrm>
            <a:off x="2208212" y="5061586"/>
            <a:ext cx="8528938" cy="923330"/>
          </a:xfrm>
          <a:prstGeom prst="rect">
            <a:avLst/>
          </a:prstGeom>
          <a:solidFill>
            <a:srgbClr val="348CDC">
              <a:alpha val="50000"/>
            </a:srgbClr>
          </a:solidFill>
          <a:ln>
            <a:solidFill>
              <a:srgbClr val="348CDC"/>
            </a:solidFill>
          </a:ln>
        </p:spPr>
        <p:txBody>
          <a:bodyPr wrap="none" lIns="182880" tIns="182880" rIns="182880" bIns="18288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dirty="0">
                <a:latin typeface="Helvetica" panose="020B0604020202020204" pitchFamily="34" charset="0"/>
                <a:cs typeface="Helvetica" panose="020B0604020202020204" pitchFamily="34" charset="0"/>
              </a:rPr>
              <a:t>VMAD-08 </a:t>
            </a:r>
            <a:r>
              <a:rPr lang="en-US" sz="40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GRVA-7  WP.29-183</a:t>
            </a:r>
          </a:p>
        </p:txBody>
      </p:sp>
    </p:spTree>
    <p:extLst>
      <p:ext uri="{BB962C8B-B14F-4D97-AF65-F5344CB8AC3E}">
        <p14:creationId xmlns:p14="http://schemas.microsoft.com/office/powerpoint/2010/main" val="183012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0928" y="381000"/>
            <a:ext cx="9753600" cy="1167812"/>
          </a:xfrm>
        </p:spPr>
        <p:txBody>
          <a:bodyPr anchor="ctr">
            <a:normAutofit/>
          </a:bodyPr>
          <a:lstStyle/>
          <a:p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3200" b="1" cap="none" baseline="30000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VMAD Deliverables/Homework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80412" y="232435"/>
            <a:ext cx="3657917" cy="127417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=""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212" y="1647826"/>
            <a:ext cx="11520883" cy="990600"/>
          </a:xfrm>
        </p:spPr>
        <p:txBody>
          <a:bodyPr>
            <a:normAutofit fontScale="92500"/>
          </a:bodyPr>
          <a:lstStyle/>
          <a:p>
            <a:pPr marL="45720" lvl="0" indent="0">
              <a:buNone/>
            </a:pPr>
            <a:r>
              <a:rPr lang="en-CA" sz="3200" dirty="0">
                <a:latin typeface="Helvetica" panose="020B0604020202020204" pitchFamily="34" charset="0"/>
                <a:cs typeface="Helvetica" panose="020B0604020202020204" pitchFamily="34" charset="0"/>
              </a:rPr>
              <a:t>VMAD’s co-chairs tasked the subgroups with the following homework/deliverables for the 5</a:t>
            </a:r>
            <a:r>
              <a:rPr lang="en-CA" sz="3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CA" sz="3200" dirty="0">
                <a:latin typeface="Helvetica" panose="020B0604020202020204" pitchFamily="34" charset="0"/>
                <a:cs typeface="Helvetica" panose="020B0604020202020204" pitchFamily="34" charset="0"/>
              </a:rPr>
              <a:t> VMAD session in January 2020: </a:t>
            </a:r>
            <a:endParaRPr lang="en-US" dirty="0"/>
          </a:p>
          <a:p>
            <a:pPr lvl="0"/>
            <a:endParaRPr lang="en-CA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="" xmlns:a16="http://schemas.microsoft.com/office/drawing/2014/main" id="{EFBA430E-AF36-43DB-91FD-11EC9CFB08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91232"/>
              </p:ext>
            </p:extLst>
          </p:nvPr>
        </p:nvGraphicFramePr>
        <p:xfrm>
          <a:off x="303212" y="2680630"/>
          <a:ext cx="11519295" cy="347252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6298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6856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706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86807">
                <a:tc>
                  <a:txBody>
                    <a:bodyPr/>
                    <a:lstStyle/>
                    <a:p>
                      <a:endParaRPr lang="en-US" sz="2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Group Leaders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59422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Completion of Informal document to address new test and assessment methods (including CEL) when applied to ALKS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Antony Lagrange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8358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First draft from all three subgroups for validation methods (why, what, how), using</a:t>
                      </a:r>
                      <a:r>
                        <a:rPr lang="en-CA" sz="2000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the scenario of a </a:t>
                      </a:r>
                      <a:r>
                        <a:rPr lang="en-US" sz="2000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lead vehicle slows down, comes to stop</a:t>
                      </a:r>
                      <a:r>
                        <a:rPr lang="en-CA" sz="2000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.</a:t>
                      </a:r>
                      <a:r>
                        <a:rPr lang="en-CA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endParaRPr lang="en-US" sz="2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SG</a:t>
                      </a:r>
                      <a:r>
                        <a:rPr lang="en-US" sz="2000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1a, SG 2a, SG 2b</a:t>
                      </a:r>
                      <a:endParaRPr lang="en-US" sz="2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2595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Review of common principles regarding validation methods for the safety of automated vehicles; </a:t>
                      </a:r>
                      <a:endParaRPr lang="en-US" sz="2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SG</a:t>
                      </a:r>
                      <a:r>
                        <a:rPr lang="en-US" sz="2000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1a, SG 2a, SG 2b</a:t>
                      </a:r>
                      <a:endParaRPr lang="en-US" sz="2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59422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If available, consider the ACSF/ALKS proposal for validation methods.</a:t>
                      </a:r>
                      <a:endParaRPr lang="en-US" sz="2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endParaRPr lang="en-US" sz="2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SG</a:t>
                      </a:r>
                      <a:r>
                        <a:rPr lang="en-US" sz="2000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1a, SG 2a, SG 2b</a:t>
                      </a:r>
                      <a:endParaRPr lang="en-US" sz="20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83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0928" y="381000"/>
            <a:ext cx="9753600" cy="1167812"/>
          </a:xfrm>
        </p:spPr>
        <p:txBody>
          <a:bodyPr anchor="ctr">
            <a:normAutofit/>
          </a:bodyPr>
          <a:lstStyle/>
          <a:p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Subgroup Work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80412" y="232435"/>
            <a:ext cx="3657917" cy="127417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5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=""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24" y="1619421"/>
            <a:ext cx="11520883" cy="990600"/>
          </a:xfrm>
        </p:spPr>
        <p:txBody>
          <a:bodyPr>
            <a:normAutofit fontScale="92500"/>
          </a:bodyPr>
          <a:lstStyle/>
          <a:p>
            <a:pPr marL="45720" lvl="0" indent="0">
              <a:buNone/>
            </a:pP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Since the 4th VMAD session in October, the following work has been completed on activities B1, B2, and C by each subgroup:</a:t>
            </a:r>
            <a:endParaRPr lang="en-US" dirty="0"/>
          </a:p>
          <a:p>
            <a:pPr lvl="0"/>
            <a:endParaRPr lang="en-CA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="" xmlns:a16="http://schemas.microsoft.com/office/drawing/2014/main" id="{323C0C31-707C-4D93-9CF4-527364AEF1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556279"/>
              </p:ext>
            </p:extLst>
          </p:nvPr>
        </p:nvGraphicFramePr>
        <p:xfrm>
          <a:off x="379412" y="2622058"/>
          <a:ext cx="11430000" cy="380463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981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448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02448">
                <a:tc>
                  <a:txBody>
                    <a:bodyPr/>
                    <a:lstStyle/>
                    <a:p>
                      <a: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Subgroup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Work Completed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50423">
                <a:tc>
                  <a:txBody>
                    <a:bodyPr/>
                    <a:lstStyle/>
                    <a:p>
                      <a: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Scenarios </a:t>
                      </a:r>
                      <a:b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(SG 1a)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 be completed by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sub-group chair</a:t>
                      </a:r>
                      <a:endParaRPr lang="en-US" dirty="0">
                        <a:solidFill>
                          <a:srgbClr val="FF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504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Audit and</a:t>
                      </a:r>
                      <a:r>
                        <a:rPr lang="en-US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Simulation</a:t>
                      </a:r>
                      <a:r>
                        <a:rPr lang="en-US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br>
                        <a:rPr lang="en-US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en-US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(SG 2a)</a:t>
                      </a:r>
                      <a:endParaRPr lang="en-US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endParaRPr lang="en-US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 be completed by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sub-group chair</a:t>
                      </a:r>
                      <a:endParaRPr lang="en-US" dirty="0">
                        <a:solidFill>
                          <a:srgbClr val="FF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endParaRPr lang="en-US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504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Track and </a:t>
                      </a:r>
                      <a:b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Real-world</a:t>
                      </a:r>
                      <a:r>
                        <a:rPr lang="en-US" baseline="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testing (SG 2b)</a:t>
                      </a:r>
                    </a:p>
                    <a:p>
                      <a:endParaRPr lang="en-US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To be completed by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sub-group chair</a:t>
                      </a:r>
                      <a:endParaRPr lang="en-US" dirty="0">
                        <a:solidFill>
                          <a:srgbClr val="FF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endParaRPr lang="en-US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84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0928" y="381000"/>
            <a:ext cx="9753600" cy="1167812"/>
          </a:xfrm>
        </p:spPr>
        <p:txBody>
          <a:bodyPr anchor="ctr">
            <a:normAutofit/>
          </a:bodyPr>
          <a:lstStyle/>
          <a:p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3200" b="1" cap="none" baseline="30000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VMAD Goals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80412" y="232435"/>
            <a:ext cx="3657917" cy="127417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6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=""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24" y="1619420"/>
            <a:ext cx="11520883" cy="4483810"/>
          </a:xfrm>
        </p:spPr>
        <p:txBody>
          <a:bodyPr>
            <a:normAutofit/>
          </a:bodyPr>
          <a:lstStyle/>
          <a:p>
            <a:pPr marL="560070" indent="-514350">
              <a:buFont typeface="+mj-lt"/>
              <a:buAutoNum type="arabicPeriod"/>
            </a:pP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Agree on draft proposal to address NATM and CEL annex for ALKS UN Regulation for GRVA-5</a:t>
            </a:r>
          </a:p>
          <a:p>
            <a:pPr marL="560070" indent="-514350">
              <a:buFont typeface="+mj-lt"/>
              <a:buAutoNum type="arabicPeriod"/>
            </a:pP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Consolidate subgroup input into consensus high-level explanation of NATM for automated driving for GRVA-5</a:t>
            </a:r>
          </a:p>
          <a:p>
            <a:pPr marL="560070" indent="-514350">
              <a:buFont typeface="+mj-lt"/>
              <a:buAutoNum type="arabicPeriod"/>
            </a:pP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Agree on work plan for delivering NATM for AD proposal to GRVA-7</a:t>
            </a:r>
          </a:p>
        </p:txBody>
      </p:sp>
    </p:spTree>
    <p:extLst>
      <p:ext uri="{BB962C8B-B14F-4D97-AF65-F5344CB8AC3E}">
        <p14:creationId xmlns:p14="http://schemas.microsoft.com/office/powerpoint/2010/main" val="370750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0928" y="381000"/>
            <a:ext cx="9753600" cy="1167812"/>
          </a:xfrm>
        </p:spPr>
        <p:txBody>
          <a:bodyPr anchor="ctr"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NATM for ALKS and CEL Proposal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80412" y="232435"/>
            <a:ext cx="3657917" cy="127417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7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=""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24" y="1619420"/>
            <a:ext cx="11520883" cy="4829008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Key Discussion Point</a:t>
            </a:r>
          </a:p>
          <a:p>
            <a:pPr marL="854075" indent="0">
              <a:buNone/>
            </a:pP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Presentation of VMAD’s work for the 5</a:t>
            </a:r>
            <a:r>
              <a:rPr lang="en-US" sz="3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 GRVA session (February 10-14, 2020).</a:t>
            </a:r>
          </a:p>
          <a:p>
            <a:pPr marL="45720" indent="0">
              <a:buNone/>
            </a:pPr>
            <a:r>
              <a:rPr lang="en-US" sz="3200" b="1" dirty="0">
                <a:latin typeface="Helvetica" panose="020B0604020202020204" pitchFamily="34" charset="0"/>
                <a:cs typeface="Helvetica" panose="020B0604020202020204" pitchFamily="34" charset="0"/>
              </a:rPr>
              <a:t>Proposed Path</a:t>
            </a:r>
          </a:p>
          <a:p>
            <a:pPr>
              <a:buSzPct val="100000"/>
            </a:pP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Review informal document (in light of subgroup proposals) to reach consensus or identify open issues</a:t>
            </a:r>
          </a:p>
          <a:p>
            <a:pPr>
              <a:buSzPct val="100000"/>
            </a:pPr>
            <a:r>
              <a:rPr lang="en-US" sz="3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Establish </a:t>
            </a: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deadlines for reviewing and submitting the document. The following are some possible steps to consider: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Circulate first draft of consolidated document to VMAD members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sz="2800" smtClean="0">
                <a:latin typeface="Helvetica" panose="020B0604020202020204" pitchFamily="34" charset="0"/>
                <a:cs typeface="Helvetica" panose="020B0604020202020204" pitchFamily="34" charset="0"/>
              </a:rPr>
              <a:t>Share 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first draft to ACSF25 (21-23 January)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Webinar with VMAD members to finalize the VMAD draft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VMAD co-chairs to submit to GRVA for February 2020</a:t>
            </a:r>
          </a:p>
        </p:txBody>
      </p:sp>
    </p:spTree>
    <p:extLst>
      <p:ext uri="{BB962C8B-B14F-4D97-AF65-F5344CB8AC3E}">
        <p14:creationId xmlns:p14="http://schemas.microsoft.com/office/powerpoint/2010/main" val="533536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0928" y="381000"/>
            <a:ext cx="9753600" cy="1167812"/>
          </a:xfrm>
        </p:spPr>
        <p:txBody>
          <a:bodyPr anchor="ctr">
            <a:normAutofit/>
          </a:bodyPr>
          <a:lstStyle/>
          <a:p>
            <a:pPr marL="742950" indent="-742950">
              <a:buFont typeface="+mj-lt"/>
              <a:buAutoNum type="arabicPeriod" startAt="2"/>
            </a:pPr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Principles and High-Level </a:t>
            </a:r>
            <a:b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NATM for Automated Driving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80412" y="232435"/>
            <a:ext cx="3657917" cy="127417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8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=""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24" y="1619420"/>
            <a:ext cx="11520883" cy="4829008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Key Discussion Point</a:t>
            </a:r>
          </a:p>
          <a:p>
            <a:pPr marL="854075" indent="0">
              <a:buNone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Presentation of VMAD’s work for the 5</a:t>
            </a:r>
            <a:r>
              <a:rPr lang="en-US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GRVA session (February 10-14, 2020).</a:t>
            </a:r>
          </a:p>
          <a:p>
            <a:pPr marL="45720" indent="0">
              <a:buNone/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Proposed Path</a:t>
            </a:r>
          </a:p>
          <a:p>
            <a:pPr>
              <a:buSzPct val="100000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Discuss VMAD subgroup proposals: synergies (among VMAD subgroups and FRAV), redundancies, open issues?</a:t>
            </a:r>
          </a:p>
          <a:p>
            <a:pPr>
              <a:buSzPct val="100000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High-level consensus on NATM for GRVA submission: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Aim(s) of each NATM element—what are the purposes and roles? (“why”)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Scope and content of each element—what is being assessed? (“what”)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Overall process—how do the elements fit together into an efficient, comprehensive process resulting in an objective assessment outcome? (“how”)</a:t>
            </a:r>
          </a:p>
          <a:p>
            <a:pPr>
              <a:buSzPct val="100000"/>
            </a:pPr>
            <a:r>
              <a:rPr lang="en-US" altLang="ja-JP" smtClean="0">
                <a:latin typeface="Helvetica" panose="020B0604020202020204" pitchFamily="34" charset="0"/>
                <a:cs typeface="Helvetica" panose="020B0604020202020204" pitchFamily="34" charset="0"/>
              </a:rPr>
              <a:t>F</a:t>
            </a:r>
            <a:r>
              <a:rPr lang="en-US" smtClean="0">
                <a:latin typeface="Helvetica" panose="020B0604020202020204" pitchFamily="34" charset="0"/>
                <a:cs typeface="Helvetica" panose="020B0604020202020204" pitchFamily="34" charset="0"/>
              </a:rPr>
              <a:t>inalize </a:t>
            </a: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presentation for GRVA: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Circulate first draft of documents to VMAD members 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Webinar with VMAD members to discuss first draft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Submission of the final draft of the document to VMAD Chairs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Submit to GRVA in advance of the 5th session (February 10-14, 2020)</a:t>
            </a:r>
          </a:p>
        </p:txBody>
      </p:sp>
    </p:spTree>
    <p:extLst>
      <p:ext uri="{BB962C8B-B14F-4D97-AF65-F5344CB8AC3E}">
        <p14:creationId xmlns:p14="http://schemas.microsoft.com/office/powerpoint/2010/main" val="74591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40928" y="381000"/>
            <a:ext cx="9753600" cy="1167812"/>
          </a:xfrm>
        </p:spPr>
        <p:txBody>
          <a:bodyPr anchor="ctr"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Delivery of NATM for Automated </a:t>
            </a:r>
            <a:b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Driving (March 2021)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380412" y="232435"/>
            <a:ext cx="3657917" cy="127417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9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=""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24" y="1619420"/>
            <a:ext cx="11520883" cy="4829008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Key Discussion Point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Work plan to develop high-level NATM into detailed proposal for GRVA consideration: Given the subgroup inputs, what can realistically be achieved with the available resources?</a:t>
            </a:r>
          </a:p>
          <a:p>
            <a:pPr marL="45720" indent="0">
              <a:buNone/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Proposed Path</a:t>
            </a:r>
          </a:p>
          <a:p>
            <a:pPr>
              <a:buSzPct val="100000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In view of high-level NATM concept, discuss organization and coordination of work.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What needs to be prepared for discussion and agreement at VMAD-06?  At VMAD-07?  At VMAD-08?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What subtasks are implied by the high-level NATM?  What specific tools or processes need to be defined?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What does VMAD need to consider in the longer-term (i.e., beyond February 2021).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 given the evolving nature of the technology (i.e., “future proofing”)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How should we organize work on the elements in between the sessions?</a:t>
            </a:r>
          </a:p>
          <a:p>
            <a:pPr lvl="1">
              <a:buSzPct val="100000"/>
              <a:buFont typeface="Courier New" panose="02070309020205020404" pitchFamily="49" charset="0"/>
              <a:buChar char="o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What direction can be provided to guide the subgroup efforts, especially to ensure avoid confusion over tasks, scope, etc.?</a:t>
            </a:r>
          </a:p>
          <a:p>
            <a:pPr marL="274320" lvl="1" indent="0">
              <a:buSzPct val="100000"/>
              <a:buNone/>
            </a:pP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>
              <a:buSzPct val="100000"/>
            </a:pP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4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World country report presentation</Template>
  <TotalTime>1538</TotalTime>
  <Words>957</Words>
  <Application>Microsoft Office PowerPoint</Application>
  <PresentationFormat>ユーザー設定</PresentationFormat>
  <Paragraphs>122</Paragraphs>
  <Slides>11</Slides>
  <Notes>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World country report presentation</vt:lpstr>
      <vt:lpstr>Fifth Session of the Informal Working Group (IWG) on  Validation Methods for Automated Driving (VMAD)</vt:lpstr>
      <vt:lpstr>Framework Document on automated/ autonomous vehicle: March 2020 WP.29 deliverables</vt:lpstr>
      <vt:lpstr>Framework Document on automated/ autonomous vehicle : March 2021 WP.29 deliverables</vt:lpstr>
      <vt:lpstr>5th VMAD Deliverables/Homework</vt:lpstr>
      <vt:lpstr>Status of Subgroup Work</vt:lpstr>
      <vt:lpstr>5th VMAD Goals</vt:lpstr>
      <vt:lpstr>NATM for ALKS and CEL Proposal</vt:lpstr>
      <vt:lpstr>Common Principles and High-Level  NATM for Automated Driving</vt:lpstr>
      <vt:lpstr>Delivery of NATM for Automated  Driving (March 2021)</vt:lpstr>
      <vt:lpstr>3. Delivering on WP.29 Tasking (March 2021):  New Assessment/Test Method of AD</vt:lpstr>
      <vt:lpstr>Thank you</vt:lpstr>
    </vt:vector>
  </TitlesOfParts>
  <Company>Transport Canada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Your Country</dc:title>
  <dc:creator>Yonick, Gregory</dc:creator>
  <cp:lastModifiedBy>mobile</cp:lastModifiedBy>
  <cp:revision>92</cp:revision>
  <cp:lastPrinted>2020-01-14T01:49:16Z</cp:lastPrinted>
  <dcterms:created xsi:type="dcterms:W3CDTF">2019-10-28T02:43:14Z</dcterms:created>
  <dcterms:modified xsi:type="dcterms:W3CDTF">2020-01-20T01:05:48Z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74068500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