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5"/>
  </p:notesMasterIdLst>
  <p:sldIdLst>
    <p:sldId id="256" r:id="rId2"/>
    <p:sldId id="257" r:id="rId3"/>
    <p:sldId id="258" r:id="rId4"/>
    <p:sldId id="27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5143500" type="screen16x9"/>
  <p:notesSz cx="6858000" cy="9144000"/>
  <p:embeddedFontLst>
    <p:embeddedFont>
      <p:font typeface="Arial Black" panose="020B0A04020102020204" pitchFamily="34" charset="0"/>
      <p:bold r:id="rId26"/>
    </p:embeddedFont>
    <p:embeddedFont>
      <p:font typeface="Source Sans Pro" panose="020B0604020202020204" charset="0"/>
      <p:regular r:id="rId27"/>
      <p:bold r:id="rId28"/>
      <p:italic r:id="rId29"/>
      <p:bold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8CEE18F-C289-4F32-94AA-9339F70573A1}">
  <a:tblStyle styleId="{58CEE18F-C289-4F32-94AA-9339F70573A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852"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8152564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769acada70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769acada70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514789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768a993968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768a99396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94618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7cea778505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7cea778505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69935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g768a993968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 name="Google Shape;140;g768a993968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02147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768a993968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768a993968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8641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768a993968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768a993968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313340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768a993968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5" name="Google Shape;165;g768a993968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81767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768a993968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768a993968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513336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768a993968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768a993968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681227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768a993968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768a99396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78180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768a993968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768a993968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61053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7686e3d1f0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7686e3d1f0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402813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768a993968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768a993968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32594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769acada70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769acada70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only - be resolved by two different TAA… </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extLst>
      <p:ext uri="{BB962C8B-B14F-4D97-AF65-F5344CB8AC3E}">
        <p14:creationId xmlns:p14="http://schemas.microsoft.com/office/powerpoint/2010/main" val="42370528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769acada70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769acada70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86034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7686e3d1f0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7686e3d1f0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09212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7686e3d1f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7686e3d1f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43181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7686e3d1f0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7686e3d1f0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85442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7686e3d1f0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7686e3d1f0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162557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768a99396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768a99396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73491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768a993968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768a993968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67408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7cea778505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7cea778505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591066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mailto:james.nix@transportenvironment.org"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a:t>
            </a:fld>
            <a:endParaRPr/>
          </a:p>
        </p:txBody>
      </p:sp>
      <p:pic>
        <p:nvPicPr>
          <p:cNvPr id="55" name="Google Shape;55;p13"/>
          <p:cNvPicPr preferRelativeResize="0"/>
          <p:nvPr/>
        </p:nvPicPr>
        <p:blipFill>
          <a:blip r:embed="rId3">
            <a:alphaModFix/>
          </a:blip>
          <a:stretch>
            <a:fillRect/>
          </a:stretch>
        </p:blipFill>
        <p:spPr>
          <a:xfrm>
            <a:off x="1195475" y="77450"/>
            <a:ext cx="6608125" cy="4956094"/>
          </a:xfrm>
          <a:prstGeom prst="rect">
            <a:avLst/>
          </a:prstGeom>
          <a:noFill/>
          <a:ln>
            <a:noFill/>
          </a:ln>
        </p:spPr>
      </p:pic>
      <p:sp>
        <p:nvSpPr>
          <p:cNvPr id="56" name="Google Shape;56;p13"/>
          <p:cNvSpPr txBox="1">
            <a:spLocks noGrp="1"/>
          </p:cNvSpPr>
          <p:nvPr>
            <p:ph type="subTitle" idx="1"/>
          </p:nvPr>
        </p:nvSpPr>
        <p:spPr>
          <a:xfrm>
            <a:off x="4381500" y="1768075"/>
            <a:ext cx="3422100" cy="1489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b="1">
              <a:latin typeface="Arial Black"/>
              <a:ea typeface="Arial Black"/>
              <a:cs typeface="Arial Black"/>
              <a:sym typeface="Arial Black"/>
            </a:endParaRPr>
          </a:p>
          <a:p>
            <a:pPr marL="0" lvl="0" indent="0" algn="ctr" rtl="0">
              <a:spcBef>
                <a:spcPts val="0"/>
              </a:spcBef>
              <a:spcAft>
                <a:spcPts val="0"/>
              </a:spcAft>
              <a:buNone/>
            </a:pPr>
            <a:r>
              <a:rPr lang="en" sz="2000" b="1">
                <a:latin typeface="Arial Black"/>
                <a:ea typeface="Arial Black"/>
                <a:cs typeface="Arial Black"/>
                <a:sym typeface="Arial Black"/>
              </a:rPr>
              <a:t>UNECE VRU meeting </a:t>
            </a:r>
            <a:endParaRPr sz="2000" b="1">
              <a:latin typeface="Arial Black"/>
              <a:ea typeface="Arial Black"/>
              <a:cs typeface="Arial Black"/>
              <a:sym typeface="Arial Black"/>
            </a:endParaRPr>
          </a:p>
          <a:p>
            <a:pPr marL="0" lvl="0" indent="0" algn="ctr" rtl="0">
              <a:spcBef>
                <a:spcPts val="0"/>
              </a:spcBef>
              <a:spcAft>
                <a:spcPts val="0"/>
              </a:spcAft>
              <a:buNone/>
            </a:pPr>
            <a:r>
              <a:rPr lang="en" sz="2000" b="1">
                <a:latin typeface="Arial Black"/>
                <a:ea typeface="Arial Black"/>
                <a:cs typeface="Arial Black"/>
                <a:sym typeface="Arial Black"/>
              </a:rPr>
              <a:t>Osaka, Feb 2020</a:t>
            </a:r>
            <a:r>
              <a:rPr lang="en" b="1">
                <a:latin typeface="Arial Black"/>
                <a:ea typeface="Arial Black"/>
                <a:cs typeface="Arial Black"/>
                <a:sym typeface="Arial Black"/>
              </a:rPr>
              <a:t> </a:t>
            </a:r>
            <a:endParaRPr b="1">
              <a:latin typeface="Arial Black"/>
              <a:ea typeface="Arial Black"/>
              <a:cs typeface="Arial Black"/>
              <a:sym typeface="Arial Black"/>
            </a:endParaRPr>
          </a:p>
        </p:txBody>
      </p:sp>
      <p:sp>
        <p:nvSpPr>
          <p:cNvPr id="5" name="Tekstvak 4"/>
          <p:cNvSpPr txBox="1"/>
          <p:nvPr/>
        </p:nvSpPr>
        <p:spPr>
          <a:xfrm>
            <a:off x="7803600" y="77450"/>
            <a:ext cx="1396536" cy="230832"/>
          </a:xfrm>
          <a:prstGeom prst="rect">
            <a:avLst/>
          </a:prstGeom>
          <a:noFill/>
        </p:spPr>
        <p:txBody>
          <a:bodyPr wrap="non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nl-NL" sz="900" dirty="0" smtClean="0"/>
              <a:t>VRU-Proxi-13-05 </a:t>
            </a:r>
            <a:r>
              <a:rPr lang="nl-NL" sz="900" dirty="0" err="1" smtClean="0"/>
              <a:t>Rev</a:t>
            </a:r>
            <a:r>
              <a:rPr lang="nl-NL" sz="900" dirty="0" smtClean="0"/>
              <a:t> 1</a:t>
            </a:r>
            <a:endParaRPr lang="nl-NL" sz="9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1"/>
          <p:cNvSpPr txBox="1">
            <a:spLocks noGrp="1"/>
          </p:cNvSpPr>
          <p:nvPr>
            <p:ph type="title"/>
          </p:nvPr>
        </p:nvSpPr>
        <p:spPr>
          <a:xfrm>
            <a:off x="5940900" y="363200"/>
            <a:ext cx="3203100" cy="228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Greater flexibility within the EU with the W&amp;D reform</a:t>
            </a:r>
            <a:endParaRPr/>
          </a:p>
        </p:txBody>
      </p:sp>
      <p:sp>
        <p:nvSpPr>
          <p:cNvPr id="121" name="Google Shape;121;p21"/>
          <p:cNvSpPr txBox="1">
            <a:spLocks noGrp="1"/>
          </p:cNvSpPr>
          <p:nvPr>
            <p:ph type="body" idx="1"/>
          </p:nvPr>
        </p:nvSpPr>
        <p:spPr>
          <a:xfrm>
            <a:off x="216450" y="287000"/>
            <a:ext cx="5270100" cy="4229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Inside the EU, the Weights &amp; Dimensions reform gives design flexibility (for OEMs that wish to use high mounted cabs that would otherwise not meet one star); this presentation assumes some non-EU contracting parties may need longer to adopt equivalent measures (TBC), or otherwise adapt their law. </a:t>
            </a:r>
            <a:endParaRPr dirty="0"/>
          </a:p>
          <a:p>
            <a:pPr marL="0" lvl="0" indent="0" algn="l" rtl="0">
              <a:spcBef>
                <a:spcPts val="1600"/>
              </a:spcBef>
              <a:spcAft>
                <a:spcPts val="0"/>
              </a:spcAft>
              <a:buNone/>
            </a:pPr>
            <a:r>
              <a:rPr lang="en" dirty="0"/>
              <a:t>W&amp;D cabs are set to be applied in long haul, also capturing aero and fuel saving benefits. We will then likely see a phasing out over time of high mounted cabs which do not undergo W&amp;D modernisation - in line with the Direct Vision standard</a:t>
            </a:r>
            <a:endParaRPr dirty="0"/>
          </a:p>
          <a:p>
            <a:pPr marL="0" lvl="0" indent="0" algn="l" rtl="0">
              <a:spcBef>
                <a:spcPts val="1600"/>
              </a:spcBef>
              <a:spcAft>
                <a:spcPts val="1600"/>
              </a:spcAft>
              <a:buClr>
                <a:schemeClr val="dk1"/>
              </a:buClr>
              <a:buSzPts val="1100"/>
              <a:buFont typeface="Arial"/>
              <a:buNone/>
            </a:pPr>
            <a:endParaRPr dirty="0"/>
          </a:p>
        </p:txBody>
      </p:sp>
      <p:sp>
        <p:nvSpPr>
          <p:cNvPr id="122" name="Google Shape;12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10</a:t>
            </a:fld>
            <a:endParaRPr/>
          </a:p>
        </p:txBody>
      </p:sp>
      <p:pic>
        <p:nvPicPr>
          <p:cNvPr id="123" name="Google Shape;123;p21"/>
          <p:cNvPicPr preferRelativeResize="0"/>
          <p:nvPr/>
        </p:nvPicPr>
        <p:blipFill>
          <a:blip r:embed="rId3">
            <a:alphaModFix/>
          </a:blip>
          <a:stretch>
            <a:fillRect/>
          </a:stretch>
        </p:blipFill>
        <p:spPr>
          <a:xfrm>
            <a:off x="5674225" y="2954000"/>
            <a:ext cx="3346926" cy="14179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22"/>
          <p:cNvSpPr txBox="1">
            <a:spLocks noGrp="1"/>
          </p:cNvSpPr>
          <p:nvPr>
            <p:ph type="title"/>
          </p:nvPr>
        </p:nvSpPr>
        <p:spPr>
          <a:xfrm>
            <a:off x="171250" y="76375"/>
            <a:ext cx="8520600" cy="54004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N3 Articulated trucks - public policy background </a:t>
            </a:r>
            <a:endParaRPr dirty="0"/>
          </a:p>
        </p:txBody>
      </p:sp>
      <p:sp>
        <p:nvSpPr>
          <p:cNvPr id="129" name="Google Shape;129;p22"/>
          <p:cNvSpPr txBox="1">
            <a:spLocks noGrp="1"/>
          </p:cNvSpPr>
          <p:nvPr>
            <p:ph type="body" idx="1"/>
          </p:nvPr>
        </p:nvSpPr>
        <p:spPr>
          <a:xfrm>
            <a:off x="0" y="616417"/>
            <a:ext cx="9144000" cy="3530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dirty="0"/>
              <a:t>By </a:t>
            </a:r>
            <a:r>
              <a:rPr lang="en" sz="1700" b="1" dirty="0"/>
              <a:t>2032</a:t>
            </a:r>
            <a:r>
              <a:rPr lang="en" sz="1700" dirty="0"/>
              <a:t>, all artic new types must 2 reach </a:t>
            </a:r>
            <a:r>
              <a:rPr lang="en" sz="1700" dirty="0" smtClean="0"/>
              <a:t>at least stars </a:t>
            </a:r>
            <a:r>
              <a:rPr lang="en" sz="1700" dirty="0"/>
              <a:t>(all UNECE) </a:t>
            </a:r>
            <a:endParaRPr sz="1700" dirty="0"/>
          </a:p>
          <a:p>
            <a:pPr marL="0" lvl="0" indent="0" algn="l" rtl="0">
              <a:spcBef>
                <a:spcPts val="1600"/>
              </a:spcBef>
              <a:spcAft>
                <a:spcPts val="0"/>
              </a:spcAft>
              <a:buNone/>
            </a:pPr>
            <a:r>
              <a:rPr lang="en" sz="1700" dirty="0"/>
              <a:t>This will influence a minority of long haul trucks, ie lowering those with very high-mounted cabs, and this is acceptable on the basis of public policy as follows: </a:t>
            </a:r>
            <a:endParaRPr sz="1700" dirty="0"/>
          </a:p>
          <a:p>
            <a:pPr marL="457200" lvl="0" indent="-342900" algn="l" rtl="0">
              <a:spcBef>
                <a:spcPts val="1600"/>
              </a:spcBef>
              <a:spcAft>
                <a:spcPts val="0"/>
              </a:spcAft>
              <a:buSzPts val="1800"/>
              <a:buChar char="-"/>
            </a:pPr>
            <a:r>
              <a:rPr lang="en" sz="1700" dirty="0"/>
              <a:t>Absence of evidence to suggest very high mounted cabs are involved in fewer highway collisions than mid-mounted cabs, </a:t>
            </a:r>
            <a:endParaRPr sz="1700" dirty="0"/>
          </a:p>
          <a:p>
            <a:pPr marL="457200" lvl="0" indent="-342900" algn="l" rtl="0">
              <a:spcBef>
                <a:spcPts val="0"/>
              </a:spcBef>
              <a:spcAft>
                <a:spcPts val="0"/>
              </a:spcAft>
              <a:buSzPts val="1800"/>
              <a:buChar char="-"/>
            </a:pPr>
            <a:r>
              <a:rPr lang="en" sz="1700" dirty="0"/>
              <a:t>Law-makers have been clear on the need to enhance the direct visibility of pedestrians and cyclists to </a:t>
            </a:r>
            <a:r>
              <a:rPr lang="en" sz="1700" b="1" dirty="0"/>
              <a:t>the greatest possible extent</a:t>
            </a:r>
            <a:r>
              <a:rPr lang="en" sz="1700" dirty="0"/>
              <a:t>, and  </a:t>
            </a:r>
            <a:endParaRPr sz="1700" dirty="0"/>
          </a:p>
          <a:p>
            <a:pPr marL="457200" lvl="0" indent="-342900" algn="l" rtl="0">
              <a:spcBef>
                <a:spcPts val="0"/>
              </a:spcBef>
              <a:spcAft>
                <a:spcPts val="0"/>
              </a:spcAft>
              <a:buSzPts val="1800"/>
              <a:buChar char="-"/>
            </a:pPr>
            <a:r>
              <a:rPr lang="en" sz="1700" dirty="0"/>
              <a:t>If a driver putting her/his foot on one step to reach the bed behind the seats is seen as detracting from driver comfort, this can be compensated by a wider bed and toilet/shower in the </a:t>
            </a:r>
            <a:r>
              <a:rPr lang="en" sz="1700" dirty="0" smtClean="0"/>
              <a:t>cab, </a:t>
            </a:r>
            <a:r>
              <a:rPr lang="en" sz="1700" dirty="0"/>
              <a:t>as enabled by the length extension under the W&amp;D reform. This is a sensible trade-off (see next slide)  </a:t>
            </a:r>
            <a:endParaRPr sz="1700" dirty="0"/>
          </a:p>
          <a:p>
            <a:pPr marL="0" lvl="0" indent="0" algn="l" rtl="0">
              <a:spcBef>
                <a:spcPts val="1600"/>
              </a:spcBef>
              <a:spcAft>
                <a:spcPts val="1600"/>
              </a:spcAft>
              <a:buNone/>
            </a:pPr>
            <a:r>
              <a:rPr lang="en" sz="1700" b="1" dirty="0"/>
              <a:t>Industry needs to come fwd with dates by when all new types &amp; vehs meet </a:t>
            </a:r>
            <a:r>
              <a:rPr lang="en" sz="1700" b="1" dirty="0" smtClean="0"/>
              <a:t>at least 3 </a:t>
            </a:r>
            <a:r>
              <a:rPr lang="en" sz="1700" b="1" dirty="0"/>
              <a:t>star</a:t>
            </a:r>
            <a:endParaRPr sz="1700" b="1" dirty="0"/>
          </a:p>
        </p:txBody>
      </p:sp>
      <p:sp>
        <p:nvSpPr>
          <p:cNvPr id="130" name="Google Shape;130;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3"/>
          <p:cNvSpPr txBox="1">
            <a:spLocks noGrp="1"/>
          </p:cNvSpPr>
          <p:nvPr>
            <p:ph type="title"/>
          </p:nvPr>
        </p:nvSpPr>
        <p:spPr>
          <a:xfrm>
            <a:off x="83100" y="64025"/>
            <a:ext cx="1898400" cy="1665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Summary table</a:t>
            </a:r>
            <a:endParaRPr/>
          </a:p>
        </p:txBody>
      </p:sp>
      <p:sp>
        <p:nvSpPr>
          <p:cNvPr id="136" name="Google Shape;136;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12</a:t>
            </a:fld>
            <a:endParaRPr/>
          </a:p>
        </p:txBody>
      </p:sp>
      <p:graphicFrame>
        <p:nvGraphicFramePr>
          <p:cNvPr id="137" name="Google Shape;137;p23"/>
          <p:cNvGraphicFramePr/>
          <p:nvPr>
            <p:extLst>
              <p:ext uri="{D42A27DB-BD31-4B8C-83A1-F6EECF244321}">
                <p14:modId xmlns:p14="http://schemas.microsoft.com/office/powerpoint/2010/main" val="1166984601"/>
              </p:ext>
            </p:extLst>
          </p:nvPr>
        </p:nvGraphicFramePr>
        <p:xfrm>
          <a:off x="2846425" y="278200"/>
          <a:ext cx="5802275" cy="4571670"/>
        </p:xfrm>
        <a:graphic>
          <a:graphicData uri="http://schemas.openxmlformats.org/drawingml/2006/table">
            <a:tbl>
              <a:tblPr>
                <a:noFill/>
                <a:tableStyleId>{58CEE18F-C289-4F32-94AA-9339F70573A1}</a:tableStyleId>
              </a:tblPr>
              <a:tblGrid>
                <a:gridCol w="2231625">
                  <a:extLst>
                    <a:ext uri="{9D8B030D-6E8A-4147-A177-3AD203B41FA5}">
                      <a16:colId xmlns:a16="http://schemas.microsoft.com/office/drawing/2014/main" val="20000"/>
                    </a:ext>
                  </a:extLst>
                </a:gridCol>
                <a:gridCol w="1125400">
                  <a:extLst>
                    <a:ext uri="{9D8B030D-6E8A-4147-A177-3AD203B41FA5}">
                      <a16:colId xmlns:a16="http://schemas.microsoft.com/office/drawing/2014/main" val="20001"/>
                    </a:ext>
                  </a:extLst>
                </a:gridCol>
                <a:gridCol w="1046300">
                  <a:extLst>
                    <a:ext uri="{9D8B030D-6E8A-4147-A177-3AD203B41FA5}">
                      <a16:colId xmlns:a16="http://schemas.microsoft.com/office/drawing/2014/main" val="20002"/>
                    </a:ext>
                  </a:extLst>
                </a:gridCol>
                <a:gridCol w="1398950">
                  <a:extLst>
                    <a:ext uri="{9D8B030D-6E8A-4147-A177-3AD203B41FA5}">
                      <a16:colId xmlns:a16="http://schemas.microsoft.com/office/drawing/2014/main" val="20003"/>
                    </a:ext>
                  </a:extLst>
                </a:gridCol>
              </a:tblGrid>
              <a:tr h="381000">
                <a:tc>
                  <a:txBody>
                    <a:bodyPr/>
                    <a:lstStyle/>
                    <a:p>
                      <a:pPr marL="0" lvl="0" indent="0" algn="l" rtl="0">
                        <a:spcBef>
                          <a:spcPts val="0"/>
                        </a:spcBef>
                        <a:spcAft>
                          <a:spcPts val="0"/>
                        </a:spcAft>
                        <a:buNone/>
                      </a:pPr>
                      <a:r>
                        <a:rPr lang="en" b="1" dirty="0"/>
                        <a:t>N3</a:t>
                      </a:r>
                      <a:endParaRPr b="1" dirty="0"/>
                    </a:p>
                  </a:txBody>
                  <a:tcPr marL="91425" marR="91425" marT="91425" marB="91425"/>
                </a:tc>
                <a:tc>
                  <a:txBody>
                    <a:bodyPr/>
                    <a:lstStyle/>
                    <a:p>
                      <a:pPr marL="0" lvl="0" indent="0" algn="ctr" rtl="0">
                        <a:spcBef>
                          <a:spcPts val="0"/>
                        </a:spcBef>
                        <a:spcAft>
                          <a:spcPts val="0"/>
                        </a:spcAft>
                        <a:buNone/>
                      </a:pPr>
                      <a:r>
                        <a:rPr lang="en" dirty="0" smtClean="0"/>
                        <a:t>Minimum star </a:t>
                      </a:r>
                      <a:r>
                        <a:rPr lang="en" dirty="0"/>
                        <a:t>rating</a:t>
                      </a:r>
                      <a:endParaRPr dirty="0"/>
                    </a:p>
                  </a:txBody>
                  <a:tcPr marL="91425" marR="91425" marT="91425" marB="91425"/>
                </a:tc>
                <a:tc>
                  <a:txBody>
                    <a:bodyPr/>
                    <a:lstStyle/>
                    <a:p>
                      <a:pPr marL="0" lvl="0" indent="0" algn="ctr" rtl="0">
                        <a:spcBef>
                          <a:spcPts val="0"/>
                        </a:spcBef>
                        <a:spcAft>
                          <a:spcPts val="0"/>
                        </a:spcAft>
                        <a:buNone/>
                      </a:pPr>
                      <a:r>
                        <a:rPr lang="en"/>
                        <a:t>Date for new types</a:t>
                      </a:r>
                      <a:endParaRPr/>
                    </a:p>
                  </a:txBody>
                  <a:tcPr marL="91425" marR="91425" marT="91425" marB="91425"/>
                </a:tc>
                <a:tc>
                  <a:txBody>
                    <a:bodyPr/>
                    <a:lstStyle/>
                    <a:p>
                      <a:pPr marL="0" lvl="0" indent="0" algn="ctr" rtl="0">
                        <a:spcBef>
                          <a:spcPts val="0"/>
                        </a:spcBef>
                        <a:spcAft>
                          <a:spcPts val="0"/>
                        </a:spcAft>
                        <a:buNone/>
                      </a:pPr>
                      <a:r>
                        <a:rPr lang="en" dirty="0"/>
                        <a:t>Date for new vehicles</a:t>
                      </a:r>
                      <a:endParaRPr dirty="0"/>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a:t>N3 rigids (ex Cat G) </a:t>
                      </a:r>
                      <a:endParaRPr/>
                    </a:p>
                  </a:txBody>
                  <a:tcPr marL="91425" marR="91425" marT="91425" marB="91425"/>
                </a:tc>
                <a:tc>
                  <a:txBody>
                    <a:bodyPr/>
                    <a:lstStyle/>
                    <a:p>
                      <a:pPr marL="0" lvl="0" indent="0" algn="ctr" rtl="0">
                        <a:spcBef>
                          <a:spcPts val="0"/>
                        </a:spcBef>
                        <a:spcAft>
                          <a:spcPts val="0"/>
                        </a:spcAft>
                        <a:buNone/>
                      </a:pPr>
                      <a:r>
                        <a:rPr lang="en"/>
                        <a:t>2</a:t>
                      </a:r>
                      <a:endParaRPr/>
                    </a:p>
                  </a:txBody>
                  <a:tcPr marL="91425" marR="91425" marT="91425" marB="91425"/>
                </a:tc>
                <a:tc>
                  <a:txBody>
                    <a:bodyPr/>
                    <a:lstStyle/>
                    <a:p>
                      <a:pPr marL="0" lvl="0" indent="0" algn="ctr" rtl="0">
                        <a:spcBef>
                          <a:spcPts val="0"/>
                        </a:spcBef>
                        <a:spcAft>
                          <a:spcPts val="0"/>
                        </a:spcAft>
                        <a:buNone/>
                      </a:pPr>
                      <a:r>
                        <a:rPr lang="en"/>
                        <a:t>2026</a:t>
                      </a:r>
                      <a:endParaRPr/>
                    </a:p>
                  </a:txBody>
                  <a:tcPr marL="91425" marR="91425" marT="91425" marB="91425"/>
                </a:tc>
                <a:tc>
                  <a:txBody>
                    <a:bodyPr/>
                    <a:lstStyle/>
                    <a:p>
                      <a:pPr marL="0" lvl="0" indent="0" algn="ctr" rtl="0">
                        <a:spcBef>
                          <a:spcPts val="0"/>
                        </a:spcBef>
                        <a:spcAft>
                          <a:spcPts val="0"/>
                        </a:spcAft>
                        <a:buNone/>
                      </a:pPr>
                      <a:r>
                        <a:rPr lang="en"/>
                        <a:t>2029</a:t>
                      </a:r>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a:t>     Cat G rigids</a:t>
                      </a:r>
                      <a:endParaRPr/>
                    </a:p>
                  </a:txBody>
                  <a:tcPr marL="91425" marR="91425" marT="91425" marB="91425"/>
                </a:tc>
                <a:tc>
                  <a:txBody>
                    <a:bodyPr/>
                    <a:lstStyle/>
                    <a:p>
                      <a:pPr marL="0" lvl="0" indent="0" algn="ctr" rtl="0">
                        <a:spcBef>
                          <a:spcPts val="0"/>
                        </a:spcBef>
                        <a:spcAft>
                          <a:spcPts val="0"/>
                        </a:spcAft>
                        <a:buNone/>
                      </a:pPr>
                      <a:r>
                        <a:rPr lang="en"/>
                        <a:t>1</a:t>
                      </a:r>
                      <a:endParaRPr/>
                    </a:p>
                  </a:txBody>
                  <a:tcPr marL="91425" marR="91425" marT="91425" marB="91425"/>
                </a:tc>
                <a:tc>
                  <a:txBody>
                    <a:bodyPr/>
                    <a:lstStyle/>
                    <a:p>
                      <a:pPr marL="0" lvl="0" indent="0" algn="ctr" rtl="0">
                        <a:spcBef>
                          <a:spcPts val="0"/>
                        </a:spcBef>
                        <a:spcAft>
                          <a:spcPts val="0"/>
                        </a:spcAft>
                        <a:buNone/>
                      </a:pPr>
                      <a:r>
                        <a:rPr lang="en"/>
                        <a:t>2026</a:t>
                      </a:r>
                      <a:endParaRPr/>
                    </a:p>
                  </a:txBody>
                  <a:tcPr marL="91425" marR="91425" marT="91425" marB="91425"/>
                </a:tc>
                <a:tc>
                  <a:txBody>
                    <a:bodyPr/>
                    <a:lstStyle/>
                    <a:p>
                      <a:pPr marL="0" lvl="0" indent="0" algn="ctr" rtl="0">
                        <a:spcBef>
                          <a:spcPts val="0"/>
                        </a:spcBef>
                        <a:spcAft>
                          <a:spcPts val="0"/>
                        </a:spcAft>
                        <a:buNone/>
                      </a:pPr>
                      <a:r>
                        <a:rPr lang="en"/>
                        <a:t>2029</a:t>
                      </a:r>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
                        <a:t>     Cat G rigids</a:t>
                      </a:r>
                      <a:endParaRPr/>
                    </a:p>
                  </a:txBody>
                  <a:tcPr marL="91425" marR="91425" marT="91425" marB="91425"/>
                </a:tc>
                <a:tc>
                  <a:txBody>
                    <a:bodyPr/>
                    <a:lstStyle/>
                    <a:p>
                      <a:pPr marL="0" lvl="0" indent="0" algn="ctr" rtl="0">
                        <a:spcBef>
                          <a:spcPts val="0"/>
                        </a:spcBef>
                        <a:spcAft>
                          <a:spcPts val="0"/>
                        </a:spcAft>
                        <a:buNone/>
                      </a:pPr>
                      <a:r>
                        <a:rPr lang="en"/>
                        <a:t>2</a:t>
                      </a:r>
                      <a:endParaRPr/>
                    </a:p>
                  </a:txBody>
                  <a:tcPr marL="91425" marR="91425" marT="91425" marB="91425"/>
                </a:tc>
                <a:tc>
                  <a:txBody>
                    <a:bodyPr/>
                    <a:lstStyle/>
                    <a:p>
                      <a:pPr marL="0" lvl="0" indent="0" algn="ctr" rtl="0">
                        <a:spcBef>
                          <a:spcPts val="0"/>
                        </a:spcBef>
                        <a:spcAft>
                          <a:spcPts val="0"/>
                        </a:spcAft>
                        <a:buNone/>
                      </a:pPr>
                      <a:r>
                        <a:rPr lang="en"/>
                        <a:t>2028</a:t>
                      </a:r>
                      <a:endParaRPr/>
                    </a:p>
                  </a:txBody>
                  <a:tcPr marL="91425" marR="91425" marT="91425" marB="91425"/>
                </a:tc>
                <a:tc>
                  <a:txBody>
                    <a:bodyPr/>
                    <a:lstStyle/>
                    <a:p>
                      <a:pPr marL="0" lvl="0" indent="0" algn="ctr" rtl="0">
                        <a:spcBef>
                          <a:spcPts val="0"/>
                        </a:spcBef>
                        <a:spcAft>
                          <a:spcPts val="0"/>
                        </a:spcAft>
                        <a:buNone/>
                      </a:pPr>
                      <a:r>
                        <a:rPr lang="en"/>
                        <a:t>2031</a:t>
                      </a:r>
                      <a:endParaRPr/>
                    </a:p>
                  </a:txBody>
                  <a:tcPr marL="91425" marR="91425" marT="91425" marB="91425"/>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
                        <a:t>N3 rigids </a:t>
                      </a:r>
                      <a:endParaRPr/>
                    </a:p>
                  </a:txBody>
                  <a:tcPr marL="91425" marR="91425" marT="91425" marB="91425"/>
                </a:tc>
                <a:tc>
                  <a:txBody>
                    <a:bodyPr/>
                    <a:lstStyle/>
                    <a:p>
                      <a:pPr marL="0" lvl="0" indent="0" algn="ctr" rtl="0">
                        <a:spcBef>
                          <a:spcPts val="0"/>
                        </a:spcBef>
                        <a:spcAft>
                          <a:spcPts val="0"/>
                        </a:spcAft>
                        <a:buNone/>
                      </a:pPr>
                      <a:r>
                        <a:rPr lang="en"/>
                        <a:t>3</a:t>
                      </a:r>
                      <a:endParaRPr/>
                    </a:p>
                  </a:txBody>
                  <a:tcPr marL="91425" marR="91425" marT="91425" marB="91425"/>
                </a:tc>
                <a:tc>
                  <a:txBody>
                    <a:bodyPr/>
                    <a:lstStyle/>
                    <a:p>
                      <a:pPr marL="0" lvl="0" indent="0" algn="ctr" rtl="0">
                        <a:spcBef>
                          <a:spcPts val="0"/>
                        </a:spcBef>
                        <a:spcAft>
                          <a:spcPts val="0"/>
                        </a:spcAft>
                        <a:buNone/>
                      </a:pPr>
                      <a:r>
                        <a:rPr lang="en"/>
                        <a:t>[20  ]</a:t>
                      </a:r>
                      <a:endParaRPr/>
                    </a:p>
                  </a:txBody>
                  <a:tcPr marL="91425" marR="91425" marT="91425" marB="91425"/>
                </a:tc>
                <a:tc>
                  <a:txBody>
                    <a:bodyPr/>
                    <a:lstStyle/>
                    <a:p>
                      <a:pPr marL="0" lvl="0" indent="0" algn="ctr" rtl="0">
                        <a:spcBef>
                          <a:spcPts val="0"/>
                        </a:spcBef>
                        <a:spcAft>
                          <a:spcPts val="0"/>
                        </a:spcAft>
                        <a:buNone/>
                      </a:pPr>
                      <a:r>
                        <a:rPr lang="en"/>
                        <a:t>[20  ]</a:t>
                      </a:r>
                      <a:endParaRPr/>
                    </a:p>
                  </a:txBody>
                  <a:tcPr marL="91425" marR="91425" marT="91425" marB="91425"/>
                </a:tc>
                <a:extLst>
                  <a:ext uri="{0D108BD9-81ED-4DB2-BD59-A6C34878D82A}">
                    <a16:rowId xmlns:a16="http://schemas.microsoft.com/office/drawing/2014/main" val="10004"/>
                  </a:ext>
                </a:extLst>
              </a:tr>
              <a:tr h="243800">
                <a:tc>
                  <a:txBody>
                    <a:bodyPr/>
                    <a:lstStyle/>
                    <a:p>
                      <a:pPr marL="0" lvl="0" indent="0" algn="l"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endParaRPr/>
                    </a:p>
                  </a:txBody>
                  <a:tcPr marL="91425" marR="91425" marT="91425" marB="91425"/>
                </a:tc>
                <a:extLst>
                  <a:ext uri="{0D108BD9-81ED-4DB2-BD59-A6C34878D82A}">
                    <a16:rowId xmlns:a16="http://schemas.microsoft.com/office/drawing/2014/main" val="10005"/>
                  </a:ext>
                </a:extLst>
              </a:tr>
              <a:tr h="381000">
                <a:tc>
                  <a:txBody>
                    <a:bodyPr/>
                    <a:lstStyle/>
                    <a:p>
                      <a:pPr marL="0" lvl="0" indent="0" algn="l" rtl="0">
                        <a:spcBef>
                          <a:spcPts val="0"/>
                        </a:spcBef>
                        <a:spcAft>
                          <a:spcPts val="0"/>
                        </a:spcAft>
                        <a:buNone/>
                      </a:pPr>
                      <a:r>
                        <a:rPr lang="en"/>
                        <a:t>EU artics </a:t>
                      </a:r>
                      <a:endParaRPr/>
                    </a:p>
                  </a:txBody>
                  <a:tcPr marL="91425" marR="91425" marT="91425" marB="91425"/>
                </a:tc>
                <a:tc>
                  <a:txBody>
                    <a:bodyPr/>
                    <a:lstStyle/>
                    <a:p>
                      <a:pPr marL="0" lvl="0" indent="0" algn="ctr" rtl="0">
                        <a:spcBef>
                          <a:spcPts val="0"/>
                        </a:spcBef>
                        <a:spcAft>
                          <a:spcPts val="0"/>
                        </a:spcAft>
                        <a:buNone/>
                      </a:pPr>
                      <a:r>
                        <a:rPr lang="en"/>
                        <a:t>1</a:t>
                      </a:r>
                      <a:endParaRPr/>
                    </a:p>
                  </a:txBody>
                  <a:tcPr marL="91425" marR="91425" marT="91425" marB="91425"/>
                </a:tc>
                <a:tc>
                  <a:txBody>
                    <a:bodyPr/>
                    <a:lstStyle/>
                    <a:p>
                      <a:pPr marL="0" lvl="0" indent="0" algn="ctr" rtl="0">
                        <a:spcBef>
                          <a:spcPts val="0"/>
                        </a:spcBef>
                        <a:spcAft>
                          <a:spcPts val="0"/>
                        </a:spcAft>
                        <a:buNone/>
                      </a:pPr>
                      <a:r>
                        <a:rPr lang="en"/>
                        <a:t>2026</a:t>
                      </a:r>
                      <a:endParaRPr/>
                    </a:p>
                  </a:txBody>
                  <a:tcPr marL="91425" marR="91425" marT="91425" marB="91425"/>
                </a:tc>
                <a:tc>
                  <a:txBody>
                    <a:bodyPr/>
                    <a:lstStyle/>
                    <a:p>
                      <a:pPr marL="0" lvl="0" indent="0" algn="ctr" rtl="0">
                        <a:spcBef>
                          <a:spcPts val="0"/>
                        </a:spcBef>
                        <a:spcAft>
                          <a:spcPts val="0"/>
                        </a:spcAft>
                        <a:buNone/>
                      </a:pPr>
                      <a:r>
                        <a:rPr lang="en"/>
                        <a:t>2029</a:t>
                      </a:r>
                      <a:endParaRPr/>
                    </a:p>
                  </a:txBody>
                  <a:tcPr marL="91425" marR="91425" marT="91425" marB="91425"/>
                </a:tc>
                <a:extLst>
                  <a:ext uri="{0D108BD9-81ED-4DB2-BD59-A6C34878D82A}">
                    <a16:rowId xmlns:a16="http://schemas.microsoft.com/office/drawing/2014/main" val="10006"/>
                  </a:ext>
                </a:extLst>
              </a:tr>
              <a:tr h="381000">
                <a:tc>
                  <a:txBody>
                    <a:bodyPr/>
                    <a:lstStyle/>
                    <a:p>
                      <a:pPr marL="0" lvl="0" indent="0" algn="l" rtl="0">
                        <a:spcBef>
                          <a:spcPts val="0"/>
                        </a:spcBef>
                        <a:spcAft>
                          <a:spcPts val="0"/>
                        </a:spcAft>
                        <a:buNone/>
                      </a:pPr>
                      <a:r>
                        <a:rPr lang="en"/>
                        <a:t>Non-EU artics </a:t>
                      </a:r>
                      <a:endParaRPr/>
                    </a:p>
                  </a:txBody>
                  <a:tcPr marL="91425" marR="91425" marT="91425" marB="91425"/>
                </a:tc>
                <a:tc>
                  <a:txBody>
                    <a:bodyPr/>
                    <a:lstStyle/>
                    <a:p>
                      <a:pPr marL="0" lvl="0" indent="0" algn="ctr" rtl="0">
                        <a:spcBef>
                          <a:spcPts val="0"/>
                        </a:spcBef>
                        <a:spcAft>
                          <a:spcPts val="0"/>
                        </a:spcAft>
                        <a:buNone/>
                      </a:pPr>
                      <a:r>
                        <a:rPr lang="en"/>
                        <a:t>1</a:t>
                      </a:r>
                      <a:endParaRPr/>
                    </a:p>
                  </a:txBody>
                  <a:tcPr marL="91425" marR="91425" marT="91425" marB="91425"/>
                </a:tc>
                <a:tc>
                  <a:txBody>
                    <a:bodyPr/>
                    <a:lstStyle/>
                    <a:p>
                      <a:pPr marL="0" lvl="0" indent="0" algn="ctr" rtl="0">
                        <a:spcBef>
                          <a:spcPts val="0"/>
                        </a:spcBef>
                        <a:spcAft>
                          <a:spcPts val="0"/>
                        </a:spcAft>
                        <a:buNone/>
                      </a:pPr>
                      <a:r>
                        <a:rPr lang="en"/>
                        <a:t>2028</a:t>
                      </a:r>
                      <a:endParaRPr/>
                    </a:p>
                  </a:txBody>
                  <a:tcPr marL="91425" marR="91425" marT="91425" marB="91425"/>
                </a:tc>
                <a:tc>
                  <a:txBody>
                    <a:bodyPr/>
                    <a:lstStyle/>
                    <a:p>
                      <a:pPr marL="0" lvl="0" indent="0" algn="ctr" rtl="0">
                        <a:spcBef>
                          <a:spcPts val="0"/>
                        </a:spcBef>
                        <a:spcAft>
                          <a:spcPts val="0"/>
                        </a:spcAft>
                        <a:buNone/>
                      </a:pPr>
                      <a:r>
                        <a:rPr lang="en"/>
                        <a:t>2031</a:t>
                      </a:r>
                      <a:endParaRPr/>
                    </a:p>
                  </a:txBody>
                  <a:tcPr marL="91425" marR="91425" marT="91425" marB="91425"/>
                </a:tc>
                <a:extLst>
                  <a:ext uri="{0D108BD9-81ED-4DB2-BD59-A6C34878D82A}">
                    <a16:rowId xmlns:a16="http://schemas.microsoft.com/office/drawing/2014/main" val="10007"/>
                  </a:ext>
                </a:extLst>
              </a:tr>
              <a:tr h="381000">
                <a:tc>
                  <a:txBody>
                    <a:bodyPr/>
                    <a:lstStyle/>
                    <a:p>
                      <a:pPr marL="0" lvl="0" indent="0" algn="l" rtl="0">
                        <a:spcBef>
                          <a:spcPts val="0"/>
                        </a:spcBef>
                        <a:spcAft>
                          <a:spcPts val="0"/>
                        </a:spcAft>
                        <a:buNone/>
                      </a:pPr>
                      <a:r>
                        <a:rPr lang="en"/>
                        <a:t>All UNECE</a:t>
                      </a:r>
                      <a:endParaRPr/>
                    </a:p>
                  </a:txBody>
                  <a:tcPr marL="91425" marR="91425" marT="91425" marB="91425"/>
                </a:tc>
                <a:tc>
                  <a:txBody>
                    <a:bodyPr/>
                    <a:lstStyle/>
                    <a:p>
                      <a:pPr marL="0" lvl="0" indent="0" algn="ctr" rtl="0">
                        <a:spcBef>
                          <a:spcPts val="0"/>
                        </a:spcBef>
                        <a:spcAft>
                          <a:spcPts val="0"/>
                        </a:spcAft>
                        <a:buNone/>
                      </a:pPr>
                      <a:r>
                        <a:rPr lang="en"/>
                        <a:t>2</a:t>
                      </a:r>
                      <a:endParaRPr/>
                    </a:p>
                  </a:txBody>
                  <a:tcPr marL="91425" marR="91425" marT="91425" marB="91425"/>
                </a:tc>
                <a:tc>
                  <a:txBody>
                    <a:bodyPr/>
                    <a:lstStyle/>
                    <a:p>
                      <a:pPr marL="0" lvl="0" indent="0" algn="ctr" rtl="0">
                        <a:spcBef>
                          <a:spcPts val="0"/>
                        </a:spcBef>
                        <a:spcAft>
                          <a:spcPts val="0"/>
                        </a:spcAft>
                        <a:buNone/>
                      </a:pPr>
                      <a:r>
                        <a:rPr lang="en"/>
                        <a:t>2032</a:t>
                      </a:r>
                      <a:endParaRPr/>
                    </a:p>
                  </a:txBody>
                  <a:tcPr marL="91425" marR="91425" marT="91425" marB="91425"/>
                </a:tc>
                <a:tc>
                  <a:txBody>
                    <a:bodyPr/>
                    <a:lstStyle/>
                    <a:p>
                      <a:pPr marL="0" lvl="0" indent="0" algn="ctr" rtl="0">
                        <a:spcBef>
                          <a:spcPts val="0"/>
                        </a:spcBef>
                        <a:spcAft>
                          <a:spcPts val="0"/>
                        </a:spcAft>
                        <a:buNone/>
                      </a:pPr>
                      <a:r>
                        <a:rPr lang="en"/>
                        <a:t>[2035]</a:t>
                      </a:r>
                      <a:endParaRPr/>
                    </a:p>
                  </a:txBody>
                  <a:tcPr marL="91425" marR="91425" marT="91425" marB="91425"/>
                </a:tc>
                <a:extLst>
                  <a:ext uri="{0D108BD9-81ED-4DB2-BD59-A6C34878D82A}">
                    <a16:rowId xmlns:a16="http://schemas.microsoft.com/office/drawing/2014/main" val="10008"/>
                  </a:ext>
                </a:extLst>
              </a:tr>
              <a:tr h="381000">
                <a:tc>
                  <a:txBody>
                    <a:bodyPr/>
                    <a:lstStyle/>
                    <a:p>
                      <a:pPr marL="0" lvl="0" indent="0" algn="l" rtl="0">
                        <a:spcBef>
                          <a:spcPts val="0"/>
                        </a:spcBef>
                        <a:spcAft>
                          <a:spcPts val="0"/>
                        </a:spcAft>
                        <a:buNone/>
                      </a:pPr>
                      <a:r>
                        <a:rPr lang="en" dirty="0"/>
                        <a:t>All UNECE</a:t>
                      </a:r>
                      <a:endParaRPr dirty="0"/>
                    </a:p>
                  </a:txBody>
                  <a:tcPr marL="91425" marR="91425" marT="91425" marB="91425"/>
                </a:tc>
                <a:tc>
                  <a:txBody>
                    <a:bodyPr/>
                    <a:lstStyle/>
                    <a:p>
                      <a:pPr marL="0" lvl="0" indent="0" algn="ctr" rtl="0">
                        <a:spcBef>
                          <a:spcPts val="0"/>
                        </a:spcBef>
                        <a:spcAft>
                          <a:spcPts val="0"/>
                        </a:spcAft>
                        <a:buNone/>
                      </a:pPr>
                      <a:r>
                        <a:rPr lang="en"/>
                        <a:t>3</a:t>
                      </a:r>
                      <a:endParaRPr/>
                    </a:p>
                  </a:txBody>
                  <a:tcPr marL="91425" marR="91425" marT="91425" marB="91425"/>
                </a:tc>
                <a:tc>
                  <a:txBody>
                    <a:bodyPr/>
                    <a:lstStyle/>
                    <a:p>
                      <a:pPr marL="0" lvl="0" indent="0" algn="ctr" rtl="0">
                        <a:spcBef>
                          <a:spcPts val="0"/>
                        </a:spcBef>
                        <a:spcAft>
                          <a:spcPts val="0"/>
                        </a:spcAft>
                        <a:buNone/>
                      </a:pPr>
                      <a:r>
                        <a:rPr lang="en"/>
                        <a:t>[20  ] </a:t>
                      </a:r>
                      <a:endParaRPr/>
                    </a:p>
                  </a:txBody>
                  <a:tcPr marL="91425" marR="91425" marT="91425" marB="91425"/>
                </a:tc>
                <a:tc>
                  <a:txBody>
                    <a:bodyPr/>
                    <a:lstStyle/>
                    <a:p>
                      <a:pPr marL="0" lvl="0" indent="0" algn="ctr" rtl="0">
                        <a:spcBef>
                          <a:spcPts val="0"/>
                        </a:spcBef>
                        <a:spcAft>
                          <a:spcPts val="0"/>
                        </a:spcAft>
                        <a:buNone/>
                      </a:pPr>
                      <a:r>
                        <a:rPr lang="en"/>
                        <a:t>[20  ] </a:t>
                      </a:r>
                      <a:endParaRPr/>
                    </a:p>
                  </a:txBody>
                  <a:tcPr marL="91425" marR="91425" marT="91425" marB="91425"/>
                </a:tc>
                <a:extLst>
                  <a:ext uri="{0D108BD9-81ED-4DB2-BD59-A6C34878D82A}">
                    <a16:rowId xmlns:a16="http://schemas.microsoft.com/office/drawing/2014/main" val="10009"/>
                  </a:ext>
                </a:extLst>
              </a:tr>
              <a:tr h="381000">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extLst>
                  <a:ext uri="{0D108BD9-81ED-4DB2-BD59-A6C34878D82A}">
                    <a16:rowId xmlns:a16="http://schemas.microsoft.com/office/drawing/2014/main" val="10010"/>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24"/>
          <p:cNvSpPr txBox="1">
            <a:spLocks noGrp="1"/>
          </p:cNvSpPr>
          <p:nvPr>
            <p:ph type="title"/>
          </p:nvPr>
        </p:nvSpPr>
        <p:spPr>
          <a:xfrm>
            <a:off x="207175" y="110500"/>
            <a:ext cx="8658300" cy="727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Clr>
                <a:schemeClr val="dk1"/>
              </a:buClr>
              <a:buSzPts val="1100"/>
              <a:buFont typeface="Arial"/>
              <a:buNone/>
            </a:pPr>
            <a:r>
              <a:rPr lang="en"/>
              <a:t>Progressivity - and the methodology for the standard</a:t>
            </a:r>
            <a:endParaRPr/>
          </a:p>
        </p:txBody>
      </p:sp>
      <p:sp>
        <p:nvSpPr>
          <p:cNvPr id="143" name="Google Shape;143;p24"/>
          <p:cNvSpPr txBox="1">
            <a:spLocks noGrp="1"/>
          </p:cNvSpPr>
          <p:nvPr>
            <p:ph type="body" idx="1"/>
          </p:nvPr>
        </p:nvSpPr>
        <p:spPr>
          <a:xfrm>
            <a:off x="311700" y="847675"/>
            <a:ext cx="5061900" cy="3990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a:t>
            </a:r>
            <a:r>
              <a:rPr lang="en" b="1" dirty="0"/>
              <a:t>Greatest possible extent</a:t>
            </a:r>
            <a:r>
              <a:rPr lang="en" dirty="0"/>
              <a:t>”: the level of improvement required under EU law </a:t>
            </a:r>
            <a:endParaRPr dirty="0"/>
          </a:p>
          <a:p>
            <a:pPr marL="0" lvl="0" indent="0" algn="l" rtl="0">
              <a:spcBef>
                <a:spcPts val="1600"/>
              </a:spcBef>
              <a:spcAft>
                <a:spcPts val="0"/>
              </a:spcAft>
              <a:buNone/>
            </a:pPr>
            <a:r>
              <a:rPr lang="en" dirty="0"/>
              <a:t>Only a sophisticated measuring tool can meet this requirement “while taking into account the specificities of different categories of vehicles”. And progressive approach gives truck-makers more time to improve to the “greatest possible extent”:   </a:t>
            </a:r>
            <a:endParaRPr dirty="0"/>
          </a:p>
          <a:p>
            <a:pPr marL="457200" lvl="0" indent="-342900" algn="l" rtl="0">
              <a:spcBef>
                <a:spcPts val="1600"/>
              </a:spcBef>
              <a:spcAft>
                <a:spcPts val="0"/>
              </a:spcAft>
              <a:buSzPts val="1800"/>
              <a:buChar char="-"/>
            </a:pPr>
            <a:r>
              <a:rPr lang="en" dirty="0"/>
              <a:t>Moving up from 4 stars to 5 in the case of N2 </a:t>
            </a:r>
            <a:endParaRPr dirty="0"/>
          </a:p>
          <a:p>
            <a:pPr marL="457200" lvl="0" indent="-342900" algn="l" rtl="0">
              <a:spcBef>
                <a:spcPts val="0"/>
              </a:spcBef>
              <a:spcAft>
                <a:spcPts val="0"/>
              </a:spcAft>
              <a:buSzPts val="1800"/>
              <a:buChar char="-"/>
            </a:pPr>
            <a:r>
              <a:rPr lang="en" dirty="0"/>
              <a:t>Moving up from </a:t>
            </a:r>
            <a:r>
              <a:rPr lang="en" dirty="0" smtClean="0"/>
              <a:t>minimum 1 </a:t>
            </a:r>
            <a:r>
              <a:rPr lang="en" dirty="0"/>
              <a:t>star to </a:t>
            </a:r>
            <a:r>
              <a:rPr lang="en" dirty="0" smtClean="0"/>
              <a:t>minimum 3 </a:t>
            </a:r>
            <a:r>
              <a:rPr lang="en" dirty="0"/>
              <a:t>stars in the case of N3 </a:t>
            </a:r>
            <a:endParaRPr dirty="0"/>
          </a:p>
        </p:txBody>
      </p:sp>
      <p:pic>
        <p:nvPicPr>
          <p:cNvPr id="144" name="Google Shape;144;p24"/>
          <p:cNvPicPr preferRelativeResize="0"/>
          <p:nvPr/>
        </p:nvPicPr>
        <p:blipFill>
          <a:blip r:embed="rId3">
            <a:alphaModFix/>
          </a:blip>
          <a:stretch>
            <a:fillRect/>
          </a:stretch>
        </p:blipFill>
        <p:spPr>
          <a:xfrm>
            <a:off x="5800500" y="1325825"/>
            <a:ext cx="3156975" cy="3156975"/>
          </a:xfrm>
          <a:prstGeom prst="rect">
            <a:avLst/>
          </a:prstGeom>
          <a:noFill/>
          <a:ln>
            <a:noFill/>
          </a:ln>
        </p:spPr>
      </p:pic>
      <p:sp>
        <p:nvSpPr>
          <p:cNvPr id="145" name="Google Shape;145;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5"/>
          <p:cNvSpPr txBox="1">
            <a:spLocks noGrp="1"/>
          </p:cNvSpPr>
          <p:nvPr>
            <p:ph type="title"/>
          </p:nvPr>
        </p:nvSpPr>
        <p:spPr>
          <a:xfrm>
            <a:off x="159300" y="175400"/>
            <a:ext cx="88323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Methodology: avoiding the higher burden of 2 systems </a:t>
            </a:r>
            <a:endParaRPr/>
          </a:p>
        </p:txBody>
      </p:sp>
      <p:sp>
        <p:nvSpPr>
          <p:cNvPr id="151" name="Google Shape;151;p25"/>
          <p:cNvSpPr txBox="1">
            <a:spLocks noGrp="1"/>
          </p:cNvSpPr>
          <p:nvPr>
            <p:ph type="body" idx="1"/>
          </p:nvPr>
        </p:nvSpPr>
        <p:spPr>
          <a:xfrm>
            <a:off x="334725" y="965825"/>
            <a:ext cx="5124900" cy="3969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Approx 565,000 trucks will be given star ratings under Transport for London’s DVS </a:t>
            </a:r>
            <a:endParaRPr/>
          </a:p>
          <a:p>
            <a:pPr marL="457200" lvl="0" indent="-342900" algn="l" rtl="0">
              <a:spcBef>
                <a:spcPts val="1600"/>
              </a:spcBef>
              <a:spcAft>
                <a:spcPts val="0"/>
              </a:spcAft>
              <a:buSzPts val="1800"/>
              <a:buChar char="-"/>
            </a:pPr>
            <a:r>
              <a:rPr lang="en"/>
              <a:t>Already 123 make/model variants account for around 470,000 trucks</a:t>
            </a:r>
            <a:endParaRPr/>
          </a:p>
          <a:p>
            <a:pPr marL="457200" lvl="0" indent="-342900" algn="l" rtl="0">
              <a:spcBef>
                <a:spcPts val="0"/>
              </a:spcBef>
              <a:spcAft>
                <a:spcPts val="0"/>
              </a:spcAft>
              <a:buSzPts val="1800"/>
              <a:buChar char="-"/>
            </a:pPr>
            <a:r>
              <a:rPr lang="en"/>
              <a:t>As new trucks are produced and placed on the London / southern English market, OEMs are obtaining a star rating for them </a:t>
            </a:r>
            <a:endParaRPr/>
          </a:p>
          <a:p>
            <a:pPr marL="457200" lvl="0" indent="-342900" algn="l" rtl="0">
              <a:spcBef>
                <a:spcPts val="0"/>
              </a:spcBef>
              <a:spcAft>
                <a:spcPts val="0"/>
              </a:spcAft>
              <a:buSzPts val="1800"/>
              <a:buChar char="-"/>
            </a:pPr>
            <a:r>
              <a:rPr lang="en"/>
              <a:t>It would be excessive and unnecessary regulation to introduce an additional rating system: 2 systems = higher burden   </a:t>
            </a:r>
            <a:endParaRPr/>
          </a:p>
        </p:txBody>
      </p:sp>
      <p:pic>
        <p:nvPicPr>
          <p:cNvPr id="152" name="Google Shape;152;p25"/>
          <p:cNvPicPr preferRelativeResize="0"/>
          <p:nvPr/>
        </p:nvPicPr>
        <p:blipFill>
          <a:blip r:embed="rId3">
            <a:alphaModFix/>
          </a:blip>
          <a:stretch>
            <a:fillRect/>
          </a:stretch>
        </p:blipFill>
        <p:spPr>
          <a:xfrm>
            <a:off x="5887246" y="3117270"/>
            <a:ext cx="2792649" cy="1576400"/>
          </a:xfrm>
          <a:prstGeom prst="rect">
            <a:avLst/>
          </a:prstGeom>
          <a:noFill/>
          <a:ln>
            <a:noFill/>
          </a:ln>
        </p:spPr>
      </p:pic>
      <p:pic>
        <p:nvPicPr>
          <p:cNvPr id="153" name="Google Shape;153;p25"/>
          <p:cNvPicPr preferRelativeResize="0"/>
          <p:nvPr/>
        </p:nvPicPr>
        <p:blipFill>
          <a:blip r:embed="rId4">
            <a:alphaModFix/>
          </a:blip>
          <a:stretch>
            <a:fillRect/>
          </a:stretch>
        </p:blipFill>
        <p:spPr>
          <a:xfrm>
            <a:off x="5612100" y="748100"/>
            <a:ext cx="3379500" cy="2797475"/>
          </a:xfrm>
          <a:prstGeom prst="rect">
            <a:avLst/>
          </a:prstGeom>
          <a:noFill/>
          <a:ln>
            <a:noFill/>
          </a:ln>
        </p:spPr>
      </p:pic>
      <p:sp>
        <p:nvSpPr>
          <p:cNvPr id="154" name="Google Shape;154;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6"/>
          <p:cNvSpPr txBox="1">
            <a:spLocks noGrp="1"/>
          </p:cNvSpPr>
          <p:nvPr>
            <p:ph type="title"/>
          </p:nvPr>
        </p:nvSpPr>
        <p:spPr>
          <a:xfrm>
            <a:off x="145775" y="1339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 standard that gives credit where credit is due</a:t>
            </a:r>
            <a:endParaRPr/>
          </a:p>
        </p:txBody>
      </p:sp>
      <p:sp>
        <p:nvSpPr>
          <p:cNvPr id="160" name="Google Shape;160;p26"/>
          <p:cNvSpPr txBox="1">
            <a:spLocks noGrp="1"/>
          </p:cNvSpPr>
          <p:nvPr>
            <p:ph type="body" idx="1"/>
          </p:nvPr>
        </p:nvSpPr>
        <p:spPr>
          <a:xfrm>
            <a:off x="145775" y="792675"/>
            <a:ext cx="4770000" cy="40962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dirty="0"/>
              <a:t>Test must record improvements right across the zone of greatest danger</a:t>
            </a:r>
            <a:endParaRPr dirty="0"/>
          </a:p>
          <a:p>
            <a:pPr marL="457200" lvl="0" indent="-342900" algn="l" rtl="0">
              <a:spcBef>
                <a:spcPts val="0"/>
              </a:spcBef>
              <a:spcAft>
                <a:spcPts val="0"/>
              </a:spcAft>
              <a:buSzPts val="1800"/>
              <a:buChar char="-"/>
            </a:pPr>
            <a:r>
              <a:rPr lang="en" dirty="0"/>
              <a:t>Indirect vision, i.e. the space overseen by mirrors, has well documented deficiencies. Better direct vision helps address these long-known shortcomings</a:t>
            </a:r>
            <a:endParaRPr dirty="0"/>
          </a:p>
          <a:p>
            <a:pPr marL="457200" lvl="0" indent="-342900" algn="l" rtl="0">
              <a:spcBef>
                <a:spcPts val="0"/>
              </a:spcBef>
              <a:spcAft>
                <a:spcPts val="0"/>
              </a:spcAft>
              <a:buSzPts val="1800"/>
              <a:buChar char="-"/>
            </a:pPr>
            <a:r>
              <a:rPr lang="en" dirty="0"/>
              <a:t>Unacceptable to measure at the mirror boundary as this would ignore area of greatest risk for pedestrians and cyclists</a:t>
            </a:r>
            <a:endParaRPr dirty="0"/>
          </a:p>
          <a:p>
            <a:pPr marL="457200" lvl="0" indent="-342900" algn="l" rtl="0">
              <a:spcBef>
                <a:spcPts val="0"/>
              </a:spcBef>
              <a:spcAft>
                <a:spcPts val="0"/>
              </a:spcAft>
              <a:buSzPts val="1800"/>
              <a:buChar char="-"/>
            </a:pPr>
            <a:r>
              <a:rPr lang="en" dirty="0"/>
              <a:t>Test must enable a progressive </a:t>
            </a:r>
            <a:r>
              <a:rPr lang="en" dirty="0" smtClean="0"/>
              <a:t>standard, i.e. rising </a:t>
            </a:r>
            <a:r>
              <a:rPr lang="en" dirty="0"/>
              <a:t>star levels over </a:t>
            </a:r>
            <a:r>
              <a:rPr lang="en" dirty="0" smtClean="0"/>
              <a:t>time, also supported by the publication requirement regarding the star rating </a:t>
            </a:r>
            <a:endParaRPr dirty="0"/>
          </a:p>
          <a:p>
            <a:pPr marL="0" lvl="0" indent="0" algn="l" rtl="0">
              <a:spcBef>
                <a:spcPts val="1600"/>
              </a:spcBef>
              <a:spcAft>
                <a:spcPts val="1600"/>
              </a:spcAft>
              <a:buNone/>
            </a:pPr>
            <a:endParaRPr dirty="0"/>
          </a:p>
        </p:txBody>
      </p:sp>
      <p:sp>
        <p:nvSpPr>
          <p:cNvPr id="161" name="Google Shape;161;p26"/>
          <p:cNvSpPr txBox="1"/>
          <p:nvPr/>
        </p:nvSpPr>
        <p:spPr>
          <a:xfrm>
            <a:off x="5268300" y="803000"/>
            <a:ext cx="3712500" cy="409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b="1"/>
              <a:t>TfL: Why improve direct vision? </a:t>
            </a:r>
            <a:endParaRPr sz="1800" b="1"/>
          </a:p>
          <a:p>
            <a:pPr marL="0" lvl="0" indent="0" algn="l" rtl="0">
              <a:spcBef>
                <a:spcPts val="0"/>
              </a:spcBef>
              <a:spcAft>
                <a:spcPts val="0"/>
              </a:spcAft>
              <a:buNone/>
            </a:pPr>
            <a:r>
              <a:rPr lang="en" b="1" u="sng"/>
              <a:t>Indirect vision = slower response time</a:t>
            </a:r>
            <a:endParaRPr b="1" u="sng"/>
          </a:p>
          <a:p>
            <a:pPr marL="0" lvl="0" indent="0" algn="l" rtl="0">
              <a:spcBef>
                <a:spcPts val="0"/>
              </a:spcBef>
              <a:spcAft>
                <a:spcPts val="0"/>
              </a:spcAft>
              <a:buNone/>
            </a:pPr>
            <a:r>
              <a:rPr lang="en"/>
              <a:t>Indirect vision has a 0.7s slower response time </a:t>
            </a:r>
            <a:endParaRPr/>
          </a:p>
          <a:p>
            <a:pPr marL="0" lvl="0" indent="0" algn="l" rtl="0">
              <a:spcBef>
                <a:spcPts val="0"/>
              </a:spcBef>
              <a:spcAft>
                <a:spcPts val="0"/>
              </a:spcAft>
              <a:buNone/>
            </a:pPr>
            <a:r>
              <a:rPr lang="en"/>
              <a:t>Risk increases with speed as more distance travelled </a:t>
            </a:r>
            <a:endParaRPr/>
          </a:p>
          <a:p>
            <a:pPr marL="0" lvl="0" indent="0" algn="l" rtl="0">
              <a:spcBef>
                <a:spcPts val="0"/>
              </a:spcBef>
              <a:spcAft>
                <a:spcPts val="0"/>
              </a:spcAft>
              <a:buNone/>
            </a:pPr>
            <a:r>
              <a:rPr lang="en"/>
              <a:t>Extra distance in urban environment especially high risk (5m more via indirect vision when travelling at 25kph)</a:t>
            </a:r>
            <a:endParaRPr/>
          </a:p>
          <a:p>
            <a:pPr marL="0" lvl="0" indent="0" algn="l" rtl="0">
              <a:spcBef>
                <a:spcPts val="0"/>
              </a:spcBef>
              <a:spcAft>
                <a:spcPts val="0"/>
              </a:spcAft>
              <a:buNone/>
            </a:pPr>
            <a:endParaRPr/>
          </a:p>
          <a:p>
            <a:pPr marL="0" lvl="0" indent="0" algn="l" rtl="0">
              <a:spcBef>
                <a:spcPts val="0"/>
              </a:spcBef>
              <a:spcAft>
                <a:spcPts val="0"/>
              </a:spcAft>
              <a:buNone/>
            </a:pPr>
            <a:r>
              <a:rPr lang="en" b="1" u="sng"/>
              <a:t>Indirect vision = bigger collision risk</a:t>
            </a:r>
            <a:endParaRPr b="1" u="sng"/>
          </a:p>
          <a:p>
            <a:pPr marL="0" lvl="0" indent="0" algn="l" rtl="0">
              <a:spcBef>
                <a:spcPts val="0"/>
              </a:spcBef>
              <a:spcAft>
                <a:spcPts val="0"/>
              </a:spcAft>
              <a:buNone/>
            </a:pPr>
            <a:r>
              <a:rPr lang="en"/>
              <a:t>Indirect vision resulted in increased incidence of simulated pedestrian collisions by 23% </a:t>
            </a:r>
            <a:endParaRPr/>
          </a:p>
          <a:p>
            <a:pPr marL="0" lvl="0" indent="0" algn="l" rtl="0">
              <a:spcBef>
                <a:spcPts val="0"/>
              </a:spcBef>
              <a:spcAft>
                <a:spcPts val="0"/>
              </a:spcAft>
              <a:buNone/>
            </a:pPr>
            <a:endParaRPr/>
          </a:p>
          <a:p>
            <a:pPr marL="0" lvl="0" indent="0" algn="l" rtl="0">
              <a:spcBef>
                <a:spcPts val="0"/>
              </a:spcBef>
              <a:spcAft>
                <a:spcPts val="0"/>
              </a:spcAft>
              <a:buNone/>
            </a:pPr>
            <a:r>
              <a:rPr lang="en" b="1" u="sng"/>
              <a:t>Limits to technology benefits</a:t>
            </a:r>
            <a:endParaRPr b="1" u="sng"/>
          </a:p>
          <a:p>
            <a:pPr marL="0" lvl="0" indent="0" algn="l" rtl="0">
              <a:spcBef>
                <a:spcPts val="0"/>
              </a:spcBef>
              <a:spcAft>
                <a:spcPts val="0"/>
              </a:spcAft>
              <a:buNone/>
            </a:pPr>
            <a:r>
              <a:rPr lang="en"/>
              <a:t>Drivers processing a cognitive task increased simulated collision by 40</a:t>
            </a:r>
            <a:endParaRPr/>
          </a:p>
          <a:p>
            <a:pPr marL="0" lvl="0" indent="0" algn="l" rtl="0">
              <a:spcBef>
                <a:spcPts val="0"/>
              </a:spcBef>
              <a:spcAft>
                <a:spcPts val="0"/>
              </a:spcAft>
              <a:buNone/>
            </a:pPr>
            <a:endParaRPr/>
          </a:p>
        </p:txBody>
      </p:sp>
      <p:sp>
        <p:nvSpPr>
          <p:cNvPr id="162" name="Google Shape;162;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27"/>
          <p:cNvSpPr txBox="1">
            <a:spLocks noGrp="1"/>
          </p:cNvSpPr>
          <p:nvPr>
            <p:ph type="title"/>
          </p:nvPr>
        </p:nvSpPr>
        <p:spPr>
          <a:xfrm>
            <a:off x="518400" y="1339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 tall? </a:t>
            </a:r>
            <a:endParaRPr/>
          </a:p>
        </p:txBody>
      </p:sp>
      <p:sp>
        <p:nvSpPr>
          <p:cNvPr id="168" name="Google Shape;168;p27"/>
          <p:cNvSpPr txBox="1">
            <a:spLocks noGrp="1"/>
          </p:cNvSpPr>
          <p:nvPr>
            <p:ph type="body" idx="1"/>
          </p:nvPr>
        </p:nvSpPr>
        <p:spPr>
          <a:xfrm>
            <a:off x="187025" y="706625"/>
            <a:ext cx="4183200" cy="41037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Height of pedestrian: to have regard to approx 99% of the European </a:t>
            </a:r>
            <a:r>
              <a:rPr lang="en" u="sng"/>
              <a:t>adult</a:t>
            </a:r>
            <a:r>
              <a:rPr lang="en"/>
              <a:t> population, TfL’s star ratings are based on the height of the 5th percentile Italian female (1.5m) </a:t>
            </a:r>
            <a:endParaRPr/>
          </a:p>
          <a:p>
            <a:pPr marL="457200" lvl="0" indent="-342900" algn="l" rtl="0">
              <a:spcBef>
                <a:spcPts val="0"/>
              </a:spcBef>
              <a:spcAft>
                <a:spcPts val="0"/>
              </a:spcAft>
              <a:buSzPts val="1800"/>
              <a:buChar char="-"/>
            </a:pPr>
            <a:r>
              <a:rPr lang="en"/>
              <a:t>Average height in highly populous UNECE contracting parties (such as South Korea, Japan, Egypt) implies that the TfL approach is the most appropriate </a:t>
            </a:r>
            <a:endParaRPr/>
          </a:p>
          <a:p>
            <a:pPr marL="0" lvl="0" indent="0" algn="l" rtl="0">
              <a:spcBef>
                <a:spcPts val="1600"/>
              </a:spcBef>
              <a:spcAft>
                <a:spcPts val="1600"/>
              </a:spcAft>
              <a:buNone/>
            </a:pPr>
            <a:endParaRPr/>
          </a:p>
        </p:txBody>
      </p:sp>
      <p:sp>
        <p:nvSpPr>
          <p:cNvPr id="169" name="Google Shape;169;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16</a:t>
            </a:fld>
            <a:endParaRPr/>
          </a:p>
        </p:txBody>
      </p:sp>
      <p:pic>
        <p:nvPicPr>
          <p:cNvPr id="170" name="Google Shape;170;p27"/>
          <p:cNvPicPr preferRelativeResize="0"/>
          <p:nvPr/>
        </p:nvPicPr>
        <p:blipFill>
          <a:blip r:embed="rId3">
            <a:alphaModFix/>
          </a:blip>
          <a:stretch>
            <a:fillRect/>
          </a:stretch>
        </p:blipFill>
        <p:spPr>
          <a:xfrm>
            <a:off x="4689900" y="593250"/>
            <a:ext cx="4114800" cy="1666875"/>
          </a:xfrm>
          <a:prstGeom prst="rect">
            <a:avLst/>
          </a:prstGeom>
          <a:noFill/>
          <a:ln>
            <a:noFill/>
          </a:ln>
        </p:spPr>
      </p:pic>
      <p:sp>
        <p:nvSpPr>
          <p:cNvPr id="171" name="Google Shape;171;p27"/>
          <p:cNvSpPr txBox="1"/>
          <p:nvPr/>
        </p:nvSpPr>
        <p:spPr>
          <a:xfrm>
            <a:off x="5162775" y="2889925"/>
            <a:ext cx="3390900" cy="1773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t>Caution! If regulators were to pick 1.6m instead, this would exclude almost 50% of FR and IT women and nearly 40% of German women.</a:t>
            </a:r>
            <a:endParaRPr sz="1500"/>
          </a:p>
          <a:p>
            <a:pPr marL="0" lvl="0" indent="0" algn="l" rtl="0">
              <a:spcBef>
                <a:spcPts val="0"/>
              </a:spcBef>
              <a:spcAft>
                <a:spcPts val="0"/>
              </a:spcAft>
              <a:buNone/>
            </a:pPr>
            <a:endParaRPr sz="1500"/>
          </a:p>
          <a:p>
            <a:pPr marL="0" lvl="0" indent="0" algn="l" rtl="0">
              <a:spcBef>
                <a:spcPts val="0"/>
              </a:spcBef>
              <a:spcAft>
                <a:spcPts val="0"/>
              </a:spcAft>
              <a:buNone/>
            </a:pPr>
            <a:r>
              <a:rPr lang="en" sz="1500"/>
              <a:t>Implications for Asian women would be similarly stark. </a:t>
            </a:r>
            <a:endParaRPr sz="15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must be seen? </a:t>
            </a:r>
            <a:endParaRPr/>
          </a:p>
        </p:txBody>
      </p:sp>
      <p:sp>
        <p:nvSpPr>
          <p:cNvPr id="177" name="Google Shape;177;p28"/>
          <p:cNvSpPr txBox="1">
            <a:spLocks noGrp="1"/>
          </p:cNvSpPr>
          <p:nvPr>
            <p:ph type="body" idx="1"/>
          </p:nvPr>
        </p:nvSpPr>
        <p:spPr>
          <a:xfrm>
            <a:off x="311700" y="1152475"/>
            <a:ext cx="51129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dirty="0"/>
              <a:t>The test must be based on seeing a </a:t>
            </a:r>
            <a:r>
              <a:rPr lang="en" b="1" dirty="0"/>
              <a:t>clearly identifiable minimum area of the person</a:t>
            </a:r>
            <a:r>
              <a:rPr lang="en" dirty="0"/>
              <a:t>, namely the full head. There is good consistency here as all truck-makers will have situations where most but not all of the head is </a:t>
            </a:r>
            <a:r>
              <a:rPr lang="en" dirty="0" smtClean="0"/>
              <a:t>visible; </a:t>
            </a:r>
            <a:r>
              <a:rPr lang="en" dirty="0"/>
              <a:t>hence all are treated equally </a:t>
            </a:r>
            <a:endParaRPr dirty="0"/>
          </a:p>
          <a:p>
            <a:pPr marL="457200" lvl="0" indent="-342900" algn="l" rtl="0">
              <a:spcBef>
                <a:spcPts val="0"/>
              </a:spcBef>
              <a:spcAft>
                <a:spcPts val="0"/>
              </a:spcAft>
              <a:buSzPts val="1800"/>
              <a:buChar char="-"/>
            </a:pPr>
            <a:r>
              <a:rPr lang="en" dirty="0"/>
              <a:t>Completely unacceptable would be a situation where the edge of the forehead, or tip of the crown of the head, qualifies as “seen” </a:t>
            </a:r>
            <a:endParaRPr dirty="0"/>
          </a:p>
          <a:p>
            <a:pPr marL="0" lvl="0" indent="0" algn="l" rtl="0">
              <a:spcBef>
                <a:spcPts val="1600"/>
              </a:spcBef>
              <a:spcAft>
                <a:spcPts val="1600"/>
              </a:spcAft>
              <a:buNone/>
            </a:pPr>
            <a:endParaRPr dirty="0"/>
          </a:p>
        </p:txBody>
      </p:sp>
      <p:pic>
        <p:nvPicPr>
          <p:cNvPr id="178" name="Google Shape;178;p28"/>
          <p:cNvPicPr preferRelativeResize="0"/>
          <p:nvPr/>
        </p:nvPicPr>
        <p:blipFill>
          <a:blip r:embed="rId3">
            <a:alphaModFix/>
          </a:blip>
          <a:stretch>
            <a:fillRect/>
          </a:stretch>
        </p:blipFill>
        <p:spPr>
          <a:xfrm>
            <a:off x="5577000" y="941525"/>
            <a:ext cx="3414600" cy="3414600"/>
          </a:xfrm>
          <a:prstGeom prst="rect">
            <a:avLst/>
          </a:prstGeom>
          <a:noFill/>
          <a:ln>
            <a:noFill/>
          </a:ln>
        </p:spPr>
      </p:pic>
      <p:sp>
        <p:nvSpPr>
          <p:cNvPr id="179" name="Google Shape;179;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9"/>
          <p:cNvSpPr txBox="1">
            <a:spLocks noGrp="1"/>
          </p:cNvSpPr>
          <p:nvPr>
            <p:ph type="title"/>
          </p:nvPr>
        </p:nvSpPr>
        <p:spPr>
          <a:xfrm>
            <a:off x="311700" y="1199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Methodology: assumptions around cost </a:t>
            </a:r>
            <a:endParaRPr/>
          </a:p>
        </p:txBody>
      </p:sp>
      <p:sp>
        <p:nvSpPr>
          <p:cNvPr id="185" name="Google Shape;185;p29"/>
          <p:cNvSpPr txBox="1">
            <a:spLocks noGrp="1"/>
          </p:cNvSpPr>
          <p:nvPr>
            <p:ph type="body" idx="1"/>
          </p:nvPr>
        </p:nvSpPr>
        <p:spPr>
          <a:xfrm>
            <a:off x="311700" y="771475"/>
            <a:ext cx="5993400" cy="4228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Occasionally regulators assume software-based testing is more expensive than manual field trial type tests. More often, the opposite is the case, as shown using a worked example:  </a:t>
            </a:r>
            <a:endParaRPr/>
          </a:p>
          <a:p>
            <a:pPr marL="457200" lvl="0" indent="-342900" algn="l" rtl="0">
              <a:spcBef>
                <a:spcPts val="1600"/>
              </a:spcBef>
              <a:spcAft>
                <a:spcPts val="0"/>
              </a:spcAft>
              <a:buSzPts val="1800"/>
              <a:buChar char="-"/>
            </a:pPr>
            <a:r>
              <a:rPr lang="en"/>
              <a:t>One person paid €100 per hour takes 30 min to conduct CAD test. Add a (very high) software related payment of €10 and total cost = €60 per truck </a:t>
            </a:r>
            <a:endParaRPr/>
          </a:p>
          <a:p>
            <a:pPr marL="457200" lvl="0" indent="-342900" algn="l" rtl="0">
              <a:spcBef>
                <a:spcPts val="0"/>
              </a:spcBef>
              <a:spcAft>
                <a:spcPts val="0"/>
              </a:spcAft>
              <a:buSzPts val="1800"/>
              <a:buChar char="-"/>
            </a:pPr>
            <a:r>
              <a:rPr lang="en"/>
              <a:t>Now contrast this with a field-trial type test requiring 2 persons 2 hours to set it up correctly, and one hour to conduct it and calculate the result: 6 person hours = €600 per truck </a:t>
            </a:r>
            <a:endParaRPr/>
          </a:p>
          <a:p>
            <a:pPr marL="0" lvl="0" indent="0" algn="l" rtl="0">
              <a:spcBef>
                <a:spcPts val="1600"/>
              </a:spcBef>
              <a:spcAft>
                <a:spcPts val="1600"/>
              </a:spcAft>
              <a:buNone/>
            </a:pPr>
            <a:endParaRPr/>
          </a:p>
        </p:txBody>
      </p:sp>
      <p:pic>
        <p:nvPicPr>
          <p:cNvPr id="186" name="Google Shape;186;p29"/>
          <p:cNvPicPr preferRelativeResize="0"/>
          <p:nvPr/>
        </p:nvPicPr>
        <p:blipFill>
          <a:blip r:embed="rId3">
            <a:alphaModFix/>
          </a:blip>
          <a:stretch>
            <a:fillRect/>
          </a:stretch>
        </p:blipFill>
        <p:spPr>
          <a:xfrm>
            <a:off x="6457500" y="1759450"/>
            <a:ext cx="2534100" cy="2534100"/>
          </a:xfrm>
          <a:prstGeom prst="rect">
            <a:avLst/>
          </a:prstGeom>
          <a:noFill/>
          <a:ln>
            <a:noFill/>
          </a:ln>
        </p:spPr>
      </p:pic>
      <p:sp>
        <p:nvSpPr>
          <p:cNvPr id="187" name="Google Shape;187;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0"/>
          <p:cNvSpPr txBox="1">
            <a:spLocks noGrp="1"/>
          </p:cNvSpPr>
          <p:nvPr>
            <p:ph type="title"/>
          </p:nvPr>
        </p:nvSpPr>
        <p:spPr>
          <a:xfrm>
            <a:off x="311700" y="1466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Use of software: precedents </a:t>
            </a:r>
            <a:endParaRPr/>
          </a:p>
        </p:txBody>
      </p:sp>
      <p:sp>
        <p:nvSpPr>
          <p:cNvPr id="193" name="Google Shape;193;p30"/>
          <p:cNvSpPr txBox="1">
            <a:spLocks noGrp="1"/>
          </p:cNvSpPr>
          <p:nvPr>
            <p:ph type="body" idx="1"/>
          </p:nvPr>
        </p:nvSpPr>
        <p:spPr>
          <a:xfrm>
            <a:off x="167450" y="816800"/>
            <a:ext cx="5292300" cy="37266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dirty="0"/>
              <a:t>CAD software is already used at UNECE, eg Reg 66 to test the roof strength of buses  </a:t>
            </a:r>
            <a:endParaRPr dirty="0"/>
          </a:p>
          <a:p>
            <a:pPr marL="457200" lvl="0" indent="-342900" algn="l" rtl="0">
              <a:spcBef>
                <a:spcPts val="0"/>
              </a:spcBef>
              <a:spcAft>
                <a:spcPts val="0"/>
              </a:spcAft>
              <a:buSzPts val="1800"/>
              <a:buChar char="-"/>
            </a:pPr>
            <a:r>
              <a:rPr lang="en" dirty="0"/>
              <a:t>Approved universal software can be developed by the EU/UNECE and supplied to all interested OEMs and TAAs </a:t>
            </a:r>
            <a:endParaRPr dirty="0"/>
          </a:p>
          <a:p>
            <a:pPr marL="457200" lvl="0" indent="-342900" algn="l" rtl="0">
              <a:spcBef>
                <a:spcPts val="0"/>
              </a:spcBef>
              <a:spcAft>
                <a:spcPts val="0"/>
              </a:spcAft>
              <a:buSzPts val="1800"/>
              <a:buChar char="-"/>
            </a:pPr>
            <a:r>
              <a:rPr lang="en" dirty="0"/>
              <a:t>This approach </a:t>
            </a:r>
            <a:r>
              <a:rPr lang="en" dirty="0" smtClean="0"/>
              <a:t>is used </a:t>
            </a:r>
            <a:r>
              <a:rPr lang="en" dirty="0"/>
              <a:t>for truck CO2 emissions (VECTO software - see image) </a:t>
            </a:r>
            <a:endParaRPr dirty="0"/>
          </a:p>
          <a:p>
            <a:pPr marL="457200" lvl="0" indent="-342900" algn="l" rtl="0">
              <a:spcBef>
                <a:spcPts val="0"/>
              </a:spcBef>
              <a:spcAft>
                <a:spcPts val="0"/>
              </a:spcAft>
              <a:buSzPts val="1800"/>
              <a:buChar char="-"/>
            </a:pPr>
            <a:r>
              <a:rPr lang="en" dirty="0"/>
              <a:t>EU and UNECE can replicate this for direct </a:t>
            </a:r>
            <a:r>
              <a:rPr lang="en" dirty="0" smtClean="0"/>
              <a:t>vision, and </a:t>
            </a:r>
            <a:r>
              <a:rPr lang="en" dirty="0"/>
              <a:t>this is worth </a:t>
            </a:r>
            <a:r>
              <a:rPr lang="en" dirty="0" smtClean="0"/>
              <a:t>doing as trucks </a:t>
            </a:r>
            <a:r>
              <a:rPr lang="en" dirty="0"/>
              <a:t>are only 2% of vehicles </a:t>
            </a:r>
            <a:r>
              <a:rPr lang="en" dirty="0" smtClean="0"/>
              <a:t>- but </a:t>
            </a:r>
            <a:r>
              <a:rPr lang="en" dirty="0"/>
              <a:t>cause 15% of fatal collisions, nearly 25% of whom are ped’s or </a:t>
            </a:r>
            <a:r>
              <a:rPr lang="en" dirty="0" smtClean="0"/>
              <a:t>cyclists</a:t>
            </a:r>
            <a:endParaRPr dirty="0"/>
          </a:p>
          <a:p>
            <a:pPr marL="457200" lvl="0" indent="0" algn="l" rtl="0">
              <a:spcBef>
                <a:spcPts val="1600"/>
              </a:spcBef>
              <a:spcAft>
                <a:spcPts val="1600"/>
              </a:spcAft>
              <a:buNone/>
            </a:pPr>
            <a:endParaRPr dirty="0"/>
          </a:p>
        </p:txBody>
      </p:sp>
      <p:pic>
        <p:nvPicPr>
          <p:cNvPr id="194" name="Google Shape;194;p30"/>
          <p:cNvPicPr preferRelativeResize="0"/>
          <p:nvPr/>
        </p:nvPicPr>
        <p:blipFill>
          <a:blip r:embed="rId3">
            <a:alphaModFix/>
          </a:blip>
          <a:stretch>
            <a:fillRect/>
          </a:stretch>
        </p:blipFill>
        <p:spPr>
          <a:xfrm>
            <a:off x="5828475" y="2571750"/>
            <a:ext cx="3315526" cy="2400301"/>
          </a:xfrm>
          <a:prstGeom prst="rect">
            <a:avLst/>
          </a:prstGeom>
          <a:noFill/>
          <a:ln>
            <a:noFill/>
          </a:ln>
        </p:spPr>
      </p:pic>
      <p:pic>
        <p:nvPicPr>
          <p:cNvPr id="195" name="Google Shape;195;p30"/>
          <p:cNvPicPr preferRelativeResize="0"/>
          <p:nvPr/>
        </p:nvPicPr>
        <p:blipFill>
          <a:blip r:embed="rId4">
            <a:alphaModFix/>
          </a:blip>
          <a:stretch>
            <a:fillRect/>
          </a:stretch>
        </p:blipFill>
        <p:spPr>
          <a:xfrm>
            <a:off x="6360513" y="723900"/>
            <a:ext cx="2695575" cy="1695450"/>
          </a:xfrm>
          <a:prstGeom prst="rect">
            <a:avLst/>
          </a:prstGeom>
          <a:noFill/>
          <a:ln>
            <a:noFill/>
          </a:ln>
        </p:spPr>
      </p:pic>
      <p:sp>
        <p:nvSpPr>
          <p:cNvPr id="196" name="Google Shape;196;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Areas covered </a:t>
            </a:r>
            <a:endParaRPr/>
          </a:p>
        </p:txBody>
      </p:sp>
      <p:sp>
        <p:nvSpPr>
          <p:cNvPr id="62" name="Google Shape;62;p14"/>
          <p:cNvSpPr txBox="1">
            <a:spLocks noGrp="1"/>
          </p:cNvSpPr>
          <p:nvPr>
            <p:ph type="body" idx="1"/>
          </p:nvPr>
        </p:nvSpPr>
        <p:spPr>
          <a:xfrm>
            <a:off x="311700" y="1152475"/>
            <a:ext cx="4034400" cy="3803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i="1"/>
              <a:t>Substantive standards </a:t>
            </a:r>
            <a:endParaRPr sz="2000" i="1"/>
          </a:p>
          <a:p>
            <a:pPr marL="457200" lvl="0" indent="-342900" algn="l" rtl="0">
              <a:spcBef>
                <a:spcPts val="1600"/>
              </a:spcBef>
              <a:spcAft>
                <a:spcPts val="0"/>
              </a:spcAft>
              <a:buSzPts val="1800"/>
              <a:buChar char="-"/>
            </a:pPr>
            <a:r>
              <a:rPr lang="en" sz="1800"/>
              <a:t>N2 </a:t>
            </a:r>
            <a:endParaRPr sz="1800"/>
          </a:p>
          <a:p>
            <a:pPr marL="457200" lvl="0" indent="-342900" algn="l" rtl="0">
              <a:spcBef>
                <a:spcPts val="0"/>
              </a:spcBef>
              <a:spcAft>
                <a:spcPts val="0"/>
              </a:spcAft>
              <a:buSzPts val="1800"/>
              <a:buChar char="-"/>
            </a:pPr>
            <a:r>
              <a:rPr lang="en" sz="1800"/>
              <a:t>N3 </a:t>
            </a:r>
            <a:endParaRPr sz="1800"/>
          </a:p>
          <a:p>
            <a:pPr marL="914400" lvl="1" indent="-342900" algn="l" rtl="0">
              <a:spcBef>
                <a:spcPts val="0"/>
              </a:spcBef>
              <a:spcAft>
                <a:spcPts val="0"/>
              </a:spcAft>
              <a:buSzPts val="1800"/>
              <a:buChar char="-"/>
            </a:pPr>
            <a:r>
              <a:rPr lang="en" sz="1800"/>
              <a:t>Rigids </a:t>
            </a:r>
            <a:endParaRPr sz="1800"/>
          </a:p>
          <a:p>
            <a:pPr marL="914400" lvl="1" indent="-342900" algn="l" rtl="0">
              <a:spcBef>
                <a:spcPts val="0"/>
              </a:spcBef>
              <a:spcAft>
                <a:spcPts val="0"/>
              </a:spcAft>
              <a:buSzPts val="1800"/>
              <a:buChar char="-"/>
            </a:pPr>
            <a:r>
              <a:rPr lang="en" sz="1800"/>
              <a:t>Articulated (including potentially different application dates for EU / non-EU UNECE contracting parties)</a:t>
            </a:r>
            <a:endParaRPr sz="1800"/>
          </a:p>
          <a:p>
            <a:pPr marL="0" lvl="0" indent="0" algn="l" rtl="0">
              <a:spcBef>
                <a:spcPts val="1600"/>
              </a:spcBef>
              <a:spcAft>
                <a:spcPts val="0"/>
              </a:spcAft>
              <a:buNone/>
            </a:pPr>
            <a:r>
              <a:rPr lang="en" sz="1800"/>
              <a:t>    -   Progressivity over time </a:t>
            </a:r>
            <a:endParaRPr sz="1800"/>
          </a:p>
          <a:p>
            <a:pPr marL="457200" lvl="0" indent="0" algn="l" rtl="0">
              <a:spcBef>
                <a:spcPts val="1600"/>
              </a:spcBef>
              <a:spcAft>
                <a:spcPts val="1600"/>
              </a:spcAft>
              <a:buNone/>
            </a:pPr>
            <a:endParaRPr/>
          </a:p>
        </p:txBody>
      </p:sp>
      <p:sp>
        <p:nvSpPr>
          <p:cNvPr id="63" name="Google Shape;63;p14"/>
          <p:cNvSpPr txBox="1">
            <a:spLocks noGrp="1"/>
          </p:cNvSpPr>
          <p:nvPr>
            <p:ph type="body" idx="2"/>
          </p:nvPr>
        </p:nvSpPr>
        <p:spPr>
          <a:xfrm>
            <a:off x="4800600" y="1152475"/>
            <a:ext cx="42603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i="1"/>
              <a:t>Methodology governing the standard </a:t>
            </a:r>
            <a:endParaRPr sz="2000" i="1"/>
          </a:p>
          <a:p>
            <a:pPr marL="457200" lvl="0" indent="-342900" algn="l" rtl="0">
              <a:spcBef>
                <a:spcPts val="1600"/>
              </a:spcBef>
              <a:spcAft>
                <a:spcPts val="0"/>
              </a:spcAft>
              <a:buSzPts val="1800"/>
              <a:buChar char="-"/>
            </a:pPr>
            <a:r>
              <a:rPr lang="en" sz="1800"/>
              <a:t>Level of sophistication needed </a:t>
            </a:r>
            <a:endParaRPr sz="1800"/>
          </a:p>
          <a:p>
            <a:pPr marL="457200" lvl="0" indent="-342900" algn="l" rtl="0">
              <a:spcBef>
                <a:spcPts val="0"/>
              </a:spcBef>
              <a:spcAft>
                <a:spcPts val="0"/>
              </a:spcAft>
              <a:buSzPts val="1800"/>
              <a:buChar char="-"/>
            </a:pPr>
            <a:r>
              <a:rPr lang="en" sz="1800"/>
              <a:t>One system v. multiple systems </a:t>
            </a:r>
            <a:endParaRPr sz="1800"/>
          </a:p>
          <a:p>
            <a:pPr marL="457200" lvl="0" indent="-342900" algn="l" rtl="0">
              <a:spcBef>
                <a:spcPts val="0"/>
              </a:spcBef>
              <a:spcAft>
                <a:spcPts val="0"/>
              </a:spcAft>
              <a:buSzPts val="1800"/>
              <a:buChar char="-"/>
            </a:pPr>
            <a:r>
              <a:rPr lang="en" sz="1800"/>
              <a:t>Relationship with indirect vision</a:t>
            </a:r>
            <a:endParaRPr sz="1800"/>
          </a:p>
          <a:p>
            <a:pPr marL="457200" lvl="0" indent="-342900" algn="l" rtl="0">
              <a:spcBef>
                <a:spcPts val="0"/>
              </a:spcBef>
              <a:spcAft>
                <a:spcPts val="0"/>
              </a:spcAft>
              <a:buSzPts val="1800"/>
              <a:buChar char="-"/>
            </a:pPr>
            <a:r>
              <a:rPr lang="en" sz="1800"/>
              <a:t>Adult height </a:t>
            </a:r>
            <a:endParaRPr sz="1800"/>
          </a:p>
          <a:p>
            <a:pPr marL="457200" lvl="0" indent="-342900" algn="l" rtl="0">
              <a:spcBef>
                <a:spcPts val="0"/>
              </a:spcBef>
              <a:spcAft>
                <a:spcPts val="0"/>
              </a:spcAft>
              <a:buSzPts val="1800"/>
              <a:buChar char="-"/>
            </a:pPr>
            <a:r>
              <a:rPr lang="en" sz="1800"/>
              <a:t>What must be seen?  </a:t>
            </a:r>
            <a:endParaRPr sz="1800"/>
          </a:p>
          <a:p>
            <a:pPr marL="457200" lvl="0" indent="-342900" algn="l" rtl="0">
              <a:spcBef>
                <a:spcPts val="0"/>
              </a:spcBef>
              <a:spcAft>
                <a:spcPts val="0"/>
              </a:spcAft>
              <a:buSzPts val="1800"/>
              <a:buChar char="-"/>
            </a:pPr>
            <a:r>
              <a:rPr lang="en" sz="1800"/>
              <a:t>Cost: software v. field testing</a:t>
            </a:r>
            <a:endParaRPr sz="1800"/>
          </a:p>
          <a:p>
            <a:pPr marL="457200" lvl="0" indent="-342900" algn="l" rtl="0">
              <a:spcBef>
                <a:spcPts val="0"/>
              </a:spcBef>
              <a:spcAft>
                <a:spcPts val="0"/>
              </a:spcAft>
              <a:buSzPts val="1800"/>
              <a:buChar char="-"/>
            </a:pPr>
            <a:r>
              <a:rPr lang="en" sz="1800"/>
              <a:t>Precedents for software</a:t>
            </a:r>
            <a:endParaRPr sz="1800"/>
          </a:p>
          <a:p>
            <a:pPr marL="457200" lvl="0" indent="-342900" algn="l" rtl="0">
              <a:spcBef>
                <a:spcPts val="0"/>
              </a:spcBef>
              <a:spcAft>
                <a:spcPts val="0"/>
              </a:spcAft>
              <a:buSzPts val="1800"/>
              <a:buChar char="-"/>
            </a:pPr>
            <a:r>
              <a:rPr lang="en" sz="1800"/>
              <a:t>Access to CAD drawings and the truck for a physical check</a:t>
            </a:r>
            <a:endParaRPr sz="1800"/>
          </a:p>
        </p:txBody>
      </p:sp>
      <p:sp>
        <p:nvSpPr>
          <p:cNvPr id="64" name="Google Shape;64;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1"/>
          <p:cNvSpPr txBox="1">
            <a:spLocks noGrp="1"/>
          </p:cNvSpPr>
          <p:nvPr>
            <p:ph type="title"/>
          </p:nvPr>
        </p:nvSpPr>
        <p:spPr>
          <a:xfrm>
            <a:off x="311700" y="2150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Solving software issues &amp; physical validation </a:t>
            </a:r>
            <a:endParaRPr/>
          </a:p>
        </p:txBody>
      </p:sp>
      <p:sp>
        <p:nvSpPr>
          <p:cNvPr id="202" name="Google Shape;202;p31"/>
          <p:cNvSpPr txBox="1">
            <a:spLocks noGrp="1"/>
          </p:cNvSpPr>
          <p:nvPr>
            <p:ph type="body" idx="1"/>
          </p:nvPr>
        </p:nvSpPr>
        <p:spPr>
          <a:xfrm>
            <a:off x="311700" y="923875"/>
            <a:ext cx="5546100" cy="3821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dirty="0"/>
              <a:t>Assume an issue arises with the approved universal software. Solution: as there is one form of the software only, updates are issued to all users </a:t>
            </a:r>
            <a:r>
              <a:rPr lang="en" dirty="0" smtClean="0"/>
              <a:t>(as </a:t>
            </a:r>
            <a:r>
              <a:rPr lang="en" dirty="0"/>
              <a:t>is done with VECTO today)  </a:t>
            </a:r>
            <a:endParaRPr dirty="0"/>
          </a:p>
          <a:p>
            <a:pPr marL="457200" lvl="0" indent="-342900" algn="l" rtl="0">
              <a:spcBef>
                <a:spcPts val="0"/>
              </a:spcBef>
              <a:spcAft>
                <a:spcPts val="0"/>
              </a:spcAft>
              <a:buSzPts val="1800"/>
              <a:buChar char="-"/>
            </a:pPr>
            <a:r>
              <a:rPr lang="en" dirty="0"/>
              <a:t>Assume CAD data suspected of being inaccurate or false is supplied to the TAA (i.e. not corresponding to the truck for which a rating is sought). Solution: as well as the CAD files, the OEM must grant access to the physical truck on request, allowing the CAD files to be compared to the reality - with the UNECE standard providing for this.  </a:t>
            </a:r>
            <a:endParaRPr dirty="0"/>
          </a:p>
        </p:txBody>
      </p:sp>
      <p:pic>
        <p:nvPicPr>
          <p:cNvPr id="203" name="Google Shape;203;p31"/>
          <p:cNvPicPr preferRelativeResize="0"/>
          <p:nvPr/>
        </p:nvPicPr>
        <p:blipFill>
          <a:blip r:embed="rId3">
            <a:alphaModFix/>
          </a:blip>
          <a:stretch>
            <a:fillRect/>
          </a:stretch>
        </p:blipFill>
        <p:spPr>
          <a:xfrm>
            <a:off x="5857900" y="2258400"/>
            <a:ext cx="3174400" cy="2464825"/>
          </a:xfrm>
          <a:prstGeom prst="rect">
            <a:avLst/>
          </a:prstGeom>
          <a:noFill/>
          <a:ln>
            <a:noFill/>
          </a:ln>
        </p:spPr>
      </p:pic>
      <p:sp>
        <p:nvSpPr>
          <p:cNvPr id="204" name="Google Shape;204;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pic>
        <p:nvPicPr>
          <p:cNvPr id="209" name="Google Shape;209;p32"/>
          <p:cNvPicPr preferRelativeResize="0"/>
          <p:nvPr/>
        </p:nvPicPr>
        <p:blipFill>
          <a:blip r:embed="rId3">
            <a:alphaModFix/>
          </a:blip>
          <a:stretch>
            <a:fillRect/>
          </a:stretch>
        </p:blipFill>
        <p:spPr>
          <a:xfrm>
            <a:off x="171460" y="0"/>
            <a:ext cx="2235274" cy="1473800"/>
          </a:xfrm>
          <a:prstGeom prst="rect">
            <a:avLst/>
          </a:prstGeom>
          <a:noFill/>
          <a:ln>
            <a:noFill/>
          </a:ln>
        </p:spPr>
      </p:pic>
      <p:sp>
        <p:nvSpPr>
          <p:cNvPr id="210" name="Google Shape;210;p32"/>
          <p:cNvSpPr txBox="1">
            <a:spLocks noGrp="1"/>
          </p:cNvSpPr>
          <p:nvPr>
            <p:ph type="title"/>
          </p:nvPr>
        </p:nvSpPr>
        <p:spPr>
          <a:xfrm>
            <a:off x="149550" y="1512550"/>
            <a:ext cx="2181000" cy="1056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200"/>
              <a:t>Summary slide - proposed standard </a:t>
            </a:r>
            <a:endParaRPr sz="2200"/>
          </a:p>
        </p:txBody>
      </p:sp>
      <p:sp>
        <p:nvSpPr>
          <p:cNvPr id="211" name="Google Shape;211;p32"/>
          <p:cNvSpPr txBox="1">
            <a:spLocks noGrp="1"/>
          </p:cNvSpPr>
          <p:nvPr>
            <p:ph type="body" idx="1"/>
          </p:nvPr>
        </p:nvSpPr>
        <p:spPr>
          <a:xfrm>
            <a:off x="95250" y="2631925"/>
            <a:ext cx="2235300" cy="234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dirty="0"/>
              <a:t>N2: all new types must meet </a:t>
            </a:r>
            <a:r>
              <a:rPr lang="en" sz="1400" dirty="0" smtClean="0"/>
              <a:t>at least 4 </a:t>
            </a:r>
            <a:r>
              <a:rPr lang="en" sz="1400" dirty="0"/>
              <a:t>stars by 2026, and 5 stars by 2030</a:t>
            </a:r>
            <a:endParaRPr sz="1400" dirty="0"/>
          </a:p>
          <a:p>
            <a:pPr marL="0" lvl="0" indent="0" algn="l" rtl="0">
              <a:spcBef>
                <a:spcPts val="1600"/>
              </a:spcBef>
              <a:spcAft>
                <a:spcPts val="1600"/>
              </a:spcAft>
              <a:buNone/>
            </a:pPr>
            <a:r>
              <a:rPr lang="en" sz="1400" dirty="0"/>
              <a:t>Truck-makers are asked to come forward with dates by when all new N2 vehicles meet </a:t>
            </a:r>
            <a:r>
              <a:rPr lang="en" sz="1400" dirty="0" smtClean="0"/>
              <a:t>at least 4</a:t>
            </a:r>
            <a:r>
              <a:rPr lang="en" sz="1400" dirty="0"/>
              <a:t>, and then, 5 stars</a:t>
            </a:r>
            <a:endParaRPr sz="1400" dirty="0"/>
          </a:p>
        </p:txBody>
      </p:sp>
      <p:sp>
        <p:nvSpPr>
          <p:cNvPr id="212" name="Google Shape;212;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21</a:t>
            </a:fld>
            <a:endParaRPr/>
          </a:p>
        </p:txBody>
      </p:sp>
      <p:graphicFrame>
        <p:nvGraphicFramePr>
          <p:cNvPr id="213" name="Google Shape;213;p32"/>
          <p:cNvGraphicFramePr/>
          <p:nvPr>
            <p:extLst>
              <p:ext uri="{D42A27DB-BD31-4B8C-83A1-F6EECF244321}">
                <p14:modId xmlns:p14="http://schemas.microsoft.com/office/powerpoint/2010/main" val="1963115579"/>
              </p:ext>
            </p:extLst>
          </p:nvPr>
        </p:nvGraphicFramePr>
        <p:xfrm>
          <a:off x="2670183" y="0"/>
          <a:ext cx="6194417" cy="4571670"/>
        </p:xfrm>
        <a:graphic>
          <a:graphicData uri="http://schemas.openxmlformats.org/drawingml/2006/table">
            <a:tbl>
              <a:tblPr>
                <a:noFill/>
                <a:tableStyleId>{58CEE18F-C289-4F32-94AA-9339F70573A1}</a:tableStyleId>
              </a:tblPr>
              <a:tblGrid>
                <a:gridCol w="2382448">
                  <a:extLst>
                    <a:ext uri="{9D8B030D-6E8A-4147-A177-3AD203B41FA5}">
                      <a16:colId xmlns:a16="http://schemas.microsoft.com/office/drawing/2014/main" val="20000"/>
                    </a:ext>
                  </a:extLst>
                </a:gridCol>
                <a:gridCol w="1201459">
                  <a:extLst>
                    <a:ext uri="{9D8B030D-6E8A-4147-A177-3AD203B41FA5}">
                      <a16:colId xmlns:a16="http://schemas.microsoft.com/office/drawing/2014/main" val="20001"/>
                    </a:ext>
                  </a:extLst>
                </a:gridCol>
                <a:gridCol w="1117013">
                  <a:extLst>
                    <a:ext uri="{9D8B030D-6E8A-4147-A177-3AD203B41FA5}">
                      <a16:colId xmlns:a16="http://schemas.microsoft.com/office/drawing/2014/main" val="20002"/>
                    </a:ext>
                  </a:extLst>
                </a:gridCol>
                <a:gridCol w="1493497">
                  <a:extLst>
                    <a:ext uri="{9D8B030D-6E8A-4147-A177-3AD203B41FA5}">
                      <a16:colId xmlns:a16="http://schemas.microsoft.com/office/drawing/2014/main" val="20003"/>
                    </a:ext>
                  </a:extLst>
                </a:gridCol>
              </a:tblGrid>
              <a:tr h="575747">
                <a:tc>
                  <a:txBody>
                    <a:bodyPr/>
                    <a:lstStyle/>
                    <a:p>
                      <a:pPr marL="0" lvl="0" indent="0" algn="l" rtl="0">
                        <a:spcBef>
                          <a:spcPts val="0"/>
                        </a:spcBef>
                        <a:spcAft>
                          <a:spcPts val="0"/>
                        </a:spcAft>
                        <a:buNone/>
                      </a:pPr>
                      <a:r>
                        <a:rPr lang="en" b="1" dirty="0"/>
                        <a:t>N3</a:t>
                      </a:r>
                      <a:endParaRPr b="1" dirty="0"/>
                    </a:p>
                  </a:txBody>
                  <a:tcPr marL="91425" marR="91425" marT="91425" marB="91425"/>
                </a:tc>
                <a:tc>
                  <a:txBody>
                    <a:bodyPr/>
                    <a:lstStyle/>
                    <a:p>
                      <a:pPr marL="0" lvl="0" indent="0" algn="ctr" rtl="0">
                        <a:spcBef>
                          <a:spcPts val="0"/>
                        </a:spcBef>
                        <a:spcAft>
                          <a:spcPts val="0"/>
                        </a:spcAft>
                        <a:buNone/>
                      </a:pPr>
                      <a:r>
                        <a:rPr lang="en" dirty="0" smtClean="0"/>
                        <a:t>Minimum star </a:t>
                      </a:r>
                      <a:r>
                        <a:rPr lang="en" dirty="0"/>
                        <a:t>rating</a:t>
                      </a:r>
                      <a:endParaRPr dirty="0"/>
                    </a:p>
                  </a:txBody>
                  <a:tcPr marL="91425" marR="91425" marT="91425" marB="91425"/>
                </a:tc>
                <a:tc>
                  <a:txBody>
                    <a:bodyPr/>
                    <a:lstStyle/>
                    <a:p>
                      <a:pPr marL="0" lvl="0" indent="0" algn="ctr" rtl="0">
                        <a:spcBef>
                          <a:spcPts val="0"/>
                        </a:spcBef>
                        <a:spcAft>
                          <a:spcPts val="0"/>
                        </a:spcAft>
                        <a:buNone/>
                      </a:pPr>
                      <a:r>
                        <a:rPr lang="en"/>
                        <a:t>Date for new types</a:t>
                      </a:r>
                      <a:endParaRPr/>
                    </a:p>
                  </a:txBody>
                  <a:tcPr marL="91425" marR="91425" marT="91425" marB="91425"/>
                </a:tc>
                <a:tc>
                  <a:txBody>
                    <a:bodyPr/>
                    <a:lstStyle/>
                    <a:p>
                      <a:pPr marL="0" lvl="0" indent="0" algn="ctr" rtl="0">
                        <a:spcBef>
                          <a:spcPts val="0"/>
                        </a:spcBef>
                        <a:spcAft>
                          <a:spcPts val="0"/>
                        </a:spcAft>
                        <a:buNone/>
                      </a:pPr>
                      <a:r>
                        <a:rPr lang="en"/>
                        <a:t>Date for new vehicles</a:t>
                      </a:r>
                      <a:endParaRPr/>
                    </a:p>
                  </a:txBody>
                  <a:tcPr marL="91425" marR="91425" marT="91425" marB="91425"/>
                </a:tc>
                <a:extLst>
                  <a:ext uri="{0D108BD9-81ED-4DB2-BD59-A6C34878D82A}">
                    <a16:rowId xmlns:a16="http://schemas.microsoft.com/office/drawing/2014/main" val="10000"/>
                  </a:ext>
                </a:extLst>
              </a:tr>
              <a:tr h="374225">
                <a:tc>
                  <a:txBody>
                    <a:bodyPr/>
                    <a:lstStyle/>
                    <a:p>
                      <a:pPr marL="0" lvl="0" indent="0" algn="l" rtl="0">
                        <a:spcBef>
                          <a:spcPts val="0"/>
                        </a:spcBef>
                        <a:spcAft>
                          <a:spcPts val="0"/>
                        </a:spcAft>
                        <a:buNone/>
                      </a:pPr>
                      <a:r>
                        <a:rPr lang="en"/>
                        <a:t>N3 rigids (ex Cat G) </a:t>
                      </a:r>
                      <a:endParaRPr/>
                    </a:p>
                  </a:txBody>
                  <a:tcPr marL="91425" marR="91425" marT="91425" marB="91425"/>
                </a:tc>
                <a:tc>
                  <a:txBody>
                    <a:bodyPr/>
                    <a:lstStyle/>
                    <a:p>
                      <a:pPr marL="0" lvl="0" indent="0" algn="ctr" rtl="0">
                        <a:spcBef>
                          <a:spcPts val="0"/>
                        </a:spcBef>
                        <a:spcAft>
                          <a:spcPts val="0"/>
                        </a:spcAft>
                        <a:buNone/>
                      </a:pPr>
                      <a:r>
                        <a:rPr lang="en"/>
                        <a:t>2</a:t>
                      </a:r>
                      <a:endParaRPr/>
                    </a:p>
                  </a:txBody>
                  <a:tcPr marL="91425" marR="91425" marT="91425" marB="91425"/>
                </a:tc>
                <a:tc>
                  <a:txBody>
                    <a:bodyPr/>
                    <a:lstStyle/>
                    <a:p>
                      <a:pPr marL="0" lvl="0" indent="0" algn="ctr" rtl="0">
                        <a:spcBef>
                          <a:spcPts val="0"/>
                        </a:spcBef>
                        <a:spcAft>
                          <a:spcPts val="0"/>
                        </a:spcAft>
                        <a:buNone/>
                      </a:pPr>
                      <a:r>
                        <a:rPr lang="en"/>
                        <a:t>2026</a:t>
                      </a:r>
                      <a:endParaRPr/>
                    </a:p>
                  </a:txBody>
                  <a:tcPr marL="91425" marR="91425" marT="91425" marB="91425"/>
                </a:tc>
                <a:tc>
                  <a:txBody>
                    <a:bodyPr/>
                    <a:lstStyle/>
                    <a:p>
                      <a:pPr marL="0" lvl="0" indent="0" algn="ctr" rtl="0">
                        <a:spcBef>
                          <a:spcPts val="0"/>
                        </a:spcBef>
                        <a:spcAft>
                          <a:spcPts val="0"/>
                        </a:spcAft>
                        <a:buNone/>
                      </a:pPr>
                      <a:r>
                        <a:rPr lang="en"/>
                        <a:t>2029</a:t>
                      </a:r>
                      <a:endParaRPr/>
                    </a:p>
                  </a:txBody>
                  <a:tcPr marL="91425" marR="91425" marT="91425" marB="91425"/>
                </a:tc>
                <a:extLst>
                  <a:ext uri="{0D108BD9-81ED-4DB2-BD59-A6C34878D82A}">
                    <a16:rowId xmlns:a16="http://schemas.microsoft.com/office/drawing/2014/main" val="10001"/>
                  </a:ext>
                </a:extLst>
              </a:tr>
              <a:tr h="374225">
                <a:tc>
                  <a:txBody>
                    <a:bodyPr/>
                    <a:lstStyle/>
                    <a:p>
                      <a:pPr marL="0" lvl="0" indent="0" algn="l" rtl="0">
                        <a:spcBef>
                          <a:spcPts val="0"/>
                        </a:spcBef>
                        <a:spcAft>
                          <a:spcPts val="0"/>
                        </a:spcAft>
                        <a:buNone/>
                      </a:pPr>
                      <a:r>
                        <a:rPr lang="en"/>
                        <a:t>     Cat G rigids</a:t>
                      </a:r>
                      <a:endParaRPr/>
                    </a:p>
                  </a:txBody>
                  <a:tcPr marL="91425" marR="91425" marT="91425" marB="91425"/>
                </a:tc>
                <a:tc>
                  <a:txBody>
                    <a:bodyPr/>
                    <a:lstStyle/>
                    <a:p>
                      <a:pPr marL="0" lvl="0" indent="0" algn="ctr" rtl="0">
                        <a:spcBef>
                          <a:spcPts val="0"/>
                        </a:spcBef>
                        <a:spcAft>
                          <a:spcPts val="0"/>
                        </a:spcAft>
                        <a:buNone/>
                      </a:pPr>
                      <a:r>
                        <a:rPr lang="en"/>
                        <a:t>1</a:t>
                      </a:r>
                      <a:endParaRPr/>
                    </a:p>
                  </a:txBody>
                  <a:tcPr marL="91425" marR="91425" marT="91425" marB="91425"/>
                </a:tc>
                <a:tc>
                  <a:txBody>
                    <a:bodyPr/>
                    <a:lstStyle/>
                    <a:p>
                      <a:pPr marL="0" lvl="0" indent="0" algn="ctr" rtl="0">
                        <a:spcBef>
                          <a:spcPts val="0"/>
                        </a:spcBef>
                        <a:spcAft>
                          <a:spcPts val="0"/>
                        </a:spcAft>
                        <a:buNone/>
                      </a:pPr>
                      <a:r>
                        <a:rPr lang="en"/>
                        <a:t>2026</a:t>
                      </a:r>
                      <a:endParaRPr/>
                    </a:p>
                  </a:txBody>
                  <a:tcPr marL="91425" marR="91425" marT="91425" marB="91425"/>
                </a:tc>
                <a:tc>
                  <a:txBody>
                    <a:bodyPr/>
                    <a:lstStyle/>
                    <a:p>
                      <a:pPr marL="0" lvl="0" indent="0" algn="ctr" rtl="0">
                        <a:spcBef>
                          <a:spcPts val="0"/>
                        </a:spcBef>
                        <a:spcAft>
                          <a:spcPts val="0"/>
                        </a:spcAft>
                        <a:buNone/>
                      </a:pPr>
                      <a:r>
                        <a:rPr lang="en"/>
                        <a:t>2029</a:t>
                      </a:r>
                      <a:endParaRPr/>
                    </a:p>
                  </a:txBody>
                  <a:tcPr marL="91425" marR="91425" marT="91425" marB="91425"/>
                </a:tc>
                <a:extLst>
                  <a:ext uri="{0D108BD9-81ED-4DB2-BD59-A6C34878D82A}">
                    <a16:rowId xmlns:a16="http://schemas.microsoft.com/office/drawing/2014/main" val="10002"/>
                  </a:ext>
                </a:extLst>
              </a:tr>
              <a:tr h="374225">
                <a:tc>
                  <a:txBody>
                    <a:bodyPr/>
                    <a:lstStyle/>
                    <a:p>
                      <a:pPr marL="0" lvl="0" indent="0" algn="l" rtl="0">
                        <a:spcBef>
                          <a:spcPts val="0"/>
                        </a:spcBef>
                        <a:spcAft>
                          <a:spcPts val="0"/>
                        </a:spcAft>
                        <a:buNone/>
                      </a:pPr>
                      <a:r>
                        <a:rPr lang="en"/>
                        <a:t>     Cat G rigids</a:t>
                      </a:r>
                      <a:endParaRPr/>
                    </a:p>
                  </a:txBody>
                  <a:tcPr marL="91425" marR="91425" marT="91425" marB="91425"/>
                </a:tc>
                <a:tc>
                  <a:txBody>
                    <a:bodyPr/>
                    <a:lstStyle/>
                    <a:p>
                      <a:pPr marL="0" lvl="0" indent="0" algn="ctr" rtl="0">
                        <a:spcBef>
                          <a:spcPts val="0"/>
                        </a:spcBef>
                        <a:spcAft>
                          <a:spcPts val="0"/>
                        </a:spcAft>
                        <a:buNone/>
                      </a:pPr>
                      <a:r>
                        <a:rPr lang="en"/>
                        <a:t>2</a:t>
                      </a:r>
                      <a:endParaRPr/>
                    </a:p>
                  </a:txBody>
                  <a:tcPr marL="91425" marR="91425" marT="91425" marB="91425"/>
                </a:tc>
                <a:tc>
                  <a:txBody>
                    <a:bodyPr/>
                    <a:lstStyle/>
                    <a:p>
                      <a:pPr marL="0" lvl="0" indent="0" algn="ctr" rtl="0">
                        <a:spcBef>
                          <a:spcPts val="0"/>
                        </a:spcBef>
                        <a:spcAft>
                          <a:spcPts val="0"/>
                        </a:spcAft>
                        <a:buNone/>
                      </a:pPr>
                      <a:r>
                        <a:rPr lang="en"/>
                        <a:t>2028</a:t>
                      </a:r>
                      <a:endParaRPr/>
                    </a:p>
                  </a:txBody>
                  <a:tcPr marL="91425" marR="91425" marT="91425" marB="91425"/>
                </a:tc>
                <a:tc>
                  <a:txBody>
                    <a:bodyPr/>
                    <a:lstStyle/>
                    <a:p>
                      <a:pPr marL="0" lvl="0" indent="0" algn="ctr" rtl="0">
                        <a:spcBef>
                          <a:spcPts val="0"/>
                        </a:spcBef>
                        <a:spcAft>
                          <a:spcPts val="0"/>
                        </a:spcAft>
                        <a:buNone/>
                      </a:pPr>
                      <a:r>
                        <a:rPr lang="en"/>
                        <a:t>2031</a:t>
                      </a:r>
                      <a:endParaRPr/>
                    </a:p>
                  </a:txBody>
                  <a:tcPr marL="91425" marR="91425" marT="91425" marB="91425"/>
                </a:tc>
                <a:extLst>
                  <a:ext uri="{0D108BD9-81ED-4DB2-BD59-A6C34878D82A}">
                    <a16:rowId xmlns:a16="http://schemas.microsoft.com/office/drawing/2014/main" val="10003"/>
                  </a:ext>
                </a:extLst>
              </a:tr>
              <a:tr h="374225">
                <a:tc>
                  <a:txBody>
                    <a:bodyPr/>
                    <a:lstStyle/>
                    <a:p>
                      <a:pPr marL="0" lvl="0" indent="0" algn="l" rtl="0">
                        <a:spcBef>
                          <a:spcPts val="0"/>
                        </a:spcBef>
                        <a:spcAft>
                          <a:spcPts val="0"/>
                        </a:spcAft>
                        <a:buNone/>
                      </a:pPr>
                      <a:r>
                        <a:rPr lang="en"/>
                        <a:t>N3 rigids </a:t>
                      </a:r>
                      <a:endParaRPr/>
                    </a:p>
                  </a:txBody>
                  <a:tcPr marL="91425" marR="91425" marT="91425" marB="91425"/>
                </a:tc>
                <a:tc>
                  <a:txBody>
                    <a:bodyPr/>
                    <a:lstStyle/>
                    <a:p>
                      <a:pPr marL="0" lvl="0" indent="0" algn="ctr" rtl="0">
                        <a:spcBef>
                          <a:spcPts val="0"/>
                        </a:spcBef>
                        <a:spcAft>
                          <a:spcPts val="0"/>
                        </a:spcAft>
                        <a:buNone/>
                      </a:pPr>
                      <a:r>
                        <a:rPr lang="en"/>
                        <a:t>3</a:t>
                      </a:r>
                      <a:endParaRPr/>
                    </a:p>
                  </a:txBody>
                  <a:tcPr marL="91425" marR="91425" marT="91425" marB="91425"/>
                </a:tc>
                <a:tc>
                  <a:txBody>
                    <a:bodyPr/>
                    <a:lstStyle/>
                    <a:p>
                      <a:pPr marL="0" lvl="0" indent="0" algn="ctr" rtl="0">
                        <a:spcBef>
                          <a:spcPts val="0"/>
                        </a:spcBef>
                        <a:spcAft>
                          <a:spcPts val="0"/>
                        </a:spcAft>
                        <a:buNone/>
                      </a:pPr>
                      <a:r>
                        <a:rPr lang="en"/>
                        <a:t>[20  ]</a:t>
                      </a:r>
                      <a:endParaRPr/>
                    </a:p>
                  </a:txBody>
                  <a:tcPr marL="91425" marR="91425" marT="91425" marB="91425"/>
                </a:tc>
                <a:tc>
                  <a:txBody>
                    <a:bodyPr/>
                    <a:lstStyle/>
                    <a:p>
                      <a:pPr marL="0" lvl="0" indent="0" algn="ctr" rtl="0">
                        <a:spcBef>
                          <a:spcPts val="0"/>
                        </a:spcBef>
                        <a:spcAft>
                          <a:spcPts val="0"/>
                        </a:spcAft>
                        <a:buNone/>
                      </a:pPr>
                      <a:r>
                        <a:rPr lang="en"/>
                        <a:t>[20  ]</a:t>
                      </a:r>
                      <a:endParaRPr/>
                    </a:p>
                  </a:txBody>
                  <a:tcPr marL="91425" marR="91425" marT="91425" marB="91425"/>
                </a:tc>
                <a:extLst>
                  <a:ext uri="{0D108BD9-81ED-4DB2-BD59-A6C34878D82A}">
                    <a16:rowId xmlns:a16="http://schemas.microsoft.com/office/drawing/2014/main" val="10004"/>
                  </a:ext>
                </a:extLst>
              </a:tr>
              <a:tr h="374225">
                <a:tc>
                  <a:txBody>
                    <a:bodyPr/>
                    <a:lstStyle/>
                    <a:p>
                      <a:pPr marL="0" lvl="0" indent="0" algn="l"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endParaRPr/>
                    </a:p>
                  </a:txBody>
                  <a:tcPr marL="91425" marR="91425" marT="91425" marB="91425"/>
                </a:tc>
                <a:tc>
                  <a:txBody>
                    <a:bodyPr/>
                    <a:lstStyle/>
                    <a:p>
                      <a:pPr marL="0" lvl="0" indent="0" algn="ctr" rtl="0">
                        <a:spcBef>
                          <a:spcPts val="0"/>
                        </a:spcBef>
                        <a:spcAft>
                          <a:spcPts val="0"/>
                        </a:spcAft>
                        <a:buNone/>
                      </a:pPr>
                      <a:endParaRPr/>
                    </a:p>
                  </a:txBody>
                  <a:tcPr marL="91425" marR="91425" marT="91425" marB="91425"/>
                </a:tc>
                <a:extLst>
                  <a:ext uri="{0D108BD9-81ED-4DB2-BD59-A6C34878D82A}">
                    <a16:rowId xmlns:a16="http://schemas.microsoft.com/office/drawing/2014/main" val="10005"/>
                  </a:ext>
                </a:extLst>
              </a:tr>
              <a:tr h="374225">
                <a:tc>
                  <a:txBody>
                    <a:bodyPr/>
                    <a:lstStyle/>
                    <a:p>
                      <a:pPr marL="0" lvl="0" indent="0" algn="l" rtl="0">
                        <a:spcBef>
                          <a:spcPts val="0"/>
                        </a:spcBef>
                        <a:spcAft>
                          <a:spcPts val="0"/>
                        </a:spcAft>
                        <a:buNone/>
                      </a:pPr>
                      <a:r>
                        <a:rPr lang="en"/>
                        <a:t>EU artics </a:t>
                      </a:r>
                      <a:endParaRPr/>
                    </a:p>
                  </a:txBody>
                  <a:tcPr marL="91425" marR="91425" marT="91425" marB="91425"/>
                </a:tc>
                <a:tc>
                  <a:txBody>
                    <a:bodyPr/>
                    <a:lstStyle/>
                    <a:p>
                      <a:pPr marL="0" lvl="0" indent="0" algn="ctr" rtl="0">
                        <a:spcBef>
                          <a:spcPts val="0"/>
                        </a:spcBef>
                        <a:spcAft>
                          <a:spcPts val="0"/>
                        </a:spcAft>
                        <a:buNone/>
                      </a:pPr>
                      <a:r>
                        <a:rPr lang="en"/>
                        <a:t>1</a:t>
                      </a:r>
                      <a:endParaRPr/>
                    </a:p>
                  </a:txBody>
                  <a:tcPr marL="91425" marR="91425" marT="91425" marB="91425"/>
                </a:tc>
                <a:tc>
                  <a:txBody>
                    <a:bodyPr/>
                    <a:lstStyle/>
                    <a:p>
                      <a:pPr marL="0" lvl="0" indent="0" algn="ctr" rtl="0">
                        <a:spcBef>
                          <a:spcPts val="0"/>
                        </a:spcBef>
                        <a:spcAft>
                          <a:spcPts val="0"/>
                        </a:spcAft>
                        <a:buNone/>
                      </a:pPr>
                      <a:r>
                        <a:rPr lang="en"/>
                        <a:t>2026</a:t>
                      </a:r>
                      <a:endParaRPr/>
                    </a:p>
                  </a:txBody>
                  <a:tcPr marL="91425" marR="91425" marT="91425" marB="91425"/>
                </a:tc>
                <a:tc>
                  <a:txBody>
                    <a:bodyPr/>
                    <a:lstStyle/>
                    <a:p>
                      <a:pPr marL="0" lvl="0" indent="0" algn="ctr" rtl="0">
                        <a:spcBef>
                          <a:spcPts val="0"/>
                        </a:spcBef>
                        <a:spcAft>
                          <a:spcPts val="0"/>
                        </a:spcAft>
                        <a:buNone/>
                      </a:pPr>
                      <a:r>
                        <a:rPr lang="en"/>
                        <a:t>2029</a:t>
                      </a:r>
                      <a:endParaRPr/>
                    </a:p>
                  </a:txBody>
                  <a:tcPr marL="91425" marR="91425" marT="91425" marB="91425"/>
                </a:tc>
                <a:extLst>
                  <a:ext uri="{0D108BD9-81ED-4DB2-BD59-A6C34878D82A}">
                    <a16:rowId xmlns:a16="http://schemas.microsoft.com/office/drawing/2014/main" val="10006"/>
                  </a:ext>
                </a:extLst>
              </a:tr>
              <a:tr h="374225">
                <a:tc>
                  <a:txBody>
                    <a:bodyPr/>
                    <a:lstStyle/>
                    <a:p>
                      <a:pPr marL="0" lvl="0" indent="0" algn="l" rtl="0">
                        <a:spcBef>
                          <a:spcPts val="0"/>
                        </a:spcBef>
                        <a:spcAft>
                          <a:spcPts val="0"/>
                        </a:spcAft>
                        <a:buNone/>
                      </a:pPr>
                      <a:r>
                        <a:rPr lang="en"/>
                        <a:t>Non-EU artics </a:t>
                      </a:r>
                      <a:endParaRPr/>
                    </a:p>
                  </a:txBody>
                  <a:tcPr marL="91425" marR="91425" marT="91425" marB="91425"/>
                </a:tc>
                <a:tc>
                  <a:txBody>
                    <a:bodyPr/>
                    <a:lstStyle/>
                    <a:p>
                      <a:pPr marL="0" lvl="0" indent="0" algn="ctr" rtl="0">
                        <a:spcBef>
                          <a:spcPts val="0"/>
                        </a:spcBef>
                        <a:spcAft>
                          <a:spcPts val="0"/>
                        </a:spcAft>
                        <a:buNone/>
                      </a:pPr>
                      <a:r>
                        <a:rPr lang="en"/>
                        <a:t>1</a:t>
                      </a:r>
                      <a:endParaRPr/>
                    </a:p>
                  </a:txBody>
                  <a:tcPr marL="91425" marR="91425" marT="91425" marB="91425"/>
                </a:tc>
                <a:tc>
                  <a:txBody>
                    <a:bodyPr/>
                    <a:lstStyle/>
                    <a:p>
                      <a:pPr marL="0" lvl="0" indent="0" algn="ctr" rtl="0">
                        <a:spcBef>
                          <a:spcPts val="0"/>
                        </a:spcBef>
                        <a:spcAft>
                          <a:spcPts val="0"/>
                        </a:spcAft>
                        <a:buNone/>
                      </a:pPr>
                      <a:r>
                        <a:rPr lang="en"/>
                        <a:t>2028</a:t>
                      </a:r>
                      <a:endParaRPr/>
                    </a:p>
                  </a:txBody>
                  <a:tcPr marL="91425" marR="91425" marT="91425" marB="91425"/>
                </a:tc>
                <a:tc>
                  <a:txBody>
                    <a:bodyPr/>
                    <a:lstStyle/>
                    <a:p>
                      <a:pPr marL="0" lvl="0" indent="0" algn="ctr" rtl="0">
                        <a:spcBef>
                          <a:spcPts val="0"/>
                        </a:spcBef>
                        <a:spcAft>
                          <a:spcPts val="0"/>
                        </a:spcAft>
                        <a:buNone/>
                      </a:pPr>
                      <a:r>
                        <a:rPr lang="en"/>
                        <a:t>2031</a:t>
                      </a:r>
                      <a:endParaRPr/>
                    </a:p>
                  </a:txBody>
                  <a:tcPr marL="91425" marR="91425" marT="91425" marB="91425"/>
                </a:tc>
                <a:extLst>
                  <a:ext uri="{0D108BD9-81ED-4DB2-BD59-A6C34878D82A}">
                    <a16:rowId xmlns:a16="http://schemas.microsoft.com/office/drawing/2014/main" val="10007"/>
                  </a:ext>
                </a:extLst>
              </a:tr>
              <a:tr h="374225">
                <a:tc>
                  <a:txBody>
                    <a:bodyPr/>
                    <a:lstStyle/>
                    <a:p>
                      <a:pPr marL="0" lvl="0" indent="0" algn="l" rtl="0">
                        <a:spcBef>
                          <a:spcPts val="0"/>
                        </a:spcBef>
                        <a:spcAft>
                          <a:spcPts val="0"/>
                        </a:spcAft>
                        <a:buNone/>
                      </a:pPr>
                      <a:r>
                        <a:rPr lang="en"/>
                        <a:t>All UNECE</a:t>
                      </a:r>
                      <a:endParaRPr/>
                    </a:p>
                  </a:txBody>
                  <a:tcPr marL="91425" marR="91425" marT="91425" marB="91425"/>
                </a:tc>
                <a:tc>
                  <a:txBody>
                    <a:bodyPr/>
                    <a:lstStyle/>
                    <a:p>
                      <a:pPr marL="0" lvl="0" indent="0" algn="ctr" rtl="0">
                        <a:spcBef>
                          <a:spcPts val="0"/>
                        </a:spcBef>
                        <a:spcAft>
                          <a:spcPts val="0"/>
                        </a:spcAft>
                        <a:buNone/>
                      </a:pPr>
                      <a:r>
                        <a:rPr lang="en"/>
                        <a:t>2</a:t>
                      </a:r>
                      <a:endParaRPr/>
                    </a:p>
                  </a:txBody>
                  <a:tcPr marL="91425" marR="91425" marT="91425" marB="91425"/>
                </a:tc>
                <a:tc>
                  <a:txBody>
                    <a:bodyPr/>
                    <a:lstStyle/>
                    <a:p>
                      <a:pPr marL="0" lvl="0" indent="0" algn="ctr" rtl="0">
                        <a:spcBef>
                          <a:spcPts val="0"/>
                        </a:spcBef>
                        <a:spcAft>
                          <a:spcPts val="0"/>
                        </a:spcAft>
                        <a:buNone/>
                      </a:pPr>
                      <a:r>
                        <a:rPr lang="en"/>
                        <a:t>2032</a:t>
                      </a:r>
                      <a:endParaRPr/>
                    </a:p>
                  </a:txBody>
                  <a:tcPr marL="91425" marR="91425" marT="91425" marB="91425"/>
                </a:tc>
                <a:tc>
                  <a:txBody>
                    <a:bodyPr/>
                    <a:lstStyle/>
                    <a:p>
                      <a:pPr marL="0" lvl="0" indent="0" algn="ctr" rtl="0">
                        <a:spcBef>
                          <a:spcPts val="0"/>
                        </a:spcBef>
                        <a:spcAft>
                          <a:spcPts val="0"/>
                        </a:spcAft>
                        <a:buNone/>
                      </a:pPr>
                      <a:r>
                        <a:rPr lang="en"/>
                        <a:t>[2035]</a:t>
                      </a:r>
                      <a:endParaRPr/>
                    </a:p>
                  </a:txBody>
                  <a:tcPr marL="91425" marR="91425" marT="91425" marB="91425"/>
                </a:tc>
                <a:extLst>
                  <a:ext uri="{0D108BD9-81ED-4DB2-BD59-A6C34878D82A}">
                    <a16:rowId xmlns:a16="http://schemas.microsoft.com/office/drawing/2014/main" val="10008"/>
                  </a:ext>
                </a:extLst>
              </a:tr>
              <a:tr h="374225">
                <a:tc>
                  <a:txBody>
                    <a:bodyPr/>
                    <a:lstStyle/>
                    <a:p>
                      <a:pPr marL="0" lvl="0" indent="0" algn="l" rtl="0">
                        <a:spcBef>
                          <a:spcPts val="0"/>
                        </a:spcBef>
                        <a:spcAft>
                          <a:spcPts val="0"/>
                        </a:spcAft>
                        <a:buNone/>
                      </a:pPr>
                      <a:r>
                        <a:rPr lang="en" dirty="0"/>
                        <a:t>All UNECE</a:t>
                      </a:r>
                      <a:endParaRPr dirty="0"/>
                    </a:p>
                  </a:txBody>
                  <a:tcPr marL="91425" marR="91425" marT="91425" marB="91425"/>
                </a:tc>
                <a:tc>
                  <a:txBody>
                    <a:bodyPr/>
                    <a:lstStyle/>
                    <a:p>
                      <a:pPr marL="0" lvl="0" indent="0" algn="ctr" rtl="0">
                        <a:spcBef>
                          <a:spcPts val="0"/>
                        </a:spcBef>
                        <a:spcAft>
                          <a:spcPts val="0"/>
                        </a:spcAft>
                        <a:buNone/>
                      </a:pPr>
                      <a:r>
                        <a:rPr lang="en" dirty="0"/>
                        <a:t>3</a:t>
                      </a:r>
                      <a:endParaRPr dirty="0"/>
                    </a:p>
                  </a:txBody>
                  <a:tcPr marL="91425" marR="91425" marT="91425" marB="91425"/>
                </a:tc>
                <a:tc>
                  <a:txBody>
                    <a:bodyPr/>
                    <a:lstStyle/>
                    <a:p>
                      <a:pPr marL="0" lvl="0" indent="0" algn="ctr" rtl="0">
                        <a:spcBef>
                          <a:spcPts val="0"/>
                        </a:spcBef>
                        <a:spcAft>
                          <a:spcPts val="0"/>
                        </a:spcAft>
                        <a:buNone/>
                      </a:pPr>
                      <a:r>
                        <a:rPr lang="en" dirty="0"/>
                        <a:t>[20  ] </a:t>
                      </a:r>
                      <a:endParaRPr dirty="0"/>
                    </a:p>
                  </a:txBody>
                  <a:tcPr marL="91425" marR="91425" marT="91425" marB="91425"/>
                </a:tc>
                <a:tc>
                  <a:txBody>
                    <a:bodyPr/>
                    <a:lstStyle/>
                    <a:p>
                      <a:pPr marL="0" lvl="0" indent="0" algn="ctr" rtl="0">
                        <a:spcBef>
                          <a:spcPts val="0"/>
                        </a:spcBef>
                        <a:spcAft>
                          <a:spcPts val="0"/>
                        </a:spcAft>
                        <a:buNone/>
                      </a:pPr>
                      <a:r>
                        <a:rPr lang="en" dirty="0"/>
                        <a:t>[20  ] </a:t>
                      </a:r>
                      <a:endParaRPr dirty="0"/>
                    </a:p>
                  </a:txBody>
                  <a:tcPr marL="91425" marR="91425" marT="91425" marB="91425"/>
                </a:tc>
                <a:extLst>
                  <a:ext uri="{0D108BD9-81ED-4DB2-BD59-A6C34878D82A}">
                    <a16:rowId xmlns:a16="http://schemas.microsoft.com/office/drawing/2014/main" val="10009"/>
                  </a:ext>
                </a:extLst>
              </a:tr>
              <a:tr h="374225">
                <a:tc gridSpan="4">
                  <a:txBody>
                    <a:bodyPr/>
                    <a:lstStyle/>
                    <a:p>
                      <a:pPr marL="0" lvl="0" indent="0" algn="l" rtl="0">
                        <a:spcBef>
                          <a:spcPts val="0"/>
                        </a:spcBef>
                        <a:spcAft>
                          <a:spcPts val="0"/>
                        </a:spcAft>
                        <a:buNone/>
                      </a:pPr>
                      <a:endParaRPr dirty="0"/>
                    </a:p>
                  </a:txBody>
                  <a:tcPr marL="91425" marR="91425" marT="91425" marB="91425"/>
                </a:tc>
                <a:tc hMerge="1">
                  <a:txBody>
                    <a:bodyPr/>
                    <a:lstStyle/>
                    <a:p>
                      <a:pPr marL="0" lvl="0" indent="0" algn="l" rtl="0">
                        <a:spcBef>
                          <a:spcPts val="0"/>
                        </a:spcBef>
                        <a:spcAft>
                          <a:spcPts val="0"/>
                        </a:spcAft>
                        <a:buNone/>
                      </a:pPr>
                      <a:endParaRPr dirty="0"/>
                    </a:p>
                  </a:txBody>
                  <a:tcPr marL="91425" marR="91425" marT="91425" marB="91425"/>
                </a:tc>
                <a:tc hMerge="1">
                  <a:txBody>
                    <a:bodyPr/>
                    <a:lstStyle/>
                    <a:p>
                      <a:pPr marL="0" lvl="0" indent="0" algn="l" rtl="0">
                        <a:spcBef>
                          <a:spcPts val="0"/>
                        </a:spcBef>
                        <a:spcAft>
                          <a:spcPts val="0"/>
                        </a:spcAft>
                        <a:buNone/>
                      </a:pPr>
                      <a:endParaRPr dirty="0"/>
                    </a:p>
                  </a:txBody>
                  <a:tcPr marL="91425" marR="91425" marT="91425" marB="91425"/>
                </a:tc>
                <a:tc hMerge="1">
                  <a:txBody>
                    <a:bodyPr/>
                    <a:lstStyle/>
                    <a:p>
                      <a:pPr marL="0" lvl="0" indent="0" algn="l" rtl="0">
                        <a:spcBef>
                          <a:spcPts val="0"/>
                        </a:spcBef>
                        <a:spcAft>
                          <a:spcPts val="0"/>
                        </a:spcAft>
                        <a:buNone/>
                      </a:pPr>
                      <a:endParaRPr dirty="0"/>
                    </a:p>
                  </a:txBody>
                  <a:tcPr marL="91425" marR="91425" marT="91425" marB="91425"/>
                </a:tc>
                <a:extLst>
                  <a:ext uri="{0D108BD9-81ED-4DB2-BD59-A6C34878D82A}">
                    <a16:rowId xmlns:a16="http://schemas.microsoft.com/office/drawing/2014/main" val="10010"/>
                  </a:ext>
                </a:extLst>
              </a:tr>
            </a:tbl>
          </a:graphicData>
        </a:graphic>
      </p:graphicFrame>
      <p:sp>
        <p:nvSpPr>
          <p:cNvPr id="7" name="Google Shape;211;p32"/>
          <p:cNvSpPr txBox="1">
            <a:spLocks/>
          </p:cNvSpPr>
          <p:nvPr/>
        </p:nvSpPr>
        <p:spPr>
          <a:xfrm>
            <a:off x="2670183" y="4510012"/>
            <a:ext cx="6194418" cy="54681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buFont typeface="Arial"/>
              <a:buNone/>
            </a:pPr>
            <a:r>
              <a:rPr lang="en-US" sz="1400" dirty="0" smtClean="0"/>
              <a:t>Publication requirement: as part of the standard, the rating of all new types must published by 2026; all new vehicles by 2029 </a:t>
            </a:r>
            <a:endParaRPr lang="en-US" sz="1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pic>
        <p:nvPicPr>
          <p:cNvPr id="218" name="Google Shape;218;p33"/>
          <p:cNvPicPr preferRelativeResize="0"/>
          <p:nvPr/>
        </p:nvPicPr>
        <p:blipFill>
          <a:blip r:embed="rId3">
            <a:alphaModFix/>
          </a:blip>
          <a:stretch>
            <a:fillRect/>
          </a:stretch>
        </p:blipFill>
        <p:spPr>
          <a:xfrm>
            <a:off x="7646674" y="-1"/>
            <a:ext cx="1043500" cy="1043500"/>
          </a:xfrm>
          <a:prstGeom prst="rect">
            <a:avLst/>
          </a:prstGeom>
          <a:noFill/>
          <a:ln>
            <a:noFill/>
          </a:ln>
        </p:spPr>
      </p:pic>
      <p:sp>
        <p:nvSpPr>
          <p:cNvPr id="219" name="Google Shape;219;p33"/>
          <p:cNvSpPr txBox="1">
            <a:spLocks noGrp="1"/>
          </p:cNvSpPr>
          <p:nvPr>
            <p:ph type="title"/>
          </p:nvPr>
        </p:nvSpPr>
        <p:spPr>
          <a:xfrm>
            <a:off x="112650" y="215025"/>
            <a:ext cx="68292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Summary slide - proposed methodology </a:t>
            </a:r>
            <a:endParaRPr/>
          </a:p>
        </p:txBody>
      </p:sp>
      <p:sp>
        <p:nvSpPr>
          <p:cNvPr id="220" name="Google Shape;220;p33"/>
          <p:cNvSpPr txBox="1">
            <a:spLocks noGrp="1"/>
          </p:cNvSpPr>
          <p:nvPr>
            <p:ph type="body" idx="1"/>
          </p:nvPr>
        </p:nvSpPr>
        <p:spPr>
          <a:xfrm>
            <a:off x="112650" y="857850"/>
            <a:ext cx="8908500" cy="4135500"/>
          </a:xfrm>
          <a:prstGeom prst="rect">
            <a:avLst/>
          </a:prstGeom>
        </p:spPr>
        <p:txBody>
          <a:bodyPr spcFirstLastPara="1" wrap="square" lIns="91425" tIns="91425" rIns="91425" bIns="91425" anchor="t" anchorCtr="0">
            <a:noAutofit/>
          </a:bodyPr>
          <a:lstStyle/>
          <a:p>
            <a:pPr>
              <a:buFont typeface="Arial"/>
              <a:buChar char="-"/>
            </a:pPr>
            <a:r>
              <a:rPr lang="en" dirty="0"/>
              <a:t>Sophisticated methodology, and a step-by-step approach over time</a:t>
            </a:r>
            <a:r>
              <a:rPr lang="en" dirty="0" smtClean="0"/>
              <a:t>, is needed </a:t>
            </a:r>
            <a:r>
              <a:rPr lang="en" dirty="0"/>
              <a:t>to enhance direct vision “to the greatest possible extent</a:t>
            </a:r>
            <a:r>
              <a:rPr lang="en" dirty="0" smtClean="0"/>
              <a:t>”, including a </a:t>
            </a:r>
            <a:r>
              <a:rPr lang="en-GB" dirty="0" smtClean="0"/>
              <a:t>requirement to publish the rating, independent </a:t>
            </a:r>
            <a:r>
              <a:rPr lang="en-GB" dirty="0"/>
              <a:t>of the minimum star(s) to be </a:t>
            </a:r>
            <a:r>
              <a:rPr lang="en-GB" dirty="0" smtClean="0"/>
              <a:t>achieved (slide 4)</a:t>
            </a:r>
            <a:endParaRPr dirty="0"/>
          </a:p>
          <a:p>
            <a:pPr marL="457200" lvl="0" indent="-342900" algn="l" rtl="0">
              <a:spcBef>
                <a:spcPts val="0"/>
              </a:spcBef>
              <a:spcAft>
                <a:spcPts val="0"/>
              </a:spcAft>
              <a:buSzPts val="1800"/>
              <a:buChar char="-"/>
            </a:pPr>
            <a:r>
              <a:rPr lang="en" dirty="0"/>
              <a:t>More than 120 model variants have already been rated under the TfL system and new trucks are added over time: a process with a different method would make little sense  </a:t>
            </a:r>
            <a:endParaRPr dirty="0"/>
          </a:p>
          <a:p>
            <a:pPr marL="457200" lvl="0" indent="-342900" algn="l" rtl="0">
              <a:spcBef>
                <a:spcPts val="0"/>
              </a:spcBef>
              <a:spcAft>
                <a:spcPts val="0"/>
              </a:spcAft>
              <a:buSzPts val="1800"/>
              <a:buChar char="-"/>
            </a:pPr>
            <a:r>
              <a:rPr lang="en" dirty="0"/>
              <a:t>The direct vision standard must help address the very well-known deficiencies of indirect vision (overseen by mirrors) where the impacts take place</a:t>
            </a:r>
            <a:endParaRPr dirty="0"/>
          </a:p>
          <a:p>
            <a:pPr marL="457200" lvl="0" indent="-342900" algn="l" rtl="0">
              <a:spcBef>
                <a:spcPts val="0"/>
              </a:spcBef>
              <a:spcAft>
                <a:spcPts val="0"/>
              </a:spcAft>
              <a:buSzPts val="1800"/>
              <a:buChar char="-"/>
            </a:pPr>
            <a:r>
              <a:rPr lang="en" dirty="0"/>
              <a:t>Adult height must think of Asia as well as </a:t>
            </a:r>
            <a:r>
              <a:rPr lang="en" dirty="0" smtClean="0"/>
              <a:t>Europe; the </a:t>
            </a:r>
            <a:r>
              <a:rPr lang="en" dirty="0"/>
              <a:t>whole head must be seen </a:t>
            </a:r>
            <a:endParaRPr dirty="0"/>
          </a:p>
          <a:p>
            <a:pPr marL="457200" lvl="0" indent="-342900" algn="l" rtl="0">
              <a:spcBef>
                <a:spcPts val="0"/>
              </a:spcBef>
              <a:spcAft>
                <a:spcPts val="0"/>
              </a:spcAft>
              <a:buSzPts val="1800"/>
              <a:buChar char="-"/>
            </a:pPr>
            <a:r>
              <a:rPr lang="en" dirty="0"/>
              <a:t>Software is typically far cheaper than field-type (floor-based) testing </a:t>
            </a:r>
            <a:endParaRPr dirty="0"/>
          </a:p>
          <a:p>
            <a:pPr marL="457200" lvl="0" indent="-342900" algn="l" rtl="0">
              <a:spcBef>
                <a:spcPts val="0"/>
              </a:spcBef>
              <a:spcAft>
                <a:spcPts val="0"/>
              </a:spcAft>
              <a:buSzPts val="1800"/>
              <a:buChar char="-"/>
            </a:pPr>
            <a:r>
              <a:rPr lang="en" dirty="0"/>
              <a:t>Software is already used to test buses (roof strength) and truck CO2  </a:t>
            </a:r>
            <a:endParaRPr dirty="0"/>
          </a:p>
          <a:p>
            <a:pPr marL="457200" lvl="0" indent="-342900" algn="l" rtl="0">
              <a:spcBef>
                <a:spcPts val="0"/>
              </a:spcBef>
              <a:spcAft>
                <a:spcPts val="0"/>
              </a:spcAft>
              <a:buSzPts val="1800"/>
              <a:buChar char="-"/>
            </a:pPr>
            <a:r>
              <a:rPr lang="en" dirty="0"/>
              <a:t>The UNECE DV standard can provide that CAD drawings and the physical truck be made available to the TAA to allow for a physical test (i.e. empower TAA)</a:t>
            </a:r>
            <a:endParaRPr dirty="0"/>
          </a:p>
        </p:txBody>
      </p:sp>
      <p:sp>
        <p:nvSpPr>
          <p:cNvPr id="221" name="Google Shape;221;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4"/>
          <p:cNvSpPr txBox="1">
            <a:spLocks noGrp="1"/>
          </p:cNvSpPr>
          <p:nvPr>
            <p:ph type="title"/>
          </p:nvPr>
        </p:nvSpPr>
        <p:spPr>
          <a:xfrm>
            <a:off x="139400" y="161590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Thank you </a:t>
            </a:r>
            <a:endParaRPr/>
          </a:p>
        </p:txBody>
      </p:sp>
      <p:sp>
        <p:nvSpPr>
          <p:cNvPr id="227" name="Google Shape;227;p34"/>
          <p:cNvSpPr txBox="1">
            <a:spLocks noGrp="1"/>
          </p:cNvSpPr>
          <p:nvPr>
            <p:ph type="body" idx="1"/>
          </p:nvPr>
        </p:nvSpPr>
        <p:spPr>
          <a:xfrm>
            <a:off x="872300" y="2571750"/>
            <a:ext cx="7054800" cy="2142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u="sng">
                <a:solidFill>
                  <a:schemeClr val="hlink"/>
                </a:solidFill>
                <a:hlinkClick r:id="rId3"/>
              </a:rPr>
              <a:t>james.nix@transportenvironment.org</a:t>
            </a:r>
            <a:r>
              <a:rPr lang="en"/>
              <a:t> </a:t>
            </a:r>
            <a:endParaRPr/>
          </a:p>
          <a:p>
            <a:pPr marL="0" lvl="0" indent="0" algn="ctr" rtl="0">
              <a:spcBef>
                <a:spcPts val="1600"/>
              </a:spcBef>
              <a:spcAft>
                <a:spcPts val="1600"/>
              </a:spcAft>
              <a:buNone/>
            </a:pPr>
            <a:r>
              <a:rPr lang="en"/>
              <a:t>00 32 48 77 90 281 </a:t>
            </a:r>
            <a:endParaRPr/>
          </a:p>
        </p:txBody>
      </p:sp>
      <p:sp>
        <p:nvSpPr>
          <p:cNvPr id="228" name="Google Shape;228;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23</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 quick reminder of what EU lawmakers agreed: </a:t>
            </a:r>
            <a:endParaRPr/>
          </a:p>
        </p:txBody>
      </p:sp>
      <p:sp>
        <p:nvSpPr>
          <p:cNvPr id="70" name="Google Shape;70;p15"/>
          <p:cNvSpPr txBox="1">
            <a:spLocks noGrp="1"/>
          </p:cNvSpPr>
          <p:nvPr>
            <p:ph type="body" idx="1"/>
          </p:nvPr>
        </p:nvSpPr>
        <p:spPr>
          <a:xfrm>
            <a:off x="311700" y="1152475"/>
            <a:ext cx="5382600" cy="38058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2400" dirty="0">
                <a:solidFill>
                  <a:schemeClr val="dk1"/>
                </a:solidFill>
                <a:latin typeface="Source Sans Pro"/>
                <a:ea typeface="Source Sans Pro"/>
                <a:cs typeface="Source Sans Pro"/>
                <a:sym typeface="Source Sans Pro"/>
              </a:rPr>
              <a:t>“Vehicles of categories M2, M3, N2 and N3 shall be designed and constructed so as to enhance the direct visibility of vulnerable road users from the driver’s seat, by reducing to the </a:t>
            </a:r>
            <a:r>
              <a:rPr lang="en" sz="2400" b="1" dirty="0">
                <a:solidFill>
                  <a:schemeClr val="dk1"/>
                </a:solidFill>
                <a:latin typeface="Source Sans Pro"/>
                <a:ea typeface="Source Sans Pro"/>
                <a:cs typeface="Source Sans Pro"/>
                <a:sym typeface="Source Sans Pro"/>
              </a:rPr>
              <a:t>greatest possible extent the blind spots in front and to the side of the driver</a:t>
            </a:r>
            <a:r>
              <a:rPr lang="en" sz="2400" dirty="0">
                <a:solidFill>
                  <a:schemeClr val="dk1"/>
                </a:solidFill>
                <a:latin typeface="Source Sans Pro"/>
                <a:ea typeface="Source Sans Pro"/>
                <a:cs typeface="Source Sans Pro"/>
                <a:sym typeface="Source Sans Pro"/>
              </a:rPr>
              <a:t>, while taking into account the </a:t>
            </a:r>
            <a:r>
              <a:rPr lang="en" sz="2400" b="1" dirty="0">
                <a:solidFill>
                  <a:schemeClr val="dk1"/>
                </a:solidFill>
                <a:latin typeface="Source Sans Pro"/>
                <a:ea typeface="Source Sans Pro"/>
                <a:cs typeface="Source Sans Pro"/>
                <a:sym typeface="Source Sans Pro"/>
              </a:rPr>
              <a:t>specificities of different categories</a:t>
            </a:r>
            <a:r>
              <a:rPr lang="en" sz="2400" dirty="0">
                <a:solidFill>
                  <a:schemeClr val="dk1"/>
                </a:solidFill>
                <a:latin typeface="Source Sans Pro"/>
                <a:ea typeface="Source Sans Pro"/>
                <a:cs typeface="Source Sans Pro"/>
                <a:sym typeface="Source Sans Pro"/>
              </a:rPr>
              <a:t> of vehicles”</a:t>
            </a:r>
            <a:endParaRPr dirty="0"/>
          </a:p>
        </p:txBody>
      </p:sp>
      <p:pic>
        <p:nvPicPr>
          <p:cNvPr id="71" name="Google Shape;71;p15"/>
          <p:cNvPicPr preferRelativeResize="0"/>
          <p:nvPr/>
        </p:nvPicPr>
        <p:blipFill>
          <a:blip r:embed="rId3">
            <a:alphaModFix/>
          </a:blip>
          <a:stretch>
            <a:fillRect/>
          </a:stretch>
        </p:blipFill>
        <p:spPr>
          <a:xfrm>
            <a:off x="5922900" y="1170125"/>
            <a:ext cx="3028950" cy="3114675"/>
          </a:xfrm>
          <a:prstGeom prst="rect">
            <a:avLst/>
          </a:prstGeom>
          <a:noFill/>
          <a:ln>
            <a:noFill/>
          </a:ln>
        </p:spPr>
      </p:pic>
      <p:sp>
        <p:nvSpPr>
          <p:cNvPr id="72" name="Google Shape;72;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194651"/>
            <a:ext cx="8520600" cy="572700"/>
          </a:xfrm>
        </p:spPr>
        <p:txBody>
          <a:bodyPr/>
          <a:lstStyle/>
          <a:p>
            <a:r>
              <a:rPr lang="en-GB" dirty="0" smtClean="0"/>
              <a:t>Evaluation (star rating) of all new types and all new vehicles to be published </a:t>
            </a:r>
            <a:endParaRPr lang="en-US" dirty="0"/>
          </a:p>
        </p:txBody>
      </p:sp>
      <p:sp>
        <p:nvSpPr>
          <p:cNvPr id="3" name="Text Placeholder 2"/>
          <p:cNvSpPr>
            <a:spLocks noGrp="1"/>
          </p:cNvSpPr>
          <p:nvPr>
            <p:ph type="body" idx="1"/>
          </p:nvPr>
        </p:nvSpPr>
        <p:spPr>
          <a:xfrm>
            <a:off x="191956" y="1190673"/>
            <a:ext cx="5631901" cy="3450772"/>
          </a:xfrm>
        </p:spPr>
        <p:txBody>
          <a:bodyPr/>
          <a:lstStyle/>
          <a:p>
            <a:r>
              <a:rPr lang="en-GB" dirty="0"/>
              <a:t>From Jan </a:t>
            </a:r>
            <a:r>
              <a:rPr lang="en-GB" dirty="0" smtClean="0"/>
              <a:t>2026 all new types should be star-rated with this rating published; 2029 for all vehicles</a:t>
            </a:r>
          </a:p>
          <a:p>
            <a:r>
              <a:rPr lang="en-GB" dirty="0" smtClean="0"/>
              <a:t>This requirement needs to be part of the </a:t>
            </a:r>
            <a:r>
              <a:rPr lang="en-GB" dirty="0"/>
              <a:t>UNECE </a:t>
            </a:r>
            <a:r>
              <a:rPr lang="en-GB" dirty="0" smtClean="0"/>
              <a:t>Direct Vision Standard </a:t>
            </a:r>
            <a:r>
              <a:rPr lang="en-GB" u="sng" dirty="0" smtClean="0"/>
              <a:t>but independent of the minimum star(s) to be achieved</a:t>
            </a:r>
            <a:r>
              <a:rPr lang="en-GB" dirty="0" smtClean="0"/>
              <a:t> (covered further below)</a:t>
            </a:r>
          </a:p>
          <a:p>
            <a:r>
              <a:rPr lang="en-GB" dirty="0" smtClean="0"/>
              <a:t>This is to provide market information, i.e. the </a:t>
            </a:r>
            <a:r>
              <a:rPr lang="en-GB" dirty="0"/>
              <a:t>buyer </a:t>
            </a:r>
            <a:r>
              <a:rPr lang="en-GB" dirty="0" smtClean="0"/>
              <a:t>knows </a:t>
            </a:r>
            <a:r>
              <a:rPr lang="en-GB" dirty="0"/>
              <a:t>the star rating of </a:t>
            </a:r>
            <a:r>
              <a:rPr lang="en-GB" dirty="0" smtClean="0"/>
              <a:t>different new trucks, and can compare </a:t>
            </a:r>
            <a:endParaRPr lang="en-US" dirty="0"/>
          </a:p>
          <a:p>
            <a:r>
              <a:rPr lang="en-GB" dirty="0" smtClean="0"/>
              <a:t>Providing this information is central to reducing </a:t>
            </a:r>
            <a:r>
              <a:rPr lang="en-GB" dirty="0" err="1" smtClean="0"/>
              <a:t>blindspots</a:t>
            </a:r>
            <a:r>
              <a:rPr lang="en-GB" dirty="0" smtClean="0"/>
              <a:t> to the greatest possible extent </a:t>
            </a:r>
          </a:p>
        </p:txBody>
      </p:sp>
      <p:sp>
        <p:nvSpPr>
          <p:cNvPr id="4" name="Slide Number Placeholder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pic>
        <p:nvPicPr>
          <p:cNvPr id="5" name="Picture 2" descr="image0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8841" y="1441190"/>
            <a:ext cx="2704356" cy="224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2222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N2 vehicles</a:t>
            </a:r>
            <a:endParaRPr/>
          </a:p>
        </p:txBody>
      </p:sp>
      <p:sp>
        <p:nvSpPr>
          <p:cNvPr id="78" name="Google Shape;78;p16"/>
          <p:cNvSpPr txBox="1">
            <a:spLocks noGrp="1"/>
          </p:cNvSpPr>
          <p:nvPr>
            <p:ph type="body" idx="1"/>
          </p:nvPr>
        </p:nvSpPr>
        <p:spPr>
          <a:xfrm>
            <a:off x="311700" y="1152475"/>
            <a:ext cx="4706700" cy="3800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References to star ratings in these slides are to the TfL Direct Vision Standard (Oct 2019). </a:t>
            </a:r>
            <a:endParaRPr dirty="0"/>
          </a:p>
          <a:p>
            <a:pPr marL="0" lvl="0" indent="0" algn="l" rtl="0">
              <a:spcBef>
                <a:spcPts val="1600"/>
              </a:spcBef>
              <a:spcAft>
                <a:spcPts val="0"/>
              </a:spcAft>
              <a:buNone/>
            </a:pPr>
            <a:r>
              <a:rPr lang="en" dirty="0"/>
              <a:t>T&amp;E advocates that the UNECE standard provide that: </a:t>
            </a:r>
            <a:endParaRPr dirty="0"/>
          </a:p>
          <a:p>
            <a:pPr marL="457200" lvl="0" indent="-342900" algn="l" rtl="0">
              <a:spcBef>
                <a:spcPts val="1600"/>
              </a:spcBef>
              <a:spcAft>
                <a:spcPts val="0"/>
              </a:spcAft>
              <a:buSzPts val="1800"/>
              <a:buChar char="-"/>
            </a:pPr>
            <a:r>
              <a:rPr lang="en" dirty="0"/>
              <a:t>N2 new types meet </a:t>
            </a:r>
            <a:r>
              <a:rPr lang="en" dirty="0" smtClean="0"/>
              <a:t>minimum </a:t>
            </a:r>
            <a:r>
              <a:rPr lang="en" dirty="0"/>
              <a:t>4 stars by 2026</a:t>
            </a:r>
            <a:endParaRPr dirty="0"/>
          </a:p>
          <a:p>
            <a:pPr marL="457200" lvl="0" indent="-342900" algn="l" rtl="0">
              <a:spcBef>
                <a:spcPts val="0"/>
              </a:spcBef>
              <a:spcAft>
                <a:spcPts val="0"/>
              </a:spcAft>
              <a:buSzPts val="1800"/>
              <a:buChar char="-"/>
            </a:pPr>
            <a:r>
              <a:rPr lang="en" dirty="0"/>
              <a:t>N2 new types meet 5 stars by 2030 </a:t>
            </a:r>
            <a:endParaRPr dirty="0"/>
          </a:p>
          <a:p>
            <a:pPr marL="457200" lvl="0" indent="-342900" algn="l" rtl="0">
              <a:spcBef>
                <a:spcPts val="0"/>
              </a:spcBef>
              <a:spcAft>
                <a:spcPts val="0"/>
              </a:spcAft>
              <a:buSzPts val="1800"/>
              <a:buChar char="-"/>
            </a:pPr>
            <a:r>
              <a:rPr lang="en" dirty="0"/>
              <a:t>Truck-makers come forward with dates by when all new vehicles meet 4, and then, 5 stars </a:t>
            </a:r>
            <a:endParaRPr dirty="0"/>
          </a:p>
        </p:txBody>
      </p:sp>
      <p:pic>
        <p:nvPicPr>
          <p:cNvPr id="79" name="Google Shape;79;p16"/>
          <p:cNvPicPr preferRelativeResize="0"/>
          <p:nvPr/>
        </p:nvPicPr>
        <p:blipFill>
          <a:blip r:embed="rId3">
            <a:alphaModFix/>
          </a:blip>
          <a:stretch>
            <a:fillRect/>
          </a:stretch>
        </p:blipFill>
        <p:spPr>
          <a:xfrm>
            <a:off x="5157663" y="2948725"/>
            <a:ext cx="1714500" cy="1714500"/>
          </a:xfrm>
          <a:prstGeom prst="rect">
            <a:avLst/>
          </a:prstGeom>
          <a:noFill/>
          <a:ln>
            <a:noFill/>
          </a:ln>
        </p:spPr>
      </p:pic>
      <p:sp>
        <p:nvSpPr>
          <p:cNvPr id="80" name="Google Shape;80;p16"/>
          <p:cNvSpPr txBox="1"/>
          <p:nvPr/>
        </p:nvSpPr>
        <p:spPr>
          <a:xfrm>
            <a:off x="7114025" y="2657750"/>
            <a:ext cx="1907100" cy="224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500"/>
              <a:t>Considerable sophistication in measurement methodology  is needed so that N2 reach their 5 star potential in line with improvement “to the greatest  possible extent”</a:t>
            </a:r>
            <a:endParaRPr sz="1500"/>
          </a:p>
        </p:txBody>
      </p:sp>
      <p:sp>
        <p:nvSpPr>
          <p:cNvPr id="81" name="Google Shape;81;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5</a:t>
            </a:fld>
            <a:endParaRPr/>
          </a:p>
        </p:txBody>
      </p:sp>
      <p:pic>
        <p:nvPicPr>
          <p:cNvPr id="82" name="Google Shape;82;p16"/>
          <p:cNvPicPr preferRelativeResize="0"/>
          <p:nvPr/>
        </p:nvPicPr>
        <p:blipFill>
          <a:blip r:embed="rId4">
            <a:alphaModFix/>
          </a:blip>
          <a:stretch>
            <a:fillRect/>
          </a:stretch>
        </p:blipFill>
        <p:spPr>
          <a:xfrm>
            <a:off x="5373000" y="331250"/>
            <a:ext cx="3252425" cy="20908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7"/>
          <p:cNvSpPr txBox="1">
            <a:spLocks noGrp="1"/>
          </p:cNvSpPr>
          <p:nvPr>
            <p:ph type="title"/>
          </p:nvPr>
        </p:nvSpPr>
        <p:spPr>
          <a:xfrm>
            <a:off x="304800" y="424100"/>
            <a:ext cx="3012900" cy="831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smtClean="0"/>
              <a:t>N3 rigid </a:t>
            </a:r>
            <a:r>
              <a:rPr lang="en" dirty="0"/>
              <a:t>trucks </a:t>
            </a:r>
            <a:endParaRPr dirty="0"/>
          </a:p>
        </p:txBody>
      </p:sp>
      <p:sp>
        <p:nvSpPr>
          <p:cNvPr id="88" name="Google Shape;88;p17"/>
          <p:cNvSpPr txBox="1">
            <a:spLocks noGrp="1"/>
          </p:cNvSpPr>
          <p:nvPr>
            <p:ph type="body" idx="1"/>
          </p:nvPr>
        </p:nvSpPr>
        <p:spPr>
          <a:xfrm>
            <a:off x="3012900" y="274325"/>
            <a:ext cx="5674200" cy="4527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For rigid trucks, and drawing particular attention to the evidence presented by Apollo Vehicle Safety at the Brussels meeting, T&amp;E advocates for:   </a:t>
            </a:r>
            <a:endParaRPr dirty="0"/>
          </a:p>
          <a:p>
            <a:pPr marL="457200" lvl="0" indent="-342900" algn="l" rtl="0">
              <a:spcBef>
                <a:spcPts val="1600"/>
              </a:spcBef>
              <a:spcAft>
                <a:spcPts val="0"/>
              </a:spcAft>
              <a:buSzPts val="1800"/>
              <a:buChar char="-"/>
            </a:pPr>
            <a:r>
              <a:rPr lang="en" dirty="0"/>
              <a:t>New rigid </a:t>
            </a:r>
            <a:r>
              <a:rPr lang="en" i="1" dirty="0"/>
              <a:t>types</a:t>
            </a:r>
            <a:r>
              <a:rPr lang="en" dirty="0"/>
              <a:t> meet </a:t>
            </a:r>
            <a:r>
              <a:rPr lang="en" dirty="0" smtClean="0"/>
              <a:t>at least 2 </a:t>
            </a:r>
            <a:r>
              <a:rPr lang="en" dirty="0"/>
              <a:t>stars by 2026, except Category G (i.e. certain construction) trucks which meet 1 star by 2026, </a:t>
            </a:r>
            <a:endParaRPr dirty="0"/>
          </a:p>
          <a:p>
            <a:pPr marL="457200" lvl="0" indent="-342900" algn="l" rtl="0">
              <a:spcBef>
                <a:spcPts val="0"/>
              </a:spcBef>
              <a:spcAft>
                <a:spcPts val="0"/>
              </a:spcAft>
              <a:buSzPts val="1800"/>
              <a:buChar char="-"/>
            </a:pPr>
            <a:r>
              <a:rPr lang="en" dirty="0"/>
              <a:t>Cat G new</a:t>
            </a:r>
            <a:r>
              <a:rPr lang="en" i="1" dirty="0"/>
              <a:t> types</a:t>
            </a:r>
            <a:r>
              <a:rPr lang="en" dirty="0"/>
              <a:t> meet </a:t>
            </a:r>
            <a:r>
              <a:rPr lang="en" dirty="0" smtClean="0"/>
              <a:t>at least 2 </a:t>
            </a:r>
            <a:r>
              <a:rPr lang="en" dirty="0"/>
              <a:t>stars by 2028</a:t>
            </a:r>
            <a:endParaRPr dirty="0"/>
          </a:p>
          <a:p>
            <a:pPr marL="457200" lvl="0" indent="-342900" algn="l" rtl="0">
              <a:spcBef>
                <a:spcPts val="0"/>
              </a:spcBef>
              <a:spcAft>
                <a:spcPts val="0"/>
              </a:spcAft>
              <a:buSzPts val="1800"/>
              <a:buChar char="-"/>
            </a:pPr>
            <a:r>
              <a:rPr lang="en" dirty="0"/>
              <a:t>New rigid </a:t>
            </a:r>
            <a:r>
              <a:rPr lang="en" i="1" dirty="0"/>
              <a:t>vehicles</a:t>
            </a:r>
            <a:r>
              <a:rPr lang="en" dirty="0"/>
              <a:t> must meet </a:t>
            </a:r>
            <a:r>
              <a:rPr lang="en" dirty="0" smtClean="0"/>
              <a:t>min. 2 </a:t>
            </a:r>
            <a:r>
              <a:rPr lang="en" dirty="0"/>
              <a:t>stars by 2029, except Cat G,</a:t>
            </a:r>
            <a:endParaRPr dirty="0"/>
          </a:p>
          <a:p>
            <a:pPr marL="457200" lvl="0" indent="-342900" algn="l" rtl="0">
              <a:spcBef>
                <a:spcPts val="0"/>
              </a:spcBef>
              <a:spcAft>
                <a:spcPts val="0"/>
              </a:spcAft>
              <a:buSzPts val="1800"/>
              <a:buChar char="-"/>
            </a:pPr>
            <a:r>
              <a:rPr lang="en" dirty="0"/>
              <a:t>Cat G new </a:t>
            </a:r>
            <a:r>
              <a:rPr lang="en" i="1" dirty="0"/>
              <a:t>vehicles</a:t>
            </a:r>
            <a:r>
              <a:rPr lang="en" dirty="0"/>
              <a:t> meet </a:t>
            </a:r>
            <a:r>
              <a:rPr lang="en" dirty="0" smtClean="0"/>
              <a:t>at least 2 </a:t>
            </a:r>
            <a:r>
              <a:rPr lang="en" dirty="0"/>
              <a:t>stars by 2031 </a:t>
            </a:r>
            <a:endParaRPr dirty="0"/>
          </a:p>
          <a:p>
            <a:pPr marL="457200" lvl="0" indent="-342900" algn="l" rtl="0">
              <a:spcBef>
                <a:spcPts val="0"/>
              </a:spcBef>
              <a:spcAft>
                <a:spcPts val="0"/>
              </a:spcAft>
              <a:buSzPts val="1800"/>
              <a:buChar char="-"/>
            </a:pPr>
            <a:r>
              <a:rPr lang="en" dirty="0"/>
              <a:t>Truckmakers come forward with date by when all rigid new types meet </a:t>
            </a:r>
            <a:r>
              <a:rPr lang="en" dirty="0" smtClean="0"/>
              <a:t>at least 3 </a:t>
            </a:r>
            <a:r>
              <a:rPr lang="en" dirty="0"/>
              <a:t>stars, and date all new vehicles meet </a:t>
            </a:r>
            <a:r>
              <a:rPr lang="en" dirty="0" smtClean="0"/>
              <a:t>at least 3 </a:t>
            </a:r>
            <a:r>
              <a:rPr lang="en" dirty="0"/>
              <a:t>stars </a:t>
            </a:r>
            <a:endParaRPr dirty="0"/>
          </a:p>
        </p:txBody>
      </p:sp>
      <p:sp>
        <p:nvSpPr>
          <p:cNvPr id="89" name="Google Shape;89;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6</a:t>
            </a:fld>
            <a:endParaRPr/>
          </a:p>
        </p:txBody>
      </p:sp>
      <p:pic>
        <p:nvPicPr>
          <p:cNvPr id="90" name="Google Shape;90;p17"/>
          <p:cNvPicPr preferRelativeResize="0"/>
          <p:nvPr/>
        </p:nvPicPr>
        <p:blipFill>
          <a:blip r:embed="rId3">
            <a:alphaModFix/>
          </a:blip>
          <a:stretch>
            <a:fillRect/>
          </a:stretch>
        </p:blipFill>
        <p:spPr>
          <a:xfrm>
            <a:off x="158025" y="2495550"/>
            <a:ext cx="2696850" cy="201879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8"/>
          <p:cNvSpPr txBox="1">
            <a:spLocks noGrp="1"/>
          </p:cNvSpPr>
          <p:nvPr>
            <p:ph type="title"/>
          </p:nvPr>
        </p:nvSpPr>
        <p:spPr>
          <a:xfrm>
            <a:off x="247875" y="150175"/>
            <a:ext cx="3190200" cy="2781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N3 rigids: construction is primarily in urban areas 		 	</a:t>
            </a:r>
            <a:endParaRPr/>
          </a:p>
        </p:txBody>
      </p:sp>
      <p:sp>
        <p:nvSpPr>
          <p:cNvPr id="96" name="Google Shape;96;p18"/>
          <p:cNvSpPr txBox="1">
            <a:spLocks noGrp="1"/>
          </p:cNvSpPr>
          <p:nvPr>
            <p:ph type="body" idx="1"/>
          </p:nvPr>
        </p:nvSpPr>
        <p:spPr>
          <a:xfrm>
            <a:off x="3314925" y="150175"/>
            <a:ext cx="5706000" cy="4557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dirty="0"/>
              <a:t>72% to 92% of the population of the EU, Japan, South Korea and Australia is urbanised. Most construction takes place in urban areas and this trend will increase as urbanisation grows  </a:t>
            </a:r>
            <a:endParaRPr dirty="0"/>
          </a:p>
          <a:p>
            <a:pPr marL="457200" lvl="0" indent="-342900" algn="l" rtl="0">
              <a:spcBef>
                <a:spcPts val="0"/>
              </a:spcBef>
              <a:spcAft>
                <a:spcPts val="0"/>
              </a:spcAft>
              <a:buSzPts val="1800"/>
              <a:buChar char="-"/>
            </a:pPr>
            <a:r>
              <a:rPr lang="en" dirty="0"/>
              <a:t>Hence the ambition level for rigid trucks just outlined </a:t>
            </a:r>
            <a:endParaRPr dirty="0"/>
          </a:p>
          <a:p>
            <a:pPr marL="457200" lvl="0" indent="-342900" algn="l" rtl="0">
              <a:spcBef>
                <a:spcPts val="0"/>
              </a:spcBef>
              <a:spcAft>
                <a:spcPts val="0"/>
              </a:spcAft>
              <a:buSzPts val="1800"/>
              <a:buChar char="-"/>
            </a:pPr>
            <a:r>
              <a:rPr lang="en" dirty="0"/>
              <a:t>London will only permit </a:t>
            </a:r>
            <a:r>
              <a:rPr lang="en" dirty="0" smtClean="0"/>
              <a:t>3 </a:t>
            </a:r>
            <a:r>
              <a:rPr lang="en" dirty="0"/>
              <a:t>star by Oct 2024 - unless trucks add ‘safe system’ technology (costing around 2,000 GBP, per truck, under 2020 to 2024 requirements). And so truck-makers are already producing 3+ star construction trucks. London’s milestone 2024 date is therefore important to note in advance of OEMs coming forward with a date by which they commit all new N3 rigids to be </a:t>
            </a:r>
            <a:r>
              <a:rPr lang="en" dirty="0" smtClean="0"/>
              <a:t>at least 3 </a:t>
            </a:r>
            <a:r>
              <a:rPr lang="en" dirty="0"/>
              <a:t>star </a:t>
            </a:r>
            <a:endParaRPr dirty="0"/>
          </a:p>
        </p:txBody>
      </p:sp>
      <p:pic>
        <p:nvPicPr>
          <p:cNvPr id="97" name="Google Shape;97;p18"/>
          <p:cNvPicPr preferRelativeResize="0"/>
          <p:nvPr/>
        </p:nvPicPr>
        <p:blipFill>
          <a:blip r:embed="rId3">
            <a:alphaModFix/>
          </a:blip>
          <a:stretch>
            <a:fillRect/>
          </a:stretch>
        </p:blipFill>
        <p:spPr>
          <a:xfrm>
            <a:off x="247879" y="2853150"/>
            <a:ext cx="3190247" cy="1898876"/>
          </a:xfrm>
          <a:prstGeom prst="rect">
            <a:avLst/>
          </a:prstGeom>
          <a:noFill/>
          <a:ln>
            <a:noFill/>
          </a:ln>
        </p:spPr>
      </p:pic>
      <p:sp>
        <p:nvSpPr>
          <p:cNvPr id="98" name="Google Shape;98;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9"/>
          <p:cNvSpPr txBox="1">
            <a:spLocks noGrp="1"/>
          </p:cNvSpPr>
          <p:nvPr>
            <p:ph type="title"/>
          </p:nvPr>
        </p:nvSpPr>
        <p:spPr>
          <a:xfrm>
            <a:off x="121200" y="331925"/>
            <a:ext cx="2793900" cy="182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N3 Articulated trucks (artics) </a:t>
            </a:r>
            <a:endParaRPr/>
          </a:p>
        </p:txBody>
      </p:sp>
      <p:sp>
        <p:nvSpPr>
          <p:cNvPr id="104" name="Google Shape;104;p19"/>
          <p:cNvSpPr txBox="1">
            <a:spLocks noGrp="1"/>
          </p:cNvSpPr>
          <p:nvPr>
            <p:ph type="body" idx="1"/>
          </p:nvPr>
        </p:nvSpPr>
        <p:spPr>
          <a:xfrm>
            <a:off x="2829900" y="331925"/>
            <a:ext cx="5971500" cy="433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It’s acknowledged that differences in timing as between EU and non-EU contracting parties may be necessary: </a:t>
            </a:r>
            <a:endParaRPr dirty="0"/>
          </a:p>
          <a:p>
            <a:pPr marL="457200" lvl="0" indent="-342900" algn="l" rtl="0">
              <a:spcBef>
                <a:spcPts val="1600"/>
              </a:spcBef>
              <a:spcAft>
                <a:spcPts val="0"/>
              </a:spcAft>
              <a:buSzPts val="1800"/>
              <a:buChar char="-"/>
            </a:pPr>
            <a:r>
              <a:rPr lang="en" dirty="0"/>
              <a:t>For all UNECE: by </a:t>
            </a:r>
            <a:r>
              <a:rPr lang="en" b="1" dirty="0"/>
              <a:t>2028</a:t>
            </a:r>
            <a:r>
              <a:rPr lang="en" dirty="0"/>
              <a:t>, new artic types must be at least 1 star; 2031 all new vehicles (UNECE)  </a:t>
            </a:r>
            <a:endParaRPr dirty="0"/>
          </a:p>
          <a:p>
            <a:pPr marL="457200" lvl="0" indent="-342900" algn="l" rtl="0">
              <a:spcBef>
                <a:spcPts val="0"/>
              </a:spcBef>
              <a:spcAft>
                <a:spcPts val="0"/>
              </a:spcAft>
              <a:buSzPts val="1800"/>
              <a:buChar char="-"/>
            </a:pPr>
            <a:r>
              <a:rPr lang="en" dirty="0"/>
              <a:t>For the EU: by </a:t>
            </a:r>
            <a:r>
              <a:rPr lang="en" b="1" dirty="0"/>
              <a:t>2026</a:t>
            </a:r>
            <a:r>
              <a:rPr lang="en" dirty="0"/>
              <a:t>: new artic types must be at least 1 star; by 2029 all vehicles (EU)</a:t>
            </a:r>
            <a:endParaRPr dirty="0"/>
          </a:p>
          <a:p>
            <a:pPr marL="457200" lvl="0" indent="-342900" algn="l" rtl="0">
              <a:spcBef>
                <a:spcPts val="0"/>
              </a:spcBef>
              <a:spcAft>
                <a:spcPts val="0"/>
              </a:spcAft>
              <a:buSzPts val="1800"/>
              <a:buChar char="-"/>
            </a:pPr>
            <a:r>
              <a:rPr lang="en" dirty="0"/>
              <a:t>By 2032 all new types meet </a:t>
            </a:r>
            <a:r>
              <a:rPr lang="en" dirty="0" smtClean="0"/>
              <a:t>at least 2 </a:t>
            </a:r>
            <a:r>
              <a:rPr lang="en" dirty="0"/>
              <a:t>stars; truck-makers come forward with date all new vehicles meet </a:t>
            </a:r>
            <a:r>
              <a:rPr lang="en" dirty="0" smtClean="0"/>
              <a:t>at least 2 </a:t>
            </a:r>
            <a:r>
              <a:rPr lang="en" dirty="0"/>
              <a:t>stars </a:t>
            </a:r>
            <a:endParaRPr dirty="0"/>
          </a:p>
          <a:p>
            <a:pPr marL="457200" lvl="0" indent="-342900" algn="l" rtl="0">
              <a:spcBef>
                <a:spcPts val="0"/>
              </a:spcBef>
              <a:spcAft>
                <a:spcPts val="0"/>
              </a:spcAft>
              <a:buSzPts val="1800"/>
              <a:buChar char="-"/>
            </a:pPr>
            <a:r>
              <a:rPr lang="en" dirty="0"/>
              <a:t>Truck-makers come forward with date by when all new artic types meet </a:t>
            </a:r>
            <a:r>
              <a:rPr lang="en" dirty="0" smtClean="0"/>
              <a:t>at least 3 </a:t>
            </a:r>
            <a:r>
              <a:rPr lang="en" dirty="0"/>
              <a:t>stars, and </a:t>
            </a:r>
            <a:r>
              <a:rPr lang="en" dirty="0" smtClean="0"/>
              <a:t>a date </a:t>
            </a:r>
            <a:r>
              <a:rPr lang="en" dirty="0"/>
              <a:t>for all new vehicles </a:t>
            </a:r>
            <a:endParaRPr dirty="0"/>
          </a:p>
          <a:p>
            <a:pPr marL="0" lvl="0" indent="0" algn="l" rtl="0">
              <a:spcBef>
                <a:spcPts val="1600"/>
              </a:spcBef>
              <a:spcAft>
                <a:spcPts val="0"/>
              </a:spcAft>
              <a:buNone/>
            </a:pPr>
            <a:endParaRPr dirty="0"/>
          </a:p>
          <a:p>
            <a:pPr marL="0" lvl="0" indent="0" algn="l" rtl="0">
              <a:spcBef>
                <a:spcPts val="1600"/>
              </a:spcBef>
              <a:spcAft>
                <a:spcPts val="1600"/>
              </a:spcAft>
              <a:buNone/>
            </a:pPr>
            <a:endParaRPr dirty="0"/>
          </a:p>
        </p:txBody>
      </p:sp>
      <p:pic>
        <p:nvPicPr>
          <p:cNvPr id="105" name="Google Shape;105;p19"/>
          <p:cNvPicPr preferRelativeResize="0"/>
          <p:nvPr/>
        </p:nvPicPr>
        <p:blipFill>
          <a:blip r:embed="rId3">
            <a:alphaModFix/>
          </a:blip>
          <a:stretch>
            <a:fillRect/>
          </a:stretch>
        </p:blipFill>
        <p:spPr>
          <a:xfrm>
            <a:off x="198450" y="2484575"/>
            <a:ext cx="2220900" cy="2267656"/>
          </a:xfrm>
          <a:prstGeom prst="rect">
            <a:avLst/>
          </a:prstGeom>
          <a:noFill/>
          <a:ln>
            <a:noFill/>
          </a:ln>
        </p:spPr>
      </p:pic>
      <p:sp>
        <p:nvSpPr>
          <p:cNvPr id="106" name="Google Shape;106;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0"/>
          <p:cNvSpPr txBox="1">
            <a:spLocks noGrp="1"/>
          </p:cNvSpPr>
          <p:nvPr>
            <p:ph type="title"/>
          </p:nvPr>
        </p:nvSpPr>
        <p:spPr>
          <a:xfrm>
            <a:off x="311700" y="18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Law-makers foresee longer cabs enhancing vision</a:t>
            </a:r>
            <a:endParaRPr/>
          </a:p>
        </p:txBody>
      </p:sp>
      <p:sp>
        <p:nvSpPr>
          <p:cNvPr id="112" name="Google Shape;112;p20"/>
          <p:cNvSpPr txBox="1">
            <a:spLocks noGrp="1"/>
          </p:cNvSpPr>
          <p:nvPr>
            <p:ph type="body" idx="1"/>
          </p:nvPr>
        </p:nvSpPr>
        <p:spPr>
          <a:xfrm>
            <a:off x="208575" y="754425"/>
            <a:ext cx="8814900" cy="914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Recital 4 to the EU legal act on Weights &amp; Dimensions (2019/984) permitting longer, rounder cabs by 1 Sept 2020: </a:t>
            </a: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pic>
        <p:nvPicPr>
          <p:cNvPr id="113" name="Google Shape;113;p20"/>
          <p:cNvPicPr preferRelativeResize="0"/>
          <p:nvPr/>
        </p:nvPicPr>
        <p:blipFill>
          <a:blip r:embed="rId3">
            <a:alphaModFix/>
          </a:blip>
          <a:stretch>
            <a:fillRect/>
          </a:stretch>
        </p:blipFill>
        <p:spPr>
          <a:xfrm>
            <a:off x="5664975" y="1777876"/>
            <a:ext cx="3479019" cy="1927302"/>
          </a:xfrm>
          <a:prstGeom prst="rect">
            <a:avLst/>
          </a:prstGeom>
          <a:noFill/>
          <a:ln>
            <a:noFill/>
          </a:ln>
        </p:spPr>
      </p:pic>
      <p:sp>
        <p:nvSpPr>
          <p:cNvPr id="114" name="Google Shape;114;p20"/>
          <p:cNvSpPr txBox="1">
            <a:spLocks noGrp="1"/>
          </p:cNvSpPr>
          <p:nvPr>
            <p:ph type="body" idx="1"/>
          </p:nvPr>
        </p:nvSpPr>
        <p:spPr>
          <a:xfrm>
            <a:off x="386500" y="1454800"/>
            <a:ext cx="51261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dirty="0"/>
              <a:t>“With a view for the benefits of aerodynamic cabs, in terms of energy performance of heavy goods vehicles, </a:t>
            </a:r>
            <a:r>
              <a:rPr lang="en" b="1" dirty="0"/>
              <a:t>but also in terms of better visibility for drivers, safety to other road users as well as safety and comfort for drivers, to materialise as early as possible</a:t>
            </a:r>
            <a:r>
              <a:rPr lang="en" dirty="0"/>
              <a:t>, it is necessary to ensure that such aerodynamic cabs can be introduced without unnecessary delay, as soon as the necessary type-approval requirements are in place." (emphasis added)</a:t>
            </a:r>
            <a:endParaRPr dirty="0"/>
          </a:p>
        </p:txBody>
      </p:sp>
      <p:sp>
        <p:nvSpPr>
          <p:cNvPr id="115" name="Google Shape;11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2377</Words>
  <Application>Microsoft Office PowerPoint</Application>
  <PresentationFormat>Diavoorstelling (16:9)</PresentationFormat>
  <Paragraphs>223</Paragraphs>
  <Slides>23</Slides>
  <Notes>22</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23</vt:i4>
      </vt:variant>
    </vt:vector>
  </HeadingPairs>
  <TitlesOfParts>
    <vt:vector size="27" baseType="lpstr">
      <vt:lpstr>Arial Black</vt:lpstr>
      <vt:lpstr>Source Sans Pro</vt:lpstr>
      <vt:lpstr>Arial</vt:lpstr>
      <vt:lpstr>Simple Light</vt:lpstr>
      <vt:lpstr>PowerPoint-presentatie</vt:lpstr>
      <vt:lpstr>Areas covered </vt:lpstr>
      <vt:lpstr>A quick reminder of what EU lawmakers agreed: </vt:lpstr>
      <vt:lpstr>Evaluation (star rating) of all new types and all new vehicles to be published </vt:lpstr>
      <vt:lpstr>N2 vehicles</vt:lpstr>
      <vt:lpstr>N3 rigid trucks </vt:lpstr>
      <vt:lpstr>N3 rigids: construction is primarily in urban areas     </vt:lpstr>
      <vt:lpstr>N3 Articulated trucks (artics) </vt:lpstr>
      <vt:lpstr>Law-makers foresee longer cabs enhancing vision</vt:lpstr>
      <vt:lpstr>Greater flexibility within the EU with the W&amp;D reform</vt:lpstr>
      <vt:lpstr>N3 Articulated trucks - public policy background </vt:lpstr>
      <vt:lpstr>Summary table</vt:lpstr>
      <vt:lpstr>Progressivity - and the methodology for the standard</vt:lpstr>
      <vt:lpstr>Methodology: avoiding the higher burden of 2 systems </vt:lpstr>
      <vt:lpstr>A standard that gives credit where credit is due</vt:lpstr>
      <vt:lpstr>How tall? </vt:lpstr>
      <vt:lpstr>What must be seen? </vt:lpstr>
      <vt:lpstr>Methodology: assumptions around cost </vt:lpstr>
      <vt:lpstr>Use of software: precedents </vt:lpstr>
      <vt:lpstr>Solving software issues &amp; physical validation </vt:lpstr>
      <vt:lpstr>Summary slide - proposed standard </vt:lpstr>
      <vt:lpstr>Summary slide - proposed methodology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dc:creator>
  <cp:lastModifiedBy>Johan Broeders</cp:lastModifiedBy>
  <cp:revision>11</cp:revision>
  <dcterms:modified xsi:type="dcterms:W3CDTF">2020-02-04T14:32:28Z</dcterms:modified>
</cp:coreProperties>
</file>