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8"/>
  </p:notesMasterIdLst>
  <p:handoutMasterIdLst>
    <p:handoutMasterId r:id="rId19"/>
  </p:handoutMasterIdLst>
  <p:sldIdLst>
    <p:sldId id="256" r:id="rId6"/>
    <p:sldId id="268" r:id="rId7"/>
    <p:sldId id="265" r:id="rId8"/>
    <p:sldId id="292" r:id="rId9"/>
    <p:sldId id="294" r:id="rId10"/>
    <p:sldId id="288" r:id="rId11"/>
    <p:sldId id="286" r:id="rId12"/>
    <p:sldId id="280" r:id="rId13"/>
    <p:sldId id="295" r:id="rId14"/>
    <p:sldId id="282" r:id="rId15"/>
    <p:sldId id="289" r:id="rId16"/>
    <p:sldId id="277" r:id="rId17"/>
  </p:sldIdLst>
  <p:sldSz cx="12192000" cy="6858000"/>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Introduction" id="{BF4EEEAD-C694-4B40-97A9-0DD32D607F95}">
          <p14:sldIdLst>
            <p14:sldId id="256"/>
            <p14:sldId id="268"/>
            <p14:sldId id="265"/>
            <p14:sldId id="292"/>
            <p14:sldId id="294"/>
            <p14:sldId id="288"/>
            <p14:sldId id="286"/>
            <p14:sldId id="280"/>
            <p14:sldId id="295"/>
            <p14:sldId id="282"/>
            <p14:sldId id="289"/>
            <p14:sldId id="27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 Broeders" initials="JB" lastIdx="4" clrIdx="0">
    <p:extLst>
      <p:ext uri="{19B8F6BF-5375-455C-9EA6-DF929625EA0E}">
        <p15:presenceInfo xmlns:p15="http://schemas.microsoft.com/office/powerpoint/2012/main" userId="S-1-5-21-1332221160-1415407890-2118856591-5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66FFFF"/>
    <a:srgbClr val="008000"/>
    <a:srgbClr val="0000FF"/>
    <a:srgbClr val="D8EDEF"/>
    <a:srgbClr val="ECCFB2"/>
    <a:srgbClr val="CC66FF"/>
    <a:srgbClr val="FF3300"/>
    <a:srgbClr val="CC33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6837" autoAdjust="0"/>
  </p:normalViewPr>
  <p:slideViewPr>
    <p:cSldViewPr>
      <p:cViewPr varScale="1">
        <p:scale>
          <a:sx n="70" d="100"/>
          <a:sy n="70" d="100"/>
        </p:scale>
        <p:origin x="912" y="48"/>
      </p:cViewPr>
      <p:guideLst>
        <p:guide orient="horz" pos="2160"/>
        <p:guide pos="3840"/>
      </p:guideLst>
    </p:cSldViewPr>
  </p:slideViewPr>
  <p:outlineViewPr>
    <p:cViewPr>
      <p:scale>
        <a:sx n="33" d="100"/>
        <a:sy n="33" d="100"/>
      </p:scale>
      <p:origin x="0" y="-1104"/>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1" y="0"/>
            <a:ext cx="3038553" cy="465644"/>
          </a:xfrm>
          <a:prstGeom prst="rect">
            <a:avLst/>
          </a:prstGeom>
        </p:spPr>
        <p:txBody>
          <a:bodyPr vert="horz" lIns="92025" tIns="46013" rIns="92025" bIns="46013"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970201" y="0"/>
            <a:ext cx="3038553" cy="465644"/>
          </a:xfrm>
          <a:prstGeom prst="rect">
            <a:avLst/>
          </a:prstGeom>
        </p:spPr>
        <p:txBody>
          <a:bodyPr vert="horz" lIns="92025" tIns="46013" rIns="92025" bIns="46013" rtlCol="0"/>
          <a:lstStyle>
            <a:lvl1pPr algn="r">
              <a:defRPr sz="1200"/>
            </a:lvl1pPr>
          </a:lstStyle>
          <a:p>
            <a:fld id="{C54D0299-3734-408F-BE89-7B5D604F3AE9}" type="datetimeFigureOut">
              <a:rPr lang="fr-FR" smtClean="0"/>
              <a:t>30/01/2020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1" y="8830757"/>
            <a:ext cx="3038553" cy="465644"/>
          </a:xfrm>
          <a:prstGeom prst="rect">
            <a:avLst/>
          </a:prstGeom>
        </p:spPr>
        <p:txBody>
          <a:bodyPr vert="horz" lIns="92025" tIns="46013" rIns="92025" bIns="46013"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970201" y="8830757"/>
            <a:ext cx="3038553" cy="465644"/>
          </a:xfrm>
          <a:prstGeom prst="rect">
            <a:avLst/>
          </a:prstGeom>
        </p:spPr>
        <p:txBody>
          <a:bodyPr vert="horz" lIns="92025" tIns="46013" rIns="92025" bIns="46013"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908"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defTabSz="925046">
              <a:defRPr sz="1200"/>
            </a:lvl1pPr>
          </a:lstStyle>
          <a:p>
            <a:endParaRPr lang="fr-FR" altLang="ja-JP"/>
          </a:p>
        </p:txBody>
      </p:sp>
      <p:sp>
        <p:nvSpPr>
          <p:cNvPr id="29699" name="Rectangle 3"/>
          <p:cNvSpPr>
            <a:spLocks noGrp="1" noChangeArrowheads="1"/>
          </p:cNvSpPr>
          <p:nvPr>
            <p:ph type="dt" idx="1"/>
          </p:nvPr>
        </p:nvSpPr>
        <p:spPr bwMode="auto">
          <a:xfrm>
            <a:off x="3971847" y="0"/>
            <a:ext cx="3036907"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r" defTabSz="925046">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406400" y="696913"/>
            <a:ext cx="6199188" cy="348615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01206" y="4415379"/>
            <a:ext cx="5607991" cy="4183305"/>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8829260"/>
            <a:ext cx="3036908"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defTabSz="925046">
              <a:defRPr sz="1200"/>
            </a:lvl1pPr>
          </a:lstStyle>
          <a:p>
            <a:endParaRPr lang="fr-FR" altLang="ja-JP"/>
          </a:p>
        </p:txBody>
      </p:sp>
      <p:sp>
        <p:nvSpPr>
          <p:cNvPr id="29703" name="Rectangle 7"/>
          <p:cNvSpPr>
            <a:spLocks noGrp="1" noChangeArrowheads="1"/>
          </p:cNvSpPr>
          <p:nvPr>
            <p:ph type="sldNum" sz="quarter" idx="5"/>
          </p:nvPr>
        </p:nvSpPr>
        <p:spPr bwMode="auto">
          <a:xfrm>
            <a:off x="3971847" y="8829260"/>
            <a:ext cx="3036907"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r" defTabSz="925046">
              <a:defRPr sz="1200"/>
            </a:lvl1pPr>
          </a:lstStyle>
          <a:p>
            <a:fld id="{41FE2CFF-C77F-45F5-8196-7FFE9E57B434}" type="slidenum">
              <a:rPr lang="ja-JP" altLang="fr-FR"/>
              <a:pPr/>
              <a:t>‹nr.›</a:t>
            </a:fld>
            <a:endParaRPr lang="fr-FR" altLang="ja-JP"/>
          </a:p>
        </p:txBody>
      </p:sp>
    </p:spTree>
    <p:extLst>
      <p:ext uri="{BB962C8B-B14F-4D97-AF65-F5344CB8AC3E}">
        <p14:creationId xmlns:p14="http://schemas.microsoft.com/office/powerpoint/2010/main" val="277079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10</a:t>
            </a:fld>
            <a:endParaRPr lang="fr-FR" altLang="ja-JP"/>
          </a:p>
        </p:txBody>
      </p:sp>
    </p:spTree>
    <p:extLst>
      <p:ext uri="{BB962C8B-B14F-4D97-AF65-F5344CB8AC3E}">
        <p14:creationId xmlns:p14="http://schemas.microsoft.com/office/powerpoint/2010/main" val="2811401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11</a:t>
            </a:fld>
            <a:endParaRPr lang="fr-FR" altLang="ja-JP"/>
          </a:p>
        </p:txBody>
      </p:sp>
    </p:spTree>
    <p:extLst>
      <p:ext uri="{BB962C8B-B14F-4D97-AF65-F5344CB8AC3E}">
        <p14:creationId xmlns:p14="http://schemas.microsoft.com/office/powerpoint/2010/main" val="584888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12</a:t>
            </a:fld>
            <a:endParaRPr lang="fr-FR" altLang="ja-JP"/>
          </a:p>
        </p:txBody>
      </p:sp>
    </p:spTree>
    <p:extLst>
      <p:ext uri="{BB962C8B-B14F-4D97-AF65-F5344CB8AC3E}">
        <p14:creationId xmlns:p14="http://schemas.microsoft.com/office/powerpoint/2010/main" val="378754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2</a:t>
            </a:fld>
            <a:endParaRPr lang="fr-FR" altLang="ja-JP"/>
          </a:p>
        </p:txBody>
      </p:sp>
    </p:spTree>
    <p:extLst>
      <p:ext uri="{BB962C8B-B14F-4D97-AF65-F5344CB8AC3E}">
        <p14:creationId xmlns:p14="http://schemas.microsoft.com/office/powerpoint/2010/main" val="3138849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3</a:t>
            </a:fld>
            <a:endParaRPr lang="fr-FR" altLang="ja-JP"/>
          </a:p>
        </p:txBody>
      </p:sp>
    </p:spTree>
    <p:extLst>
      <p:ext uri="{BB962C8B-B14F-4D97-AF65-F5344CB8AC3E}">
        <p14:creationId xmlns:p14="http://schemas.microsoft.com/office/powerpoint/2010/main" val="2953902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3465948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1007444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6</a:t>
            </a:fld>
            <a:endParaRPr lang="fr-FR" altLang="ja-JP"/>
          </a:p>
        </p:txBody>
      </p:sp>
    </p:spTree>
    <p:extLst>
      <p:ext uri="{BB962C8B-B14F-4D97-AF65-F5344CB8AC3E}">
        <p14:creationId xmlns:p14="http://schemas.microsoft.com/office/powerpoint/2010/main" val="2176182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7</a:t>
            </a:fld>
            <a:endParaRPr lang="fr-FR" altLang="ja-JP"/>
          </a:p>
        </p:txBody>
      </p:sp>
    </p:spTree>
    <p:extLst>
      <p:ext uri="{BB962C8B-B14F-4D97-AF65-F5344CB8AC3E}">
        <p14:creationId xmlns:p14="http://schemas.microsoft.com/office/powerpoint/2010/main" val="3504683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8</a:t>
            </a:fld>
            <a:endParaRPr lang="fr-FR" altLang="ja-JP"/>
          </a:p>
        </p:txBody>
      </p:sp>
    </p:spTree>
    <p:extLst>
      <p:ext uri="{BB962C8B-B14F-4D97-AF65-F5344CB8AC3E}">
        <p14:creationId xmlns:p14="http://schemas.microsoft.com/office/powerpoint/2010/main" val="2679261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9</a:t>
            </a:fld>
            <a:endParaRPr lang="fr-FR" altLang="ja-JP"/>
          </a:p>
        </p:txBody>
      </p:sp>
    </p:spTree>
    <p:extLst>
      <p:ext uri="{BB962C8B-B14F-4D97-AF65-F5344CB8AC3E}">
        <p14:creationId xmlns:p14="http://schemas.microsoft.com/office/powerpoint/2010/main" val="254309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Picture 9" descr="ACEA_OFFICIAL2_WORD"/>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10776520" y="116632"/>
            <a:ext cx="1311896" cy="551406"/>
          </a:xfrm>
          <a:prstGeom prst="rect">
            <a:avLst/>
          </a:prstGeom>
          <a:noFill/>
          <a:ln w="9525">
            <a:noFill/>
            <a:miter lim="800000"/>
            <a:headEnd/>
            <a:tailEnd/>
          </a:ln>
        </p:spPr>
      </p:pic>
      <p:pic>
        <p:nvPicPr>
          <p:cNvPr id="9" name="Afbeelding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29760" y="133535"/>
            <a:ext cx="1675740" cy="53450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287279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966646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902122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490623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1307399-508C-40CA-8E62-BEC68BC2C675}" type="datetimeFigureOut">
              <a:rPr lang="nl-NL" smtClean="0"/>
              <a:t>30-1-2020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320137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1307399-508C-40CA-8E62-BEC68BC2C675}" type="datetimeFigureOut">
              <a:rPr lang="nl-NL" smtClean="0"/>
              <a:t>30-1-2020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859812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307399-508C-40CA-8E62-BEC68BC2C675}" type="datetimeFigureOut">
              <a:rPr lang="nl-NL" smtClean="0"/>
              <a:t>30-1-2020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848446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68248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30-1-2020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328895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849846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973235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07399-508C-40CA-8E62-BEC68BC2C675}" type="datetimeFigureOut">
              <a:rPr lang="nl-NL" smtClean="0"/>
              <a:t>30-1-2020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289C4E-5E1E-4E6E-BE74-5AC437857484}" type="slidenum">
              <a:rPr lang="nl-NL" smtClean="0"/>
              <a:t>‹nr.›</a:t>
            </a:fld>
            <a:endParaRPr lang="nl-NL"/>
          </a:p>
        </p:txBody>
      </p:sp>
    </p:spTree>
    <p:extLst>
      <p:ext uri="{BB962C8B-B14F-4D97-AF65-F5344CB8AC3E}">
        <p14:creationId xmlns:p14="http://schemas.microsoft.com/office/powerpoint/2010/main" val="2006013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1055440" y="1484784"/>
            <a:ext cx="10363200" cy="1470025"/>
          </a:xfrm>
        </p:spPr>
        <p:txBody>
          <a:bodyPr/>
          <a:lstStyle/>
          <a:p>
            <a:r>
              <a:rPr lang="en-US" sz="3600" b="1" dirty="0">
                <a:latin typeface="Arial Narrow" panose="020B0606020202030204" pitchFamily="34" charset="0"/>
                <a:cs typeface="Calibri" panose="020F0502020204030204" pitchFamily="34" charset="0"/>
              </a:rPr>
              <a:t>UN Regulation Development on </a:t>
            </a:r>
            <a:br>
              <a:rPr lang="en-US" sz="3600" b="1" dirty="0">
                <a:latin typeface="Arial Narrow" panose="020B0606020202030204" pitchFamily="34" charset="0"/>
                <a:cs typeface="Calibri" panose="020F0502020204030204" pitchFamily="34" charset="0"/>
              </a:rPr>
            </a:br>
            <a:r>
              <a:rPr lang="en-US" sz="3600" b="1" dirty="0">
                <a:latin typeface="Arial Narrow" panose="020B0606020202030204" pitchFamily="34" charset="0"/>
                <a:cs typeface="Calibri" panose="020F0502020204030204" pitchFamily="34" charset="0"/>
              </a:rPr>
              <a:t>Heavy-Vehicles Direct Vision</a:t>
            </a:r>
            <a:endParaRPr lang="fr-FR" sz="3600" b="1" dirty="0">
              <a:latin typeface="Arial Narrow" panose="020B0606020202030204" pitchFamily="34" charset="0"/>
              <a:cs typeface="Calibri" panose="020F0502020204030204" pitchFamily="34" charset="0"/>
            </a:endParaRP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762500"/>
            <a:ext cx="8534400" cy="1752600"/>
          </a:xfrm>
        </p:spPr>
        <p:txBody>
          <a:bodyPr/>
          <a:lstStyle/>
          <a:p>
            <a:r>
              <a:rPr lang="fr-FR" dirty="0">
                <a:latin typeface="Arial Narrow" panose="020B0606020202030204" pitchFamily="34" charset="0"/>
                <a:cs typeface="Calibri" panose="020F0502020204030204" pitchFamily="34" charset="0"/>
              </a:rPr>
              <a:t>OICA/ACEA position</a:t>
            </a:r>
          </a:p>
          <a:p>
            <a:endParaRPr lang="fr-FR" sz="2400" dirty="0">
              <a:latin typeface="Arial Narrow" panose="020B0606020202030204" pitchFamily="34" charset="0"/>
              <a:cs typeface="Calibri" panose="020F0502020204030204" pitchFamily="34" charset="0"/>
            </a:endParaRPr>
          </a:p>
          <a:p>
            <a:r>
              <a:rPr lang="fr-FR" sz="2400" i="1" dirty="0">
                <a:latin typeface="Arial Narrow" panose="020B0606020202030204" pitchFamily="34" charset="0"/>
                <a:cs typeface="Calibri" panose="020F0502020204030204" pitchFamily="34" charset="0"/>
              </a:rPr>
              <a:t>VRU-PROXI 13</a:t>
            </a:r>
          </a:p>
        </p:txBody>
      </p:sp>
      <p:sp>
        <p:nvSpPr>
          <p:cNvPr id="2" name="Tekstvak 1"/>
          <p:cNvSpPr txBox="1"/>
          <p:nvPr/>
        </p:nvSpPr>
        <p:spPr>
          <a:xfrm>
            <a:off x="10267562" y="6471415"/>
            <a:ext cx="1625766" cy="369332"/>
          </a:xfrm>
          <a:prstGeom prst="rect">
            <a:avLst/>
          </a:prstGeom>
          <a:noFill/>
        </p:spPr>
        <p:txBody>
          <a:bodyPr wrap="none" rtlCol="0">
            <a:spAutoFit/>
          </a:bodyPr>
          <a:lstStyle/>
          <a:p>
            <a:r>
              <a:rPr lang="nl-NL" dirty="0" smtClean="0">
                <a:latin typeface="Arial Narrow" panose="020B0606020202030204" pitchFamily="34" charset="0"/>
              </a:rPr>
              <a:t>VRU-Proxi-13-07</a:t>
            </a:r>
            <a:endParaRPr lang="nl-NL" dirty="0">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477037" y="340918"/>
            <a:ext cx="8012729" cy="523220"/>
          </a:xfrm>
          <a:prstGeom prst="rect">
            <a:avLst/>
          </a:prstGeom>
          <a:noFill/>
        </p:spPr>
        <p:txBody>
          <a:bodyPr wrap="square" rtlCol="0">
            <a:spAutoFit/>
          </a:bodyPr>
          <a:lstStyle/>
          <a:p>
            <a:r>
              <a:rPr lang="en-GB" sz="2800" b="1" dirty="0">
                <a:latin typeface="Arial Narrow" panose="020B0606020202030204" pitchFamily="34" charset="0"/>
              </a:rPr>
              <a:t>Potential Measures to Improve Direct </a:t>
            </a:r>
            <a:r>
              <a:rPr lang="en-GB" sz="2800" b="1" dirty="0" smtClean="0">
                <a:latin typeface="Arial Narrow" panose="020B0606020202030204" pitchFamily="34" charset="0"/>
              </a:rPr>
              <a:t>Vision</a:t>
            </a:r>
            <a:endParaRPr lang="en-GB" sz="2800" b="1" dirty="0">
              <a:latin typeface="Arial Narrow" panose="020B0606020202030204" pitchFamily="34" charset="0"/>
            </a:endParaRPr>
          </a:p>
        </p:txBody>
      </p:sp>
      <p:sp>
        <p:nvSpPr>
          <p:cNvPr id="8" name="Rectangle 42"/>
          <p:cNvSpPr/>
          <p:nvPr/>
        </p:nvSpPr>
        <p:spPr>
          <a:xfrm>
            <a:off x="1664836" y="1399639"/>
            <a:ext cx="7602828" cy="4730343"/>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000">
              <a:solidFill>
                <a:schemeClr val="tx1"/>
              </a:solidFill>
            </a:endParaRPr>
          </a:p>
        </p:txBody>
      </p:sp>
      <p:grpSp>
        <p:nvGrpSpPr>
          <p:cNvPr id="13" name="Groep 12"/>
          <p:cNvGrpSpPr/>
          <p:nvPr/>
        </p:nvGrpSpPr>
        <p:grpSpPr>
          <a:xfrm>
            <a:off x="3024341" y="4085664"/>
            <a:ext cx="2495595" cy="425003"/>
            <a:chOff x="3412826" y="2465998"/>
            <a:chExt cx="2495595" cy="425003"/>
          </a:xfrm>
        </p:grpSpPr>
        <p:sp>
          <p:nvSpPr>
            <p:cNvPr id="11" name="Rectangle 11"/>
            <p:cNvSpPr/>
            <p:nvPr/>
          </p:nvSpPr>
          <p:spPr>
            <a:xfrm>
              <a:off x="3412826" y="2465998"/>
              <a:ext cx="495837" cy="425003"/>
            </a:xfrm>
            <a:prstGeom prst="rect">
              <a:avLst/>
            </a:prstGeom>
            <a:solidFill>
              <a:schemeClr val="accent6"/>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12" name="TextBox 8"/>
            <p:cNvSpPr txBox="1"/>
            <p:nvPr/>
          </p:nvSpPr>
          <p:spPr>
            <a:xfrm>
              <a:off x="4012536" y="2514753"/>
              <a:ext cx="1895885" cy="276999"/>
            </a:xfrm>
            <a:prstGeom prst="rect">
              <a:avLst/>
            </a:prstGeom>
            <a:noFill/>
          </p:spPr>
          <p:txBody>
            <a:bodyPr wrap="square" rtlCol="0">
              <a:spAutoFit/>
            </a:bodyPr>
            <a:lstStyle/>
            <a:p>
              <a:r>
                <a:rPr lang="sv-SE" sz="1200" dirty="0"/>
                <a:t>(Lower door window)</a:t>
              </a:r>
            </a:p>
          </p:txBody>
        </p:sp>
      </p:grpSp>
      <p:grpSp>
        <p:nvGrpSpPr>
          <p:cNvPr id="3" name="Groep 2"/>
          <p:cNvGrpSpPr/>
          <p:nvPr/>
        </p:nvGrpSpPr>
        <p:grpSpPr>
          <a:xfrm>
            <a:off x="3024341" y="4481157"/>
            <a:ext cx="2495595" cy="317542"/>
            <a:chOff x="3412826" y="4191578"/>
            <a:chExt cx="2495595" cy="317542"/>
          </a:xfrm>
        </p:grpSpPr>
        <p:sp>
          <p:nvSpPr>
            <p:cNvPr id="14" name="TextBox 13"/>
            <p:cNvSpPr txBox="1"/>
            <p:nvPr/>
          </p:nvSpPr>
          <p:spPr>
            <a:xfrm>
              <a:off x="4012536" y="4232121"/>
              <a:ext cx="1895885" cy="276999"/>
            </a:xfrm>
            <a:prstGeom prst="rect">
              <a:avLst/>
            </a:prstGeom>
            <a:noFill/>
          </p:spPr>
          <p:txBody>
            <a:bodyPr wrap="square" rtlCol="0">
              <a:spAutoFit/>
            </a:bodyPr>
            <a:lstStyle/>
            <a:p>
              <a:r>
                <a:rPr lang="sv-SE" sz="1200" dirty="0"/>
                <a:t>CMS- no mirror housings</a:t>
              </a:r>
            </a:p>
          </p:txBody>
        </p:sp>
        <p:sp>
          <p:nvSpPr>
            <p:cNvPr id="15" name="Rectangle 14"/>
            <p:cNvSpPr/>
            <p:nvPr/>
          </p:nvSpPr>
          <p:spPr>
            <a:xfrm>
              <a:off x="3412826" y="4191578"/>
              <a:ext cx="495837" cy="312477"/>
            </a:xfrm>
            <a:prstGeom prst="rect">
              <a:avLst/>
            </a:prstGeom>
            <a:solidFill>
              <a:schemeClr val="accent6">
                <a:lumMod val="40000"/>
                <a:lumOff val="60000"/>
              </a:schemeClr>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grpSp>
        <p:nvGrpSpPr>
          <p:cNvPr id="4" name="Groep 3"/>
          <p:cNvGrpSpPr/>
          <p:nvPr/>
        </p:nvGrpSpPr>
        <p:grpSpPr>
          <a:xfrm>
            <a:off x="3024341" y="3318423"/>
            <a:ext cx="2486998" cy="470080"/>
            <a:chOff x="3421423" y="3707304"/>
            <a:chExt cx="2486998" cy="470080"/>
          </a:xfrm>
        </p:grpSpPr>
        <p:sp>
          <p:nvSpPr>
            <p:cNvPr id="17" name="Rectangle 15"/>
            <p:cNvSpPr/>
            <p:nvPr/>
          </p:nvSpPr>
          <p:spPr>
            <a:xfrm>
              <a:off x="3421423" y="3707304"/>
              <a:ext cx="495837" cy="470080"/>
            </a:xfrm>
            <a:prstGeom prst="rect">
              <a:avLst/>
            </a:prstGeom>
            <a:solidFill>
              <a:srgbClr val="92D05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18" name="TextBox 16"/>
            <p:cNvSpPr txBox="1"/>
            <p:nvPr/>
          </p:nvSpPr>
          <p:spPr>
            <a:xfrm>
              <a:off x="4012536" y="3812870"/>
              <a:ext cx="1895885" cy="276999"/>
            </a:xfrm>
            <a:prstGeom prst="rect">
              <a:avLst/>
            </a:prstGeom>
            <a:noFill/>
          </p:spPr>
          <p:txBody>
            <a:bodyPr wrap="square" rtlCol="0">
              <a:spAutoFit/>
            </a:bodyPr>
            <a:lstStyle/>
            <a:p>
              <a:r>
                <a:rPr lang="sv-SE" sz="1200" dirty="0" smtClean="0"/>
                <a:t>Extended front (aero)</a:t>
              </a:r>
              <a:endParaRPr lang="sv-SE" sz="1200" dirty="0"/>
            </a:p>
          </p:txBody>
        </p:sp>
      </p:grpSp>
      <p:cxnSp>
        <p:nvCxnSpPr>
          <p:cNvPr id="22" name="Straight Connector 19"/>
          <p:cNvCxnSpPr/>
          <p:nvPr/>
        </p:nvCxnSpPr>
        <p:spPr>
          <a:xfrm flipV="1">
            <a:off x="1539294" y="6129982"/>
            <a:ext cx="7602828" cy="3219"/>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6"/>
          <p:cNvCxnSpPr/>
          <p:nvPr/>
        </p:nvCxnSpPr>
        <p:spPr>
          <a:xfrm flipV="1">
            <a:off x="1664836" y="1976843"/>
            <a:ext cx="7602828" cy="49446"/>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9"/>
          <p:cNvSpPr txBox="1"/>
          <p:nvPr/>
        </p:nvSpPr>
        <p:spPr>
          <a:xfrm>
            <a:off x="2380939" y="6146140"/>
            <a:ext cx="1770845" cy="523220"/>
          </a:xfrm>
          <a:prstGeom prst="rect">
            <a:avLst/>
          </a:prstGeom>
          <a:noFill/>
        </p:spPr>
        <p:txBody>
          <a:bodyPr wrap="square" rtlCol="0">
            <a:spAutoFit/>
          </a:bodyPr>
          <a:lstStyle/>
          <a:p>
            <a:pPr algn="ctr"/>
            <a:r>
              <a:rPr lang="sv-SE" sz="1400" b="1" dirty="0">
                <a:latin typeface="Arial Narrow" panose="020B0606020202030204" pitchFamily="34" charset="0"/>
              </a:rPr>
              <a:t>Typical </a:t>
            </a:r>
            <a:br>
              <a:rPr lang="sv-SE" sz="1400" b="1" dirty="0">
                <a:latin typeface="Arial Narrow" panose="020B0606020202030204" pitchFamily="34" charset="0"/>
              </a:rPr>
            </a:br>
            <a:r>
              <a:rPr lang="sv-SE" sz="1400" b="1" dirty="0">
                <a:latin typeface="Arial Narrow" panose="020B0606020202030204" pitchFamily="34" charset="0"/>
              </a:rPr>
              <a:t>Long Haul vehicle</a:t>
            </a:r>
          </a:p>
        </p:txBody>
      </p:sp>
      <p:sp>
        <p:nvSpPr>
          <p:cNvPr id="25" name="TextBox 10"/>
          <p:cNvSpPr txBox="1"/>
          <p:nvPr/>
        </p:nvSpPr>
        <p:spPr>
          <a:xfrm>
            <a:off x="-384720" y="1354301"/>
            <a:ext cx="1790163" cy="738664"/>
          </a:xfrm>
          <a:prstGeom prst="rect">
            <a:avLst/>
          </a:prstGeom>
          <a:noFill/>
        </p:spPr>
        <p:txBody>
          <a:bodyPr wrap="square" rtlCol="0">
            <a:spAutoFit/>
          </a:bodyPr>
          <a:lstStyle/>
          <a:p>
            <a:pPr algn="r"/>
            <a:r>
              <a:rPr lang="sv-SE" sz="1400" b="1" dirty="0">
                <a:latin typeface="Arial Narrow" panose="020B0606020202030204" pitchFamily="34" charset="0"/>
              </a:rPr>
              <a:t>Direct vision performance </a:t>
            </a:r>
            <a:br>
              <a:rPr lang="sv-SE" sz="1400" b="1" dirty="0">
                <a:latin typeface="Arial Narrow" panose="020B0606020202030204" pitchFamily="34" charset="0"/>
              </a:rPr>
            </a:br>
            <a:endParaRPr lang="sv-SE" sz="1400" b="1" dirty="0">
              <a:latin typeface="Arial Narrow" panose="020B0606020202030204" pitchFamily="34" charset="0"/>
            </a:endParaRPr>
          </a:p>
        </p:txBody>
      </p:sp>
      <p:cxnSp>
        <p:nvCxnSpPr>
          <p:cNvPr id="26" name="Straight Arrow Connector 20"/>
          <p:cNvCxnSpPr/>
          <p:nvPr/>
        </p:nvCxnSpPr>
        <p:spPr>
          <a:xfrm flipH="1" flipV="1">
            <a:off x="1651960" y="1386763"/>
            <a:ext cx="24785" cy="4030904"/>
          </a:xfrm>
          <a:prstGeom prst="straightConnector1">
            <a:avLst/>
          </a:prstGeom>
          <a:ln w="57150">
            <a:solidFill>
              <a:schemeClr val="accent1">
                <a:lumMod val="50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 name="TextBox 23"/>
          <p:cNvSpPr txBox="1"/>
          <p:nvPr/>
        </p:nvSpPr>
        <p:spPr>
          <a:xfrm>
            <a:off x="1651960" y="1728765"/>
            <a:ext cx="2883641" cy="307777"/>
          </a:xfrm>
          <a:prstGeom prst="rect">
            <a:avLst/>
          </a:prstGeom>
          <a:noFill/>
        </p:spPr>
        <p:txBody>
          <a:bodyPr wrap="square" rtlCol="0">
            <a:spAutoFit/>
          </a:bodyPr>
          <a:lstStyle/>
          <a:p>
            <a:r>
              <a:rPr lang="sv-SE" sz="1400" dirty="0">
                <a:latin typeface="Arial Narrow" panose="020B0606020202030204" pitchFamily="34" charset="0"/>
              </a:rPr>
              <a:t>1 star equivalent (10 m</a:t>
            </a:r>
            <a:r>
              <a:rPr lang="sv-SE" sz="1400" baseline="30000" dirty="0">
                <a:latin typeface="Arial Narrow" panose="020B0606020202030204" pitchFamily="34" charset="0"/>
              </a:rPr>
              <a:t>3</a:t>
            </a:r>
            <a:r>
              <a:rPr lang="sv-SE" sz="1400" dirty="0">
                <a:latin typeface="Arial Narrow" panose="020B0606020202030204" pitchFamily="34" charset="0"/>
              </a:rPr>
              <a:t> DVS volume)</a:t>
            </a:r>
          </a:p>
        </p:txBody>
      </p:sp>
      <p:sp>
        <p:nvSpPr>
          <p:cNvPr id="38" name="TextBox 36"/>
          <p:cNvSpPr txBox="1"/>
          <p:nvPr/>
        </p:nvSpPr>
        <p:spPr>
          <a:xfrm>
            <a:off x="5861098" y="6165304"/>
            <a:ext cx="2253802" cy="523220"/>
          </a:xfrm>
          <a:prstGeom prst="rect">
            <a:avLst/>
          </a:prstGeom>
          <a:noFill/>
        </p:spPr>
        <p:txBody>
          <a:bodyPr wrap="square" rtlCol="0">
            <a:spAutoFit/>
          </a:bodyPr>
          <a:lstStyle/>
          <a:p>
            <a:pPr algn="ctr"/>
            <a:r>
              <a:rPr lang="sv-SE" sz="1400" b="1" dirty="0">
                <a:latin typeface="Arial Narrow" panose="020B0606020202030204" pitchFamily="34" charset="0"/>
              </a:rPr>
              <a:t>Typical </a:t>
            </a:r>
            <a:br>
              <a:rPr lang="sv-SE" sz="1400" b="1" dirty="0">
                <a:latin typeface="Arial Narrow" panose="020B0606020202030204" pitchFamily="34" charset="0"/>
              </a:rPr>
            </a:br>
            <a:r>
              <a:rPr lang="sv-SE" sz="1400" b="1" dirty="0">
                <a:latin typeface="Arial Narrow" panose="020B0606020202030204" pitchFamily="34" charset="0"/>
              </a:rPr>
              <a:t>Construction vehicle</a:t>
            </a:r>
          </a:p>
        </p:txBody>
      </p:sp>
      <p:sp>
        <p:nvSpPr>
          <p:cNvPr id="40" name="TextBox 38"/>
          <p:cNvSpPr txBox="1"/>
          <p:nvPr/>
        </p:nvSpPr>
        <p:spPr>
          <a:xfrm>
            <a:off x="2109402" y="5163746"/>
            <a:ext cx="1113569" cy="276999"/>
          </a:xfrm>
          <a:prstGeom prst="rect">
            <a:avLst/>
          </a:prstGeom>
          <a:noFill/>
        </p:spPr>
        <p:txBody>
          <a:bodyPr wrap="square" rtlCol="0">
            <a:spAutoFit/>
          </a:bodyPr>
          <a:lstStyle/>
          <a:p>
            <a:r>
              <a:rPr lang="sv-SE" sz="1200" dirty="0">
                <a:latin typeface="Arial Narrow" panose="020B0606020202030204" pitchFamily="34" charset="0"/>
              </a:rPr>
              <a:t>Current </a:t>
            </a:r>
            <a:r>
              <a:rPr lang="sv-SE" sz="1200" dirty="0" smtClean="0">
                <a:latin typeface="Arial Narrow" panose="020B0606020202030204" pitchFamily="34" charset="0"/>
              </a:rPr>
              <a:t>level </a:t>
            </a:r>
          </a:p>
        </p:txBody>
      </p:sp>
      <p:grpSp>
        <p:nvGrpSpPr>
          <p:cNvPr id="5" name="Groep 4"/>
          <p:cNvGrpSpPr/>
          <p:nvPr/>
        </p:nvGrpSpPr>
        <p:grpSpPr>
          <a:xfrm>
            <a:off x="3024341" y="3776433"/>
            <a:ext cx="2469951" cy="302186"/>
            <a:chOff x="3412826" y="3427923"/>
            <a:chExt cx="2469951" cy="302186"/>
          </a:xfrm>
        </p:grpSpPr>
        <p:sp>
          <p:nvSpPr>
            <p:cNvPr id="42" name="TextBox 17"/>
            <p:cNvSpPr txBox="1"/>
            <p:nvPr/>
          </p:nvSpPr>
          <p:spPr>
            <a:xfrm>
              <a:off x="4012536" y="3427923"/>
              <a:ext cx="1870241" cy="276999"/>
            </a:xfrm>
            <a:prstGeom prst="rect">
              <a:avLst/>
            </a:prstGeom>
            <a:noFill/>
          </p:spPr>
          <p:txBody>
            <a:bodyPr wrap="square" rtlCol="0">
              <a:spAutoFit/>
            </a:bodyPr>
            <a:lstStyle/>
            <a:p>
              <a:r>
                <a:rPr lang="sv-SE" sz="1200" dirty="0"/>
                <a:t>Lower dashboard</a:t>
              </a:r>
            </a:p>
          </p:txBody>
        </p:sp>
        <p:sp>
          <p:nvSpPr>
            <p:cNvPr id="43" name="Rectangle 18"/>
            <p:cNvSpPr/>
            <p:nvPr/>
          </p:nvSpPr>
          <p:spPr>
            <a:xfrm>
              <a:off x="3412826" y="3442722"/>
              <a:ext cx="495837" cy="287387"/>
            </a:xfrm>
            <a:prstGeom prst="rect">
              <a:avLst/>
            </a:prstGeom>
            <a:solidFill>
              <a:srgbClr val="FFFF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grpSp>
        <p:nvGrpSpPr>
          <p:cNvPr id="10" name="Groep 9"/>
          <p:cNvGrpSpPr/>
          <p:nvPr/>
        </p:nvGrpSpPr>
        <p:grpSpPr>
          <a:xfrm>
            <a:off x="3024341" y="2775917"/>
            <a:ext cx="2454135" cy="521198"/>
            <a:chOff x="3428642" y="2860097"/>
            <a:chExt cx="2454135" cy="521198"/>
          </a:xfrm>
        </p:grpSpPr>
        <p:sp>
          <p:nvSpPr>
            <p:cNvPr id="20" name="TextBox 17"/>
            <p:cNvSpPr txBox="1"/>
            <p:nvPr/>
          </p:nvSpPr>
          <p:spPr>
            <a:xfrm>
              <a:off x="4012536" y="2995875"/>
              <a:ext cx="1870241" cy="276999"/>
            </a:xfrm>
            <a:prstGeom prst="rect">
              <a:avLst/>
            </a:prstGeom>
            <a:noFill/>
          </p:spPr>
          <p:txBody>
            <a:bodyPr wrap="square" rtlCol="0">
              <a:spAutoFit/>
            </a:bodyPr>
            <a:lstStyle/>
            <a:p>
              <a:r>
                <a:rPr lang="sv-SE" sz="1200" dirty="0"/>
                <a:t>Changed cab structure</a:t>
              </a:r>
            </a:p>
          </p:txBody>
        </p:sp>
        <p:sp>
          <p:nvSpPr>
            <p:cNvPr id="21" name="Rectangle 18"/>
            <p:cNvSpPr/>
            <p:nvPr/>
          </p:nvSpPr>
          <p:spPr>
            <a:xfrm>
              <a:off x="3428642" y="2860097"/>
              <a:ext cx="495837" cy="521198"/>
            </a:xfrm>
            <a:prstGeom prst="rect">
              <a:avLst/>
            </a:prstGeom>
            <a:solidFill>
              <a:srgbClr val="FF00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grpSp>
        <p:nvGrpSpPr>
          <p:cNvPr id="34" name="Groep 33"/>
          <p:cNvGrpSpPr/>
          <p:nvPr/>
        </p:nvGrpSpPr>
        <p:grpSpPr>
          <a:xfrm>
            <a:off x="6801294" y="2948632"/>
            <a:ext cx="2495939" cy="1825806"/>
            <a:chOff x="6738886" y="2659053"/>
            <a:chExt cx="2495939" cy="1825806"/>
          </a:xfrm>
        </p:grpSpPr>
        <p:grpSp>
          <p:nvGrpSpPr>
            <p:cNvPr id="28" name="Groep 27"/>
            <p:cNvGrpSpPr/>
            <p:nvPr/>
          </p:nvGrpSpPr>
          <p:grpSpPr>
            <a:xfrm>
              <a:off x="6738887" y="3197460"/>
              <a:ext cx="2465875" cy="308166"/>
              <a:chOff x="6738887" y="3197460"/>
              <a:chExt cx="2465875" cy="308166"/>
            </a:xfrm>
          </p:grpSpPr>
          <p:sp>
            <p:nvSpPr>
              <p:cNvPr id="63" name="Rectangle 15"/>
              <p:cNvSpPr/>
              <p:nvPr/>
            </p:nvSpPr>
            <p:spPr>
              <a:xfrm>
                <a:off x="6738887" y="3266744"/>
                <a:ext cx="495837" cy="238882"/>
              </a:xfrm>
              <a:prstGeom prst="rect">
                <a:avLst/>
              </a:prstGeom>
              <a:solidFill>
                <a:srgbClr val="92D05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4" name="TextBox 16"/>
              <p:cNvSpPr txBox="1"/>
              <p:nvPr/>
            </p:nvSpPr>
            <p:spPr>
              <a:xfrm>
                <a:off x="7308877" y="3197460"/>
                <a:ext cx="1895885" cy="276999"/>
              </a:xfrm>
              <a:prstGeom prst="rect">
                <a:avLst/>
              </a:prstGeom>
              <a:noFill/>
            </p:spPr>
            <p:txBody>
              <a:bodyPr wrap="square" rtlCol="0">
                <a:spAutoFit/>
              </a:bodyPr>
              <a:lstStyle/>
              <a:p>
                <a:r>
                  <a:rPr lang="sv-SE" sz="1200" dirty="0" smtClean="0"/>
                  <a:t>Extended front (no aero)</a:t>
                </a:r>
                <a:endParaRPr lang="sv-SE" sz="1200" dirty="0"/>
              </a:p>
            </p:txBody>
          </p:sp>
        </p:grpSp>
        <p:sp>
          <p:nvSpPr>
            <p:cNvPr id="59" name="Rectangle 11"/>
            <p:cNvSpPr/>
            <p:nvPr/>
          </p:nvSpPr>
          <p:spPr>
            <a:xfrm>
              <a:off x="6738888" y="3803397"/>
              <a:ext cx="495837" cy="382602"/>
            </a:xfrm>
            <a:prstGeom prst="rect">
              <a:avLst/>
            </a:prstGeom>
            <a:solidFill>
              <a:schemeClr val="accent6"/>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0" name="TextBox 8"/>
            <p:cNvSpPr txBox="1"/>
            <p:nvPr/>
          </p:nvSpPr>
          <p:spPr>
            <a:xfrm>
              <a:off x="7334521" y="3831123"/>
              <a:ext cx="1895885" cy="276999"/>
            </a:xfrm>
            <a:prstGeom prst="rect">
              <a:avLst/>
            </a:prstGeom>
            <a:noFill/>
          </p:spPr>
          <p:txBody>
            <a:bodyPr wrap="square" rtlCol="0">
              <a:spAutoFit/>
            </a:bodyPr>
            <a:lstStyle/>
            <a:p>
              <a:r>
                <a:rPr lang="sv-SE" sz="1200" dirty="0"/>
                <a:t>Lower door window</a:t>
              </a:r>
            </a:p>
          </p:txBody>
        </p:sp>
        <p:sp>
          <p:nvSpPr>
            <p:cNvPr id="61" name="TextBox 13"/>
            <p:cNvSpPr txBox="1"/>
            <p:nvPr/>
          </p:nvSpPr>
          <p:spPr>
            <a:xfrm>
              <a:off x="7338940" y="4173016"/>
              <a:ext cx="1895885" cy="276999"/>
            </a:xfrm>
            <a:prstGeom prst="rect">
              <a:avLst/>
            </a:prstGeom>
            <a:noFill/>
          </p:spPr>
          <p:txBody>
            <a:bodyPr wrap="square" rtlCol="0">
              <a:spAutoFit/>
            </a:bodyPr>
            <a:lstStyle/>
            <a:p>
              <a:r>
                <a:rPr lang="sv-SE" sz="1200" dirty="0"/>
                <a:t>CMS- no mirror housings</a:t>
              </a:r>
            </a:p>
          </p:txBody>
        </p:sp>
        <p:sp>
          <p:nvSpPr>
            <p:cNvPr id="62" name="Rectangle 14"/>
            <p:cNvSpPr/>
            <p:nvPr/>
          </p:nvSpPr>
          <p:spPr>
            <a:xfrm>
              <a:off x="6738888" y="4164216"/>
              <a:ext cx="495837" cy="320643"/>
            </a:xfrm>
            <a:prstGeom prst="rect">
              <a:avLst/>
            </a:prstGeom>
            <a:solidFill>
              <a:schemeClr val="accent6">
                <a:lumMod val="40000"/>
                <a:lumOff val="60000"/>
              </a:schemeClr>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5" name="TextBox 17"/>
            <p:cNvSpPr txBox="1"/>
            <p:nvPr/>
          </p:nvSpPr>
          <p:spPr>
            <a:xfrm>
              <a:off x="7321711" y="2761776"/>
              <a:ext cx="1870241" cy="276999"/>
            </a:xfrm>
            <a:prstGeom prst="rect">
              <a:avLst/>
            </a:prstGeom>
            <a:noFill/>
          </p:spPr>
          <p:txBody>
            <a:bodyPr wrap="square" rtlCol="0">
              <a:spAutoFit/>
            </a:bodyPr>
            <a:lstStyle/>
            <a:p>
              <a:r>
                <a:rPr lang="sv-SE" sz="1200" dirty="0"/>
                <a:t>Changed cab structure</a:t>
              </a:r>
            </a:p>
          </p:txBody>
        </p:sp>
        <p:sp>
          <p:nvSpPr>
            <p:cNvPr id="66" name="Rectangle 18"/>
            <p:cNvSpPr/>
            <p:nvPr/>
          </p:nvSpPr>
          <p:spPr>
            <a:xfrm>
              <a:off x="6738886" y="2659053"/>
              <a:ext cx="495837" cy="589783"/>
            </a:xfrm>
            <a:prstGeom prst="rect">
              <a:avLst/>
            </a:prstGeom>
            <a:solidFill>
              <a:srgbClr val="FF00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7" name="TextBox 17"/>
            <p:cNvSpPr txBox="1"/>
            <p:nvPr/>
          </p:nvSpPr>
          <p:spPr>
            <a:xfrm>
              <a:off x="7334521" y="3486854"/>
              <a:ext cx="1870241" cy="276999"/>
            </a:xfrm>
            <a:prstGeom prst="rect">
              <a:avLst/>
            </a:prstGeom>
            <a:noFill/>
          </p:spPr>
          <p:txBody>
            <a:bodyPr wrap="square" rtlCol="0">
              <a:spAutoFit/>
            </a:bodyPr>
            <a:lstStyle/>
            <a:p>
              <a:r>
                <a:rPr lang="sv-SE" sz="1200" dirty="0"/>
                <a:t>Lower dashboard</a:t>
              </a:r>
            </a:p>
          </p:txBody>
        </p:sp>
        <p:sp>
          <p:nvSpPr>
            <p:cNvPr id="68" name="Rectangle 18"/>
            <p:cNvSpPr/>
            <p:nvPr/>
          </p:nvSpPr>
          <p:spPr>
            <a:xfrm>
              <a:off x="6738888" y="3501652"/>
              <a:ext cx="495837" cy="287387"/>
            </a:xfrm>
            <a:prstGeom prst="rect">
              <a:avLst/>
            </a:prstGeom>
            <a:solidFill>
              <a:srgbClr val="FFFF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sp>
        <p:nvSpPr>
          <p:cNvPr id="72" name="Rechthoek 71"/>
          <p:cNvSpPr/>
          <p:nvPr/>
        </p:nvSpPr>
        <p:spPr>
          <a:xfrm>
            <a:off x="9336360" y="2673221"/>
            <a:ext cx="2840508" cy="2308324"/>
          </a:xfrm>
          <a:prstGeom prst="rect">
            <a:avLst/>
          </a:prstGeom>
        </p:spPr>
        <p:txBody>
          <a:bodyPr wrap="square">
            <a:spAutoFit/>
          </a:bodyPr>
          <a:lstStyle/>
          <a:p>
            <a:pPr marL="285750" indent="-285750">
              <a:buClr>
                <a:schemeClr val="accent2"/>
              </a:buClr>
              <a:buFont typeface="Wingdings" panose="05000000000000000000" pitchFamily="2" charset="2"/>
              <a:buChar char="§"/>
            </a:pPr>
            <a:r>
              <a:rPr lang="en-US" dirty="0">
                <a:solidFill>
                  <a:srgbClr val="000000"/>
                </a:solidFill>
                <a:latin typeface="Arial Narrow" panose="020B0606020202030204" pitchFamily="34" charset="0"/>
              </a:rPr>
              <a:t>Extended front is suitable for Long haul vehicles, less for Construction vehicles</a:t>
            </a:r>
          </a:p>
          <a:p>
            <a:pPr marL="285750" indent="-285750">
              <a:buClr>
                <a:schemeClr val="accent2"/>
              </a:buClr>
              <a:buFont typeface="Wingdings" panose="05000000000000000000" pitchFamily="2" charset="2"/>
              <a:buChar char="§"/>
            </a:pPr>
            <a:endParaRPr lang="en-US" dirty="0">
              <a:solidFill>
                <a:srgbClr val="000000"/>
              </a:solidFill>
              <a:latin typeface="Arial Narrow" panose="020B0606020202030204" pitchFamily="34" charset="0"/>
            </a:endParaRPr>
          </a:p>
          <a:p>
            <a:pPr marL="285750" indent="-285750">
              <a:buClr>
                <a:schemeClr val="accent2"/>
              </a:buClr>
              <a:buFont typeface="Wingdings" panose="05000000000000000000" pitchFamily="2" charset="2"/>
              <a:buChar char="§"/>
            </a:pPr>
            <a:r>
              <a:rPr lang="en-US" dirty="0">
                <a:solidFill>
                  <a:srgbClr val="000000"/>
                </a:solidFill>
                <a:latin typeface="Arial Narrow" panose="020B0606020202030204" pitchFamily="34" charset="0"/>
              </a:rPr>
              <a:t>Lower door window is suitable for Construction vehicles, less for Long Haul</a:t>
            </a:r>
            <a:br>
              <a:rPr lang="en-US" dirty="0">
                <a:solidFill>
                  <a:srgbClr val="000000"/>
                </a:solidFill>
                <a:latin typeface="Arial Narrow" panose="020B0606020202030204" pitchFamily="34" charset="0"/>
              </a:rPr>
            </a:br>
            <a:endParaRPr lang="nl-NL" dirty="0">
              <a:latin typeface="Arial Narrow" panose="020B0606020202030204" pitchFamily="34" charset="0"/>
            </a:endParaRPr>
          </a:p>
        </p:txBody>
      </p:sp>
      <p:sp>
        <p:nvSpPr>
          <p:cNvPr id="55" name="Rectangle 27"/>
          <p:cNvSpPr/>
          <p:nvPr/>
        </p:nvSpPr>
        <p:spPr>
          <a:xfrm>
            <a:off x="6801295" y="4767458"/>
            <a:ext cx="495837" cy="624913"/>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56" name="TextBox 38"/>
          <p:cNvSpPr txBox="1"/>
          <p:nvPr/>
        </p:nvSpPr>
        <p:spPr>
          <a:xfrm>
            <a:off x="5879976" y="5160297"/>
            <a:ext cx="1011544" cy="276999"/>
          </a:xfrm>
          <a:prstGeom prst="rect">
            <a:avLst/>
          </a:prstGeom>
          <a:noFill/>
        </p:spPr>
        <p:txBody>
          <a:bodyPr wrap="square" rtlCol="0">
            <a:spAutoFit/>
          </a:bodyPr>
          <a:lstStyle/>
          <a:p>
            <a:r>
              <a:rPr lang="sv-SE" sz="1200" dirty="0">
                <a:latin typeface="Arial Narrow" panose="020B0606020202030204" pitchFamily="34" charset="0"/>
              </a:rPr>
              <a:t>Current </a:t>
            </a:r>
            <a:r>
              <a:rPr lang="sv-SE" sz="1200" dirty="0" smtClean="0">
                <a:latin typeface="Arial Narrow" panose="020B0606020202030204" pitchFamily="34" charset="0"/>
              </a:rPr>
              <a:t>level </a:t>
            </a:r>
          </a:p>
        </p:txBody>
      </p:sp>
      <p:sp>
        <p:nvSpPr>
          <p:cNvPr id="57" name="TextBox 23"/>
          <p:cNvSpPr txBox="1"/>
          <p:nvPr/>
        </p:nvSpPr>
        <p:spPr>
          <a:xfrm>
            <a:off x="7785065" y="5840701"/>
            <a:ext cx="1565702" cy="276999"/>
          </a:xfrm>
          <a:prstGeom prst="rect">
            <a:avLst/>
          </a:prstGeom>
          <a:noFill/>
        </p:spPr>
        <p:txBody>
          <a:bodyPr wrap="square" rtlCol="0">
            <a:spAutoFit/>
          </a:bodyPr>
          <a:lstStyle/>
          <a:p>
            <a:pPr algn="ctr"/>
            <a:r>
              <a:rPr lang="sv-SE" sz="1200" b="1" i="1" dirty="0" smtClean="0">
                <a:solidFill>
                  <a:srgbClr val="FF0000"/>
                </a:solidFill>
                <a:latin typeface="Arial Narrow" panose="020B0606020202030204" pitchFamily="34" charset="0"/>
              </a:rPr>
              <a:t>Figure not on scale!</a:t>
            </a:r>
            <a:endParaRPr lang="sv-SE" sz="1200" b="1" i="1" dirty="0">
              <a:solidFill>
                <a:srgbClr val="FF0000"/>
              </a:solidFill>
              <a:latin typeface="Arial Narrow" panose="020B0606020202030204" pitchFamily="34" charset="0"/>
            </a:endParaRPr>
          </a:p>
        </p:txBody>
      </p:sp>
      <p:sp>
        <p:nvSpPr>
          <p:cNvPr id="69" name="Rechthoek 68"/>
          <p:cNvSpPr/>
          <p:nvPr/>
        </p:nvSpPr>
        <p:spPr>
          <a:xfrm>
            <a:off x="9336360" y="4871212"/>
            <a:ext cx="2840508" cy="1477328"/>
          </a:xfrm>
          <a:prstGeom prst="rect">
            <a:avLst/>
          </a:prstGeom>
        </p:spPr>
        <p:txBody>
          <a:bodyPr wrap="square">
            <a:spAutoFit/>
          </a:bodyPr>
          <a:lstStyle/>
          <a:p>
            <a:pPr marL="285750" indent="-285750">
              <a:buClr>
                <a:schemeClr val="accent2"/>
              </a:buClr>
              <a:buFont typeface="Wingdings" panose="05000000000000000000" pitchFamily="2" charset="2"/>
              <a:buChar char="§"/>
            </a:pPr>
            <a:r>
              <a:rPr lang="en-US" dirty="0" smtClean="0">
                <a:solidFill>
                  <a:srgbClr val="000000"/>
                </a:solidFill>
                <a:latin typeface="Arial Narrow" panose="020B0606020202030204" pitchFamily="34" charset="0"/>
              </a:rPr>
              <a:t>Full operational cab height range must be taken into account for setting baseline direct vision level</a:t>
            </a:r>
            <a:r>
              <a:rPr lang="en-US" dirty="0">
                <a:solidFill>
                  <a:srgbClr val="000000"/>
                </a:solidFill>
                <a:latin typeface="Arial Narrow" panose="020B0606020202030204" pitchFamily="34" charset="0"/>
              </a:rPr>
              <a:t/>
            </a:r>
            <a:br>
              <a:rPr lang="en-US" dirty="0">
                <a:solidFill>
                  <a:srgbClr val="000000"/>
                </a:solidFill>
                <a:latin typeface="Arial Narrow" panose="020B0606020202030204" pitchFamily="34" charset="0"/>
              </a:rPr>
            </a:br>
            <a:endParaRPr lang="nl-NL" dirty="0">
              <a:latin typeface="Arial Narrow" panose="020B0606020202030204" pitchFamily="34" charset="0"/>
            </a:endParaRPr>
          </a:p>
        </p:txBody>
      </p:sp>
      <p:grpSp>
        <p:nvGrpSpPr>
          <p:cNvPr id="87" name="Groep 86"/>
          <p:cNvGrpSpPr/>
          <p:nvPr/>
        </p:nvGrpSpPr>
        <p:grpSpPr>
          <a:xfrm>
            <a:off x="49309" y="3376513"/>
            <a:ext cx="6489706" cy="584775"/>
            <a:chOff x="174851" y="3359193"/>
            <a:chExt cx="6489706" cy="584775"/>
          </a:xfrm>
        </p:grpSpPr>
        <p:cxnSp>
          <p:nvCxnSpPr>
            <p:cNvPr id="30" name="Rechte verbindingslijn 29"/>
            <p:cNvCxnSpPr/>
            <p:nvPr/>
          </p:nvCxnSpPr>
          <p:spPr>
            <a:xfrm flipH="1">
              <a:off x="1757046" y="3651581"/>
              <a:ext cx="4907511"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1" name="Tekstvak 30"/>
            <p:cNvSpPr txBox="1"/>
            <p:nvPr/>
          </p:nvSpPr>
          <p:spPr>
            <a:xfrm>
              <a:off x="174851" y="3359193"/>
              <a:ext cx="1798219" cy="584775"/>
            </a:xfrm>
            <a:prstGeom prst="rect">
              <a:avLst/>
            </a:prstGeom>
            <a:noFill/>
          </p:spPr>
          <p:txBody>
            <a:bodyPr wrap="square" rtlCol="0">
              <a:spAutoFit/>
            </a:bodyPr>
            <a:lstStyle/>
            <a:p>
              <a:r>
                <a:rPr lang="nl-NL" sz="1600" dirty="0" smtClean="0">
                  <a:solidFill>
                    <a:srgbClr val="FF0000"/>
                  </a:solidFill>
                  <a:latin typeface="Arial Narrow" panose="020B0606020202030204" pitchFamily="34" charset="0"/>
                </a:rPr>
                <a:t>Baseline </a:t>
              </a:r>
              <a:r>
                <a:rPr lang="nl-NL" sz="1600" dirty="0" err="1" smtClean="0">
                  <a:solidFill>
                    <a:srgbClr val="FF0000"/>
                  </a:solidFill>
                  <a:latin typeface="Arial Narrow" panose="020B0606020202030204" pitchFamily="34" charset="0"/>
                </a:rPr>
                <a:t>for</a:t>
              </a:r>
              <a:r>
                <a:rPr lang="nl-NL" sz="1600" dirty="0" smtClean="0">
                  <a:solidFill>
                    <a:srgbClr val="FF0000"/>
                  </a:solidFill>
                  <a:latin typeface="Arial Narrow" panose="020B0606020202030204" pitchFamily="34" charset="0"/>
                </a:rPr>
                <a:t> direct</a:t>
              </a:r>
            </a:p>
            <a:p>
              <a:r>
                <a:rPr lang="nl-NL" sz="1600" dirty="0" err="1" smtClean="0">
                  <a:solidFill>
                    <a:srgbClr val="FF0000"/>
                  </a:solidFill>
                  <a:latin typeface="Arial Narrow" panose="020B0606020202030204" pitchFamily="34" charset="0"/>
                </a:rPr>
                <a:t>vision</a:t>
              </a:r>
              <a:r>
                <a:rPr lang="nl-NL" sz="1600" dirty="0" smtClean="0">
                  <a:solidFill>
                    <a:srgbClr val="FF0000"/>
                  </a:solidFill>
                  <a:latin typeface="Arial Narrow" panose="020B0606020202030204" pitchFamily="34" charset="0"/>
                </a:rPr>
                <a:t> performance</a:t>
              </a:r>
            </a:p>
          </p:txBody>
        </p:sp>
      </p:grpSp>
      <p:cxnSp>
        <p:nvCxnSpPr>
          <p:cNvPr id="71" name="Straight Arrow Connector 20"/>
          <p:cNvCxnSpPr/>
          <p:nvPr/>
        </p:nvCxnSpPr>
        <p:spPr>
          <a:xfrm flipH="1" flipV="1">
            <a:off x="1660524" y="5394535"/>
            <a:ext cx="162359" cy="194220"/>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20"/>
          <p:cNvCxnSpPr/>
          <p:nvPr/>
        </p:nvCxnSpPr>
        <p:spPr>
          <a:xfrm flipH="1">
            <a:off x="1538216" y="5560668"/>
            <a:ext cx="294391" cy="218144"/>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20"/>
          <p:cNvCxnSpPr/>
          <p:nvPr/>
        </p:nvCxnSpPr>
        <p:spPr>
          <a:xfrm flipV="1">
            <a:off x="1676745" y="5898782"/>
            <a:ext cx="1" cy="223197"/>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20"/>
          <p:cNvCxnSpPr/>
          <p:nvPr/>
        </p:nvCxnSpPr>
        <p:spPr>
          <a:xfrm flipH="1" flipV="1">
            <a:off x="1545170" y="5755060"/>
            <a:ext cx="140241" cy="166753"/>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2" name="Rectangle 4"/>
          <p:cNvSpPr/>
          <p:nvPr/>
        </p:nvSpPr>
        <p:spPr>
          <a:xfrm>
            <a:off x="3024341" y="4823694"/>
            <a:ext cx="495837" cy="638872"/>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103" name="TextBox 23"/>
          <p:cNvSpPr txBox="1"/>
          <p:nvPr/>
        </p:nvSpPr>
        <p:spPr>
          <a:xfrm>
            <a:off x="3537847" y="4847393"/>
            <a:ext cx="779403" cy="577081"/>
          </a:xfrm>
          <a:prstGeom prst="rect">
            <a:avLst/>
          </a:prstGeom>
          <a:noFill/>
        </p:spPr>
        <p:txBody>
          <a:bodyPr wrap="square" rtlCol="0">
            <a:spAutoFit/>
          </a:bodyPr>
          <a:lstStyle/>
          <a:p>
            <a:pPr algn="ctr"/>
            <a:r>
              <a:rPr lang="sv-SE" sz="1050" dirty="0" smtClean="0">
                <a:latin typeface="Arial Narrow" panose="020B0606020202030204" pitchFamily="34" charset="0"/>
              </a:rPr>
              <a:t>Cab</a:t>
            </a:r>
          </a:p>
          <a:p>
            <a:pPr algn="ctr"/>
            <a:r>
              <a:rPr lang="sv-SE" sz="1050" dirty="0" smtClean="0">
                <a:latin typeface="Arial Narrow" panose="020B0606020202030204" pitchFamily="34" charset="0"/>
              </a:rPr>
              <a:t>Height</a:t>
            </a:r>
          </a:p>
          <a:p>
            <a:pPr algn="ctr"/>
            <a:r>
              <a:rPr lang="sv-SE" sz="1050" dirty="0" smtClean="0">
                <a:latin typeface="Arial Narrow" panose="020B0606020202030204" pitchFamily="34" charset="0"/>
              </a:rPr>
              <a:t>Range</a:t>
            </a:r>
            <a:endParaRPr lang="sv-SE" sz="1050" dirty="0">
              <a:latin typeface="Arial Narrow" panose="020B0606020202030204" pitchFamily="34" charset="0"/>
            </a:endParaRPr>
          </a:p>
        </p:txBody>
      </p:sp>
      <p:grpSp>
        <p:nvGrpSpPr>
          <p:cNvPr id="2" name="Groep 1"/>
          <p:cNvGrpSpPr/>
          <p:nvPr/>
        </p:nvGrpSpPr>
        <p:grpSpPr>
          <a:xfrm>
            <a:off x="1707528" y="2775918"/>
            <a:ext cx="5093767" cy="2367213"/>
            <a:chOff x="1965020" y="2276873"/>
            <a:chExt cx="5093767" cy="2367213"/>
          </a:xfrm>
        </p:grpSpPr>
        <p:grpSp>
          <p:nvGrpSpPr>
            <p:cNvPr id="50" name="Groep 49"/>
            <p:cNvGrpSpPr/>
            <p:nvPr/>
          </p:nvGrpSpPr>
          <p:grpSpPr>
            <a:xfrm>
              <a:off x="1965020" y="2276873"/>
              <a:ext cx="5093767" cy="2367213"/>
              <a:chOff x="1965020" y="2486339"/>
              <a:chExt cx="5093767" cy="2367213"/>
            </a:xfrm>
          </p:grpSpPr>
          <p:sp>
            <p:nvSpPr>
              <p:cNvPr id="46" name="Rectangle 4"/>
              <p:cNvSpPr/>
              <p:nvPr/>
            </p:nvSpPr>
            <p:spPr>
              <a:xfrm>
                <a:off x="2681084" y="2486339"/>
                <a:ext cx="495837" cy="711121"/>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54" name="Rectangle 27"/>
              <p:cNvSpPr/>
              <p:nvPr/>
            </p:nvSpPr>
            <p:spPr>
              <a:xfrm>
                <a:off x="6425500" y="2662944"/>
                <a:ext cx="495837" cy="703662"/>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58" name="TextBox 23"/>
              <p:cNvSpPr txBox="1"/>
              <p:nvPr/>
            </p:nvSpPr>
            <p:spPr>
              <a:xfrm>
                <a:off x="1965020" y="2591928"/>
                <a:ext cx="779403" cy="461665"/>
              </a:xfrm>
              <a:prstGeom prst="rect">
                <a:avLst/>
              </a:prstGeom>
              <a:noFill/>
            </p:spPr>
            <p:txBody>
              <a:bodyPr wrap="square" rtlCol="0">
                <a:spAutoFit/>
              </a:bodyPr>
              <a:lstStyle/>
              <a:p>
                <a:pPr algn="ctr"/>
                <a:r>
                  <a:rPr lang="sv-SE" sz="1200" dirty="0">
                    <a:latin typeface="Arial Narrow" panose="020B0606020202030204" pitchFamily="34" charset="0"/>
                  </a:rPr>
                  <a:t>Feasible </a:t>
                </a:r>
              </a:p>
              <a:p>
                <a:pPr algn="ctr"/>
                <a:r>
                  <a:rPr lang="sv-SE" sz="1200" dirty="0" smtClean="0">
                    <a:latin typeface="Arial Narrow" panose="020B0606020202030204" pitchFamily="34" charset="0"/>
                  </a:rPr>
                  <a:t>level</a:t>
                </a:r>
                <a:endParaRPr lang="sv-SE" sz="1200" dirty="0">
                  <a:latin typeface="Arial Narrow" panose="020B0606020202030204" pitchFamily="34" charset="0"/>
                </a:endParaRPr>
              </a:p>
            </p:txBody>
          </p:sp>
          <p:cxnSp>
            <p:nvCxnSpPr>
              <p:cNvPr id="41" name="Gebogen verbindingslijn 40"/>
              <p:cNvCxnSpPr>
                <a:stCxn id="55" idx="1"/>
                <a:endCxn id="54" idx="2"/>
              </p:cNvCxnSpPr>
              <p:nvPr/>
            </p:nvCxnSpPr>
            <p:spPr>
              <a:xfrm rot="10800000">
                <a:off x="6673419" y="3366606"/>
                <a:ext cx="385368" cy="1423730"/>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Gebogen verbindingslijn 69"/>
              <p:cNvCxnSpPr>
                <a:stCxn id="102" idx="1"/>
                <a:endCxn id="46" idx="2"/>
              </p:cNvCxnSpPr>
              <p:nvPr/>
            </p:nvCxnSpPr>
            <p:spPr>
              <a:xfrm rot="10800000">
                <a:off x="2929003" y="3197461"/>
                <a:ext cx="352830" cy="1656091"/>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TextBox 23"/>
            <p:cNvSpPr txBox="1"/>
            <p:nvPr/>
          </p:nvSpPr>
          <p:spPr>
            <a:xfrm>
              <a:off x="5718105" y="2562399"/>
              <a:ext cx="779403" cy="461665"/>
            </a:xfrm>
            <a:prstGeom prst="rect">
              <a:avLst/>
            </a:prstGeom>
            <a:noFill/>
          </p:spPr>
          <p:txBody>
            <a:bodyPr wrap="square" rtlCol="0">
              <a:spAutoFit/>
            </a:bodyPr>
            <a:lstStyle/>
            <a:p>
              <a:pPr algn="ctr"/>
              <a:r>
                <a:rPr lang="sv-SE" sz="1200" dirty="0">
                  <a:latin typeface="Arial Narrow" panose="020B0606020202030204" pitchFamily="34" charset="0"/>
                </a:rPr>
                <a:t>Feasible </a:t>
              </a:r>
            </a:p>
            <a:p>
              <a:pPr algn="ctr"/>
              <a:r>
                <a:rPr lang="sv-SE" sz="1200" dirty="0" smtClean="0">
                  <a:latin typeface="Arial Narrow" panose="020B0606020202030204" pitchFamily="34" charset="0"/>
                </a:rPr>
                <a:t>level</a:t>
              </a:r>
              <a:endParaRPr lang="sv-SE" sz="1200" dirty="0">
                <a:latin typeface="Arial Narrow" panose="020B0606020202030204" pitchFamily="34" charset="0"/>
              </a:endParaRPr>
            </a:p>
          </p:txBody>
        </p:sp>
      </p:grpSp>
      <p:cxnSp>
        <p:nvCxnSpPr>
          <p:cNvPr id="117" name="Rechte verbindingslijn met pijl 116"/>
          <p:cNvCxnSpPr/>
          <p:nvPr/>
        </p:nvCxnSpPr>
        <p:spPr>
          <a:xfrm>
            <a:off x="3675649" y="4871212"/>
            <a:ext cx="0" cy="59543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1" name="TextBox 23"/>
          <p:cNvSpPr txBox="1"/>
          <p:nvPr/>
        </p:nvSpPr>
        <p:spPr>
          <a:xfrm>
            <a:off x="7289247" y="4784757"/>
            <a:ext cx="779403" cy="577081"/>
          </a:xfrm>
          <a:prstGeom prst="rect">
            <a:avLst/>
          </a:prstGeom>
          <a:noFill/>
        </p:spPr>
        <p:txBody>
          <a:bodyPr wrap="square" rtlCol="0">
            <a:spAutoFit/>
          </a:bodyPr>
          <a:lstStyle/>
          <a:p>
            <a:pPr algn="ctr"/>
            <a:r>
              <a:rPr lang="sv-SE" sz="1050" dirty="0" smtClean="0">
                <a:latin typeface="Arial Narrow" panose="020B0606020202030204" pitchFamily="34" charset="0"/>
              </a:rPr>
              <a:t>Cab</a:t>
            </a:r>
          </a:p>
          <a:p>
            <a:pPr algn="ctr"/>
            <a:r>
              <a:rPr lang="sv-SE" sz="1050" dirty="0" smtClean="0">
                <a:latin typeface="Arial Narrow" panose="020B0606020202030204" pitchFamily="34" charset="0"/>
              </a:rPr>
              <a:t>Height</a:t>
            </a:r>
          </a:p>
          <a:p>
            <a:pPr algn="ctr"/>
            <a:r>
              <a:rPr lang="sv-SE" sz="1050" dirty="0" smtClean="0">
                <a:latin typeface="Arial Narrow" panose="020B0606020202030204" pitchFamily="34" charset="0"/>
              </a:rPr>
              <a:t>Range</a:t>
            </a:r>
            <a:endParaRPr lang="sv-SE" sz="1050" dirty="0">
              <a:latin typeface="Arial Narrow" panose="020B0606020202030204" pitchFamily="34" charset="0"/>
            </a:endParaRPr>
          </a:p>
        </p:txBody>
      </p:sp>
      <p:cxnSp>
        <p:nvCxnSpPr>
          <p:cNvPr id="122" name="Rechte verbindingslijn met pijl 121"/>
          <p:cNvCxnSpPr/>
          <p:nvPr/>
        </p:nvCxnSpPr>
        <p:spPr>
          <a:xfrm>
            <a:off x="7427049" y="4808576"/>
            <a:ext cx="0" cy="59543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221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407368" y="188640"/>
            <a:ext cx="8352928" cy="523220"/>
          </a:xfrm>
          <a:prstGeom prst="rect">
            <a:avLst/>
          </a:prstGeom>
          <a:noFill/>
        </p:spPr>
        <p:txBody>
          <a:bodyPr wrap="square" rtlCol="0">
            <a:spAutoFit/>
          </a:bodyPr>
          <a:lstStyle/>
          <a:p>
            <a:r>
              <a:rPr lang="en-US" sz="2800" b="1" dirty="0">
                <a:latin typeface="Arial Narrow" panose="020B0606020202030204" pitchFamily="34" charset="0"/>
              </a:rPr>
              <a:t>Arguments for Limitations to Lower Cab Heights</a:t>
            </a:r>
          </a:p>
        </p:txBody>
      </p:sp>
      <p:sp>
        <p:nvSpPr>
          <p:cNvPr id="5" name="Afgeronde rechthoek 4"/>
          <p:cNvSpPr/>
          <p:nvPr/>
        </p:nvSpPr>
        <p:spPr bwMode="auto">
          <a:xfrm>
            <a:off x="8005654" y="953537"/>
            <a:ext cx="3888432" cy="1219476"/>
          </a:xfrm>
          <a:prstGeom prst="roundRect">
            <a:avLst/>
          </a:prstGeom>
          <a:solidFill>
            <a:srgbClr val="92D050"/>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Fuel</a:t>
            </a:r>
            <a:r>
              <a:rPr kumimoji="0" lang="en-US" sz="1600" b="1" i="0" u="none" strike="noStrike" kern="0" cap="none" spc="0" normalizeH="0" noProof="0" dirty="0">
                <a:ln>
                  <a:noFill/>
                </a:ln>
                <a:solidFill>
                  <a:srgbClr val="FFFFFF"/>
                </a:solidFill>
                <a:effectLst/>
                <a:uLnTx/>
                <a:uFillTx/>
                <a:latin typeface="Arial Narrow" panose="020B0606020202030204" pitchFamily="34" charset="0"/>
              </a:rPr>
              <a:t> </a:t>
            </a: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consumption /</a:t>
            </a: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CO2 </a:t>
            </a:r>
            <a:r>
              <a:rPr kumimoji="0" lang="en-US" sz="1600" b="1" i="0" u="none" strike="noStrike" kern="0" cap="none" spc="0" normalizeH="0" baseline="0" noProof="0" dirty="0" smtClean="0">
                <a:ln>
                  <a:noFill/>
                </a:ln>
                <a:solidFill>
                  <a:srgbClr val="FFFFFF"/>
                </a:solidFill>
                <a:effectLst/>
                <a:uLnTx/>
                <a:uFillTx/>
                <a:latin typeface="Arial Narrow" panose="020B0606020202030204" pitchFamily="34" charset="0"/>
              </a:rPr>
              <a:t>emission / </a:t>
            </a: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rgbClr val="FFFFFF"/>
                </a:solidFill>
                <a:effectLst/>
                <a:uLnTx/>
                <a:uFillTx/>
                <a:latin typeface="Arial Narrow" panose="020B0606020202030204" pitchFamily="34" charset="0"/>
              </a:rPr>
              <a:t>Environment</a:t>
            </a: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p:txBody>
      </p:sp>
      <p:sp>
        <p:nvSpPr>
          <p:cNvPr id="8" name="Afgeronde rechthoek 7"/>
          <p:cNvSpPr/>
          <p:nvPr/>
        </p:nvSpPr>
        <p:spPr bwMode="auto">
          <a:xfrm>
            <a:off x="8005654" y="2397344"/>
            <a:ext cx="3888432" cy="1482168"/>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r>
              <a:rPr lang="en-US" sz="1600" b="1" kern="0" dirty="0">
                <a:solidFill>
                  <a:srgbClr val="FFFFFF"/>
                </a:solidFill>
                <a:latin typeface="Arial Narrow" panose="020B0606020202030204" pitchFamily="34" charset="0"/>
              </a:rPr>
              <a:t>R</a:t>
            </a:r>
            <a:r>
              <a:rPr kumimoji="0" lang="en-US" sz="1600" b="1" i="0" u="none" strike="noStrike" kern="0" cap="none" spc="0" normalizeH="0" baseline="0" noProof="0" dirty="0" err="1">
                <a:ln>
                  <a:noFill/>
                </a:ln>
                <a:solidFill>
                  <a:srgbClr val="FFFFFF"/>
                </a:solidFill>
                <a:effectLst/>
                <a:uLnTx/>
                <a:uFillTx/>
                <a:latin typeface="Arial Narrow" panose="020B0606020202030204" pitchFamily="34" charset="0"/>
              </a:rPr>
              <a:t>oad</a:t>
            </a: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 safety</a:t>
            </a:r>
          </a:p>
        </p:txBody>
      </p:sp>
      <p:cxnSp>
        <p:nvCxnSpPr>
          <p:cNvPr id="9" name="Rechte verbindingslijn met pijl 8"/>
          <p:cNvCxnSpPr>
            <a:stCxn id="24" idx="3"/>
            <a:endCxn id="8" idx="1"/>
          </p:cNvCxnSpPr>
          <p:nvPr/>
        </p:nvCxnSpPr>
        <p:spPr bwMode="auto">
          <a:xfrm>
            <a:off x="7320135" y="2056810"/>
            <a:ext cx="685519" cy="108161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0" name="Rechte verbindingslijn met pijl 9"/>
          <p:cNvCxnSpPr>
            <a:stCxn id="28" idx="3"/>
            <a:endCxn id="8" idx="1"/>
          </p:cNvCxnSpPr>
          <p:nvPr/>
        </p:nvCxnSpPr>
        <p:spPr bwMode="auto">
          <a:xfrm flipV="1">
            <a:off x="7320135" y="3138428"/>
            <a:ext cx="685519" cy="624212"/>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1" name="Rechte verbindingslijn met pijl 10"/>
          <p:cNvCxnSpPr>
            <a:stCxn id="27" idx="3"/>
            <a:endCxn id="28" idx="1"/>
          </p:cNvCxnSpPr>
          <p:nvPr/>
        </p:nvCxnSpPr>
        <p:spPr bwMode="auto">
          <a:xfrm flipV="1">
            <a:off x="4721566" y="3762640"/>
            <a:ext cx="484623" cy="1"/>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6" name="Rechte verbindingslijn met pijl 15"/>
          <p:cNvCxnSpPr>
            <a:stCxn id="26" idx="3"/>
            <a:endCxn id="5" idx="1"/>
          </p:cNvCxnSpPr>
          <p:nvPr/>
        </p:nvCxnSpPr>
        <p:spPr bwMode="auto">
          <a:xfrm>
            <a:off x="7320135" y="1264722"/>
            <a:ext cx="685519" cy="298553"/>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7" name="Rechte verbindingslijn met pijl 16"/>
          <p:cNvCxnSpPr>
            <a:stCxn id="21" idx="3"/>
            <a:endCxn id="23" idx="1"/>
          </p:cNvCxnSpPr>
          <p:nvPr/>
        </p:nvCxnSpPr>
        <p:spPr bwMode="auto">
          <a:xfrm>
            <a:off x="1999374" y="2166911"/>
            <a:ext cx="669964" cy="32644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8" name="Rechte verbindingslijn met pijl 17"/>
          <p:cNvCxnSpPr>
            <a:stCxn id="22" idx="3"/>
            <a:endCxn id="26" idx="1"/>
          </p:cNvCxnSpPr>
          <p:nvPr/>
        </p:nvCxnSpPr>
        <p:spPr bwMode="auto">
          <a:xfrm>
            <a:off x="4731610" y="1264722"/>
            <a:ext cx="477052" cy="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9" name="Rechte verbindingslijn met pijl 18"/>
          <p:cNvCxnSpPr>
            <a:stCxn id="23" idx="3"/>
            <a:endCxn id="24" idx="1"/>
          </p:cNvCxnSpPr>
          <p:nvPr/>
        </p:nvCxnSpPr>
        <p:spPr bwMode="auto">
          <a:xfrm flipV="1">
            <a:off x="4721566" y="2056810"/>
            <a:ext cx="478096" cy="436549"/>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pic>
        <p:nvPicPr>
          <p:cNvPr id="20" name="Picture 2" descr="http://www.daf.nl/~/media/images/daf%20global/imagebank/daf%20press%20releases/2016/press-kit-barcelona/38-daf-xf-440-low-deck-cab-drive.jpg?as=0&amp;mh=500&amp;mw=5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58941" y="2541963"/>
            <a:ext cx="1797086" cy="12795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1" name="Afgeronde rechthoek 20"/>
          <p:cNvSpPr/>
          <p:nvPr/>
        </p:nvSpPr>
        <p:spPr bwMode="auto">
          <a:xfrm>
            <a:off x="246932" y="908720"/>
            <a:ext cx="1752442" cy="2516381"/>
          </a:xfrm>
          <a:prstGeom prst="roundRect">
            <a:avLst/>
          </a:prstGeom>
          <a:solidFill>
            <a:srgbClr val="384F93"/>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Long Haulage</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High seating position and </a:t>
            </a:r>
            <a:r>
              <a:rPr lang="en-US" sz="1600" kern="0" dirty="0">
                <a:solidFill>
                  <a:srgbClr val="FFFFFF"/>
                </a:solidFill>
                <a:latin typeface="Arial Narrow" panose="020B0606020202030204" pitchFamily="34" charset="0"/>
              </a:rPr>
              <a:t>“flat” floor </a:t>
            </a: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cab</a:t>
            </a:r>
          </a:p>
        </p:txBody>
      </p:sp>
      <p:sp>
        <p:nvSpPr>
          <p:cNvPr id="22" name="Afgeronde rechthoek 21"/>
          <p:cNvSpPr/>
          <p:nvPr/>
        </p:nvSpPr>
        <p:spPr bwMode="auto">
          <a:xfrm>
            <a:off x="2679382" y="927184"/>
            <a:ext cx="2052228" cy="675075"/>
          </a:xfrm>
          <a:prstGeom prst="roundRect">
            <a:avLst/>
          </a:prstGeom>
          <a:solidFill>
            <a:srgbClr val="92D050"/>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Good look ahead possibilities</a:t>
            </a:r>
          </a:p>
        </p:txBody>
      </p:sp>
      <p:sp>
        <p:nvSpPr>
          <p:cNvPr id="23" name="Afgeronde rechthoek 22"/>
          <p:cNvSpPr/>
          <p:nvPr/>
        </p:nvSpPr>
        <p:spPr bwMode="auto">
          <a:xfrm>
            <a:off x="2669338" y="2155821"/>
            <a:ext cx="2052228"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More calm and</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safe position</a:t>
            </a:r>
          </a:p>
        </p:txBody>
      </p:sp>
      <p:sp>
        <p:nvSpPr>
          <p:cNvPr id="24" name="Afgeronde rechthoek 23"/>
          <p:cNvSpPr/>
          <p:nvPr/>
        </p:nvSpPr>
        <p:spPr bwMode="auto">
          <a:xfrm>
            <a:off x="5199662" y="1719272"/>
            <a:ext cx="2120473"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Driving comfort /</a:t>
            </a:r>
            <a:r>
              <a:rPr kumimoji="0" lang="en-US" sz="1600" b="0" i="0" u="none" strike="noStrike" kern="0" cap="none" spc="0" normalizeH="0" noProof="0" dirty="0">
                <a:ln>
                  <a:noFill/>
                </a:ln>
                <a:solidFill>
                  <a:srgbClr val="FFFFFF"/>
                </a:solidFill>
                <a:effectLst/>
                <a:uLnTx/>
                <a:uFillTx/>
                <a:latin typeface="Arial Narrow" panose="020B0606020202030204" pitchFamily="34" charset="0"/>
              </a:rPr>
              <a:t> </a:t>
            </a: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situational awareness</a:t>
            </a:r>
          </a:p>
        </p:txBody>
      </p:sp>
      <p:cxnSp>
        <p:nvCxnSpPr>
          <p:cNvPr id="25" name="Rechte verbindingslijn met pijl 24"/>
          <p:cNvCxnSpPr>
            <a:stCxn id="26" idx="3"/>
            <a:endCxn id="8" idx="1"/>
          </p:cNvCxnSpPr>
          <p:nvPr/>
        </p:nvCxnSpPr>
        <p:spPr bwMode="auto">
          <a:xfrm>
            <a:off x="7320135" y="1264722"/>
            <a:ext cx="685519" cy="1873706"/>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26" name="Afgeronde rechthoek 25"/>
          <p:cNvSpPr/>
          <p:nvPr/>
        </p:nvSpPr>
        <p:spPr bwMode="auto">
          <a:xfrm>
            <a:off x="5208662" y="927184"/>
            <a:ext cx="2111473" cy="675075"/>
          </a:xfrm>
          <a:prstGeom prst="roundRect">
            <a:avLst/>
          </a:prstGeom>
          <a:solidFill>
            <a:srgbClr val="92D050"/>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Better anticipation on traffic situation</a:t>
            </a:r>
          </a:p>
        </p:txBody>
      </p:sp>
      <p:sp>
        <p:nvSpPr>
          <p:cNvPr id="27" name="Afgeronde rechthoek 26"/>
          <p:cNvSpPr/>
          <p:nvPr/>
        </p:nvSpPr>
        <p:spPr bwMode="auto">
          <a:xfrm>
            <a:off x="2669338" y="3425103"/>
            <a:ext cx="2052228"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Living comfort and overnight stay</a:t>
            </a:r>
          </a:p>
        </p:txBody>
      </p:sp>
      <p:sp>
        <p:nvSpPr>
          <p:cNvPr id="28" name="Afgeronde rechthoek 27"/>
          <p:cNvSpPr/>
          <p:nvPr/>
        </p:nvSpPr>
        <p:spPr bwMode="auto">
          <a:xfrm>
            <a:off x="5206189" y="3425102"/>
            <a:ext cx="2113946"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Better driver fitness</a:t>
            </a:r>
          </a:p>
        </p:txBody>
      </p:sp>
      <p:cxnSp>
        <p:nvCxnSpPr>
          <p:cNvPr id="29" name="Rechte verbindingslijn met pijl 28"/>
          <p:cNvCxnSpPr>
            <a:stCxn id="21" idx="3"/>
            <a:endCxn id="27" idx="1"/>
          </p:cNvCxnSpPr>
          <p:nvPr/>
        </p:nvCxnSpPr>
        <p:spPr bwMode="auto">
          <a:xfrm>
            <a:off x="1999374" y="2166911"/>
            <a:ext cx="669964" cy="159573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30" name="Rechte verbindingslijn met pijl 29"/>
          <p:cNvCxnSpPr>
            <a:stCxn id="21" idx="3"/>
            <a:endCxn id="22" idx="1"/>
          </p:cNvCxnSpPr>
          <p:nvPr/>
        </p:nvCxnSpPr>
        <p:spPr bwMode="auto">
          <a:xfrm flipV="1">
            <a:off x="1999374" y="1264722"/>
            <a:ext cx="680008" cy="902189"/>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32" name="Afgeronde rechthoek 31"/>
          <p:cNvSpPr/>
          <p:nvPr/>
        </p:nvSpPr>
        <p:spPr bwMode="auto">
          <a:xfrm>
            <a:off x="5199660" y="2554425"/>
            <a:ext cx="2120475"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Collision safety</a:t>
            </a:r>
          </a:p>
        </p:txBody>
      </p:sp>
      <p:sp>
        <p:nvSpPr>
          <p:cNvPr id="33" name="Afgeronde rechthoek 32"/>
          <p:cNvSpPr/>
          <p:nvPr/>
        </p:nvSpPr>
        <p:spPr bwMode="auto">
          <a:xfrm>
            <a:off x="8005655" y="4030864"/>
            <a:ext cx="3922994" cy="1497504"/>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r>
              <a:rPr lang="en-US" sz="1600" b="1" kern="0" dirty="0">
                <a:solidFill>
                  <a:srgbClr val="FFFFFF"/>
                </a:solidFill>
                <a:latin typeface="Arial Narrow" panose="020B0606020202030204" pitchFamily="34" charset="0"/>
              </a:rPr>
              <a:t>Fit for </a:t>
            </a:r>
            <a:r>
              <a:rPr lang="en-US" sz="1600" b="1" kern="0" dirty="0" smtClean="0">
                <a:solidFill>
                  <a:srgbClr val="FFFFFF"/>
                </a:solidFill>
                <a:latin typeface="Arial Narrow" panose="020B0606020202030204" pitchFamily="34" charset="0"/>
              </a:rPr>
              <a:t>purpose / </a:t>
            </a:r>
          </a:p>
          <a:p>
            <a:pPr marL="0" marR="0" lvl="0" indent="0" defTabSz="914400" eaLnBrk="0" fontAlgn="auto" latinLnBrk="0" hangingPunct="0">
              <a:lnSpc>
                <a:spcPct val="100000"/>
              </a:lnSpc>
              <a:spcBef>
                <a:spcPts val="0"/>
              </a:spcBef>
              <a:spcAft>
                <a:spcPts val="0"/>
              </a:spcAft>
              <a:buClrTx/>
              <a:buSzTx/>
              <a:buFontTx/>
              <a:buNone/>
              <a:tabLst/>
              <a:defRPr/>
            </a:pPr>
            <a:r>
              <a:rPr lang="en-US" sz="1600" b="1" kern="0" dirty="0">
                <a:solidFill>
                  <a:srgbClr val="FFFFFF"/>
                </a:solidFill>
                <a:latin typeface="Arial Narrow" panose="020B0606020202030204" pitchFamily="34" charset="0"/>
              </a:rPr>
              <a:t>O</a:t>
            </a:r>
            <a:r>
              <a:rPr lang="en-US" sz="1600" b="1" kern="0" dirty="0" smtClean="0">
                <a:solidFill>
                  <a:srgbClr val="FFFFFF"/>
                </a:solidFill>
                <a:latin typeface="Arial Narrow" panose="020B0606020202030204" pitchFamily="34" charset="0"/>
              </a:rPr>
              <a:t>ff-road capabilities</a:t>
            </a: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p:txBody>
      </p:sp>
      <p:sp>
        <p:nvSpPr>
          <p:cNvPr id="36" name="Afgeronde rechthoek 35"/>
          <p:cNvSpPr/>
          <p:nvPr/>
        </p:nvSpPr>
        <p:spPr bwMode="auto">
          <a:xfrm>
            <a:off x="2656121" y="4250605"/>
            <a:ext cx="2052228"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Big engines for heavy transport</a:t>
            </a:r>
          </a:p>
        </p:txBody>
      </p:sp>
      <p:cxnSp>
        <p:nvCxnSpPr>
          <p:cNvPr id="44" name="Rechte verbindingslijn met pijl 43"/>
          <p:cNvCxnSpPr>
            <a:stCxn id="32" idx="3"/>
            <a:endCxn id="8" idx="1"/>
          </p:cNvCxnSpPr>
          <p:nvPr/>
        </p:nvCxnSpPr>
        <p:spPr bwMode="auto">
          <a:xfrm>
            <a:off x="7320135" y="2891963"/>
            <a:ext cx="685519" cy="246465"/>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52" name="Rechte verbindingslijn met pijl 51"/>
          <p:cNvCxnSpPr>
            <a:stCxn id="71" idx="3"/>
            <a:endCxn id="33" idx="1"/>
          </p:cNvCxnSpPr>
          <p:nvPr/>
        </p:nvCxnSpPr>
        <p:spPr bwMode="auto">
          <a:xfrm>
            <a:off x="7320136" y="4588143"/>
            <a:ext cx="685519" cy="191473"/>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58" name="Rechte verbindingslijn met pijl 57"/>
          <p:cNvCxnSpPr>
            <a:stCxn id="21" idx="3"/>
            <a:endCxn id="36" idx="1"/>
          </p:cNvCxnSpPr>
          <p:nvPr/>
        </p:nvCxnSpPr>
        <p:spPr bwMode="auto">
          <a:xfrm>
            <a:off x="1999374" y="2166911"/>
            <a:ext cx="656747" cy="2421232"/>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71" name="Afgeronde rechthoek 70"/>
          <p:cNvSpPr/>
          <p:nvPr/>
        </p:nvSpPr>
        <p:spPr bwMode="auto">
          <a:xfrm>
            <a:off x="5199662" y="4250605"/>
            <a:ext cx="2120474"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dirty="0">
                <a:solidFill>
                  <a:srgbClr val="FFFFFF"/>
                </a:solidFill>
                <a:latin typeface="Arial Narrow" panose="020B0606020202030204" pitchFamily="34" charset="0"/>
              </a:rPr>
              <a:t>Cooling capacity </a:t>
            </a:r>
          </a:p>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dirty="0">
                <a:solidFill>
                  <a:srgbClr val="FFFFFF"/>
                </a:solidFill>
                <a:latin typeface="Arial Narrow" panose="020B0606020202030204" pitchFamily="34" charset="0"/>
              </a:rPr>
              <a:t>(low emissions)</a:t>
            </a:r>
            <a:endParaRPr kumimoji="0" lang="en-US" sz="1600" b="0" i="0" u="none" strike="noStrike" kern="0" cap="none" spc="0" normalizeH="0" baseline="0" noProof="0" dirty="0">
              <a:ln>
                <a:noFill/>
              </a:ln>
              <a:solidFill>
                <a:srgbClr val="FFFFFF"/>
              </a:solidFill>
              <a:effectLst/>
              <a:uLnTx/>
              <a:uFillTx/>
              <a:latin typeface="Arial Narrow" panose="020B0606020202030204" pitchFamily="34" charset="0"/>
            </a:endParaRPr>
          </a:p>
        </p:txBody>
      </p:sp>
      <p:cxnSp>
        <p:nvCxnSpPr>
          <p:cNvPr id="72" name="Rechte verbindingslijn met pijl 71"/>
          <p:cNvCxnSpPr>
            <a:stCxn id="36" idx="3"/>
            <a:endCxn id="71" idx="1"/>
          </p:cNvCxnSpPr>
          <p:nvPr/>
        </p:nvCxnSpPr>
        <p:spPr bwMode="auto">
          <a:xfrm>
            <a:off x="4708349" y="4588143"/>
            <a:ext cx="491313" cy="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75" name="Rechte verbindingslijn met pijl 74"/>
          <p:cNvCxnSpPr>
            <a:stCxn id="71" idx="3"/>
            <a:endCxn id="5" idx="1"/>
          </p:cNvCxnSpPr>
          <p:nvPr/>
        </p:nvCxnSpPr>
        <p:spPr bwMode="auto">
          <a:xfrm flipV="1">
            <a:off x="7320136" y="1563275"/>
            <a:ext cx="685518" cy="302486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97" name="Rechte verbindingslijn met pijl 96"/>
          <p:cNvCxnSpPr>
            <a:stCxn id="23" idx="3"/>
            <a:endCxn id="32" idx="1"/>
          </p:cNvCxnSpPr>
          <p:nvPr/>
        </p:nvCxnSpPr>
        <p:spPr bwMode="auto">
          <a:xfrm>
            <a:off x="4721566" y="2493359"/>
            <a:ext cx="478094" cy="398604"/>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132" name="Afgeronde rechthoek 131"/>
          <p:cNvSpPr/>
          <p:nvPr/>
        </p:nvSpPr>
        <p:spPr bwMode="auto">
          <a:xfrm>
            <a:off x="2639615" y="5121283"/>
            <a:ext cx="2052228"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Intended for c</a:t>
            </a:r>
            <a:r>
              <a:rPr lang="en-US" sz="1600" kern="0" dirty="0" err="1">
                <a:solidFill>
                  <a:srgbClr val="FFFFFF"/>
                </a:solidFill>
                <a:latin typeface="Arial Narrow" panose="020B0606020202030204" pitchFamily="34" charset="0"/>
              </a:rPr>
              <a:t>onstruction</a:t>
            </a:r>
            <a:r>
              <a:rPr lang="en-US" sz="1600" kern="0" dirty="0">
                <a:solidFill>
                  <a:srgbClr val="FFFFFF"/>
                </a:solidFill>
                <a:latin typeface="Arial Narrow" panose="020B0606020202030204" pitchFamily="34" charset="0"/>
              </a:rPr>
              <a:t> sites</a:t>
            </a:r>
          </a:p>
        </p:txBody>
      </p:sp>
      <p:sp>
        <p:nvSpPr>
          <p:cNvPr id="145" name="Afgeronde rechthoek 144"/>
          <p:cNvSpPr/>
          <p:nvPr/>
        </p:nvSpPr>
        <p:spPr bwMode="auto">
          <a:xfrm>
            <a:off x="235861" y="3630241"/>
            <a:ext cx="1752444" cy="2336624"/>
          </a:xfrm>
          <a:prstGeom prst="roundRect">
            <a:avLst/>
          </a:prstGeom>
          <a:solidFill>
            <a:srgbClr val="384F93"/>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Construction</a:t>
            </a:r>
          </a:p>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dirty="0">
                <a:solidFill>
                  <a:srgbClr val="FFFFFF"/>
                </a:solidFill>
                <a:latin typeface="Arial Narrow" panose="020B0606020202030204" pitchFamily="34" charset="0"/>
              </a:rPr>
              <a:t>High cab position</a:t>
            </a:r>
            <a:endParaRPr kumimoji="0" lang="en-US" sz="1600" i="0" u="none" strike="noStrike" kern="0" cap="none" spc="0" normalizeH="0" baseline="0" noProof="0" dirty="0">
              <a:ln>
                <a:noFill/>
              </a:ln>
              <a:solidFill>
                <a:srgbClr val="FFFFFF"/>
              </a:solidFill>
              <a:effectLst/>
              <a:uLnTx/>
              <a:uFillTx/>
              <a:latin typeface="Arial Narrow" panose="020B0606020202030204" pitchFamily="34" charset="0"/>
            </a:endParaRPr>
          </a:p>
        </p:txBody>
      </p:sp>
      <p:cxnSp>
        <p:nvCxnSpPr>
          <p:cNvPr id="146" name="Rechte verbindingslijn met pijl 145"/>
          <p:cNvCxnSpPr>
            <a:stCxn id="145" idx="3"/>
            <a:endCxn id="132" idx="1"/>
          </p:cNvCxnSpPr>
          <p:nvPr/>
        </p:nvCxnSpPr>
        <p:spPr bwMode="auto">
          <a:xfrm>
            <a:off x="1988305" y="4798553"/>
            <a:ext cx="651310" cy="66026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149" name="Afgeronde rechthoek 148"/>
          <p:cNvSpPr/>
          <p:nvPr/>
        </p:nvSpPr>
        <p:spPr bwMode="auto">
          <a:xfrm>
            <a:off x="5221800" y="5121283"/>
            <a:ext cx="2098335"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noProof="0" dirty="0">
                <a:solidFill>
                  <a:srgbClr val="FFFFFF"/>
                </a:solidFill>
                <a:latin typeface="Arial Narrow" panose="020B0606020202030204" pitchFamily="34" charset="0"/>
              </a:rPr>
              <a:t>Ground clearance / approach angles</a:t>
            </a:r>
            <a:endParaRPr kumimoji="0" lang="en-US" sz="1600" b="0" i="0" u="none" strike="noStrike" kern="0" cap="none" spc="0" normalizeH="0" baseline="0" noProof="0" dirty="0">
              <a:ln>
                <a:noFill/>
              </a:ln>
              <a:solidFill>
                <a:srgbClr val="FFFFFF"/>
              </a:solidFill>
              <a:effectLst/>
              <a:uLnTx/>
              <a:uFillTx/>
              <a:latin typeface="Arial Narrow" panose="020B0606020202030204" pitchFamily="34" charset="0"/>
            </a:endParaRPr>
          </a:p>
        </p:txBody>
      </p:sp>
      <p:cxnSp>
        <p:nvCxnSpPr>
          <p:cNvPr id="152" name="Rechte verbindingslijn met pijl 151"/>
          <p:cNvCxnSpPr>
            <a:stCxn id="149" idx="3"/>
            <a:endCxn id="33" idx="1"/>
          </p:cNvCxnSpPr>
          <p:nvPr/>
        </p:nvCxnSpPr>
        <p:spPr bwMode="auto">
          <a:xfrm flipV="1">
            <a:off x="7320135" y="4779616"/>
            <a:ext cx="685520" cy="679205"/>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pic>
        <p:nvPicPr>
          <p:cNvPr id="12" name="Picture 6" descr="http://www.daf.nl/~/media/images/daf%20global/imagebank/daf%20xf%20euro%206/20120159-daf-xf-euro-6.jpg?as=0&amp;mh=500&amp;mw=5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1003" y="1070529"/>
            <a:ext cx="1632915" cy="9862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92" name="Afbeelding 191"/>
          <p:cNvPicPr>
            <a:picLocks noChangeAspect="1"/>
          </p:cNvPicPr>
          <p:nvPr/>
        </p:nvPicPr>
        <p:blipFill rotWithShape="1">
          <a:blip r:embed="rId5" cstate="print">
            <a:extLst>
              <a:ext uri="{28A0092B-C50C-407E-A947-70E740481C1C}">
                <a14:useLocalDpi xmlns:a14="http://schemas.microsoft.com/office/drawing/2010/main" val="0"/>
              </a:ext>
            </a:extLst>
          </a:blip>
          <a:srcRect l="11698" t="17450" r="32653" b="26901"/>
          <a:stretch/>
        </p:blipFill>
        <p:spPr>
          <a:xfrm>
            <a:off x="9985874" y="1070529"/>
            <a:ext cx="1817806" cy="1072610"/>
          </a:xfrm>
          <a:prstGeom prst="rect">
            <a:avLst/>
          </a:prstGeom>
          <a:ln>
            <a:noFill/>
          </a:ln>
          <a:effectLst>
            <a:softEdge rad="112500"/>
          </a:effectLst>
        </p:spPr>
      </p:pic>
      <p:pic>
        <p:nvPicPr>
          <p:cNvPr id="193" name="Afbeelding 192"/>
          <p:cNvPicPr>
            <a:picLocks noChangeAspect="1"/>
          </p:cNvPicPr>
          <p:nvPr/>
        </p:nvPicPr>
        <p:blipFill rotWithShape="1">
          <a:blip r:embed="rId6" cstate="print">
            <a:extLst>
              <a:ext uri="{28A0092B-C50C-407E-A947-70E740481C1C}">
                <a14:useLocalDpi xmlns:a14="http://schemas.microsoft.com/office/drawing/2010/main" val="0"/>
              </a:ext>
            </a:extLst>
          </a:blip>
          <a:srcRect l="14937" t="7615" r="18968" b="26290"/>
          <a:stretch/>
        </p:blipFill>
        <p:spPr>
          <a:xfrm>
            <a:off x="291004" y="3844876"/>
            <a:ext cx="1642574" cy="1096506"/>
          </a:xfrm>
          <a:prstGeom prst="rect">
            <a:avLst/>
          </a:prstGeom>
          <a:ln>
            <a:noFill/>
          </a:ln>
          <a:effectLst>
            <a:softEdge rad="112500"/>
          </a:effectLst>
        </p:spPr>
      </p:pic>
      <p:pic>
        <p:nvPicPr>
          <p:cNvPr id="207" name="Afbeelding 206"/>
          <p:cNvPicPr>
            <a:picLocks noChangeAspect="1"/>
          </p:cNvPicPr>
          <p:nvPr/>
        </p:nvPicPr>
        <p:blipFill rotWithShape="1">
          <a:blip r:embed="rId7" cstate="print">
            <a:extLst>
              <a:ext uri="{28A0092B-C50C-407E-A947-70E740481C1C}">
                <a14:useLocalDpi xmlns:a14="http://schemas.microsoft.com/office/drawing/2010/main" val="0"/>
              </a:ext>
            </a:extLst>
          </a:blip>
          <a:srcRect l="10716" t="10716" r="14262" b="14262"/>
          <a:stretch/>
        </p:blipFill>
        <p:spPr>
          <a:xfrm>
            <a:off x="9928697" y="4172184"/>
            <a:ext cx="1921041" cy="1280694"/>
          </a:xfrm>
          <a:prstGeom prst="rect">
            <a:avLst/>
          </a:prstGeom>
          <a:ln>
            <a:noFill/>
          </a:ln>
          <a:effectLst>
            <a:softEdge rad="112500"/>
          </a:effectLst>
        </p:spPr>
      </p:pic>
      <p:cxnSp>
        <p:nvCxnSpPr>
          <p:cNvPr id="222" name="Rechte verbindingslijn met pijl 221"/>
          <p:cNvCxnSpPr>
            <a:endCxn id="149" idx="1"/>
          </p:cNvCxnSpPr>
          <p:nvPr/>
        </p:nvCxnSpPr>
        <p:spPr bwMode="auto">
          <a:xfrm>
            <a:off x="4691843" y="5452878"/>
            <a:ext cx="529957" cy="5943"/>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223" name="Rechte verbindingslijn met pijl 222"/>
          <p:cNvCxnSpPr>
            <a:stCxn id="145" idx="3"/>
            <a:endCxn id="36" idx="1"/>
          </p:cNvCxnSpPr>
          <p:nvPr/>
        </p:nvCxnSpPr>
        <p:spPr bwMode="auto">
          <a:xfrm flipV="1">
            <a:off x="1988305" y="4588143"/>
            <a:ext cx="667816" cy="21041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46" name="Tekstvak 45"/>
          <p:cNvSpPr txBox="1"/>
          <p:nvPr/>
        </p:nvSpPr>
        <p:spPr>
          <a:xfrm>
            <a:off x="2618242" y="6010157"/>
            <a:ext cx="9878040" cy="723275"/>
          </a:xfrm>
          <a:prstGeom prst="rect">
            <a:avLst/>
          </a:prstGeom>
          <a:noFill/>
        </p:spPr>
        <p:txBody>
          <a:bodyPr wrap="square" rtlCol="0">
            <a:spAutoFit/>
          </a:bodyPr>
          <a:lstStyle/>
          <a:p>
            <a:pPr marL="285750" indent="-285750">
              <a:spcAft>
                <a:spcPts val="600"/>
              </a:spcAft>
              <a:buClr>
                <a:schemeClr val="accent2"/>
              </a:buClr>
              <a:buFont typeface="Wingdings" panose="05000000000000000000" pitchFamily="2" charset="2"/>
              <a:buChar char="§"/>
            </a:pPr>
            <a:r>
              <a:rPr lang="en-US" dirty="0" smtClean="0">
                <a:latin typeface="Arial Narrow" panose="020B0606020202030204" pitchFamily="34" charset="0"/>
              </a:rPr>
              <a:t>Commercial vehicles are designed </a:t>
            </a:r>
            <a:r>
              <a:rPr lang="en-US" dirty="0">
                <a:latin typeface="Arial Narrow" panose="020B0606020202030204" pitchFamily="34" charset="0"/>
              </a:rPr>
              <a:t>for </a:t>
            </a:r>
            <a:r>
              <a:rPr lang="en-US" dirty="0" smtClean="0">
                <a:latin typeface="Arial Narrow" panose="020B0606020202030204" pitchFamily="34" charset="0"/>
              </a:rPr>
              <a:t>purpose</a:t>
            </a:r>
          </a:p>
          <a:p>
            <a:pPr marL="285750" indent="-285750">
              <a:spcAft>
                <a:spcPts val="600"/>
              </a:spcAft>
              <a:buClr>
                <a:schemeClr val="accent2"/>
              </a:buClr>
              <a:buFont typeface="Wingdings" panose="05000000000000000000" pitchFamily="2" charset="2"/>
              <a:buChar char="§"/>
            </a:pPr>
            <a:r>
              <a:rPr lang="en-US" dirty="0" smtClean="0">
                <a:latin typeface="Arial Narrow" panose="020B0606020202030204" pitchFamily="34" charset="0"/>
              </a:rPr>
              <a:t>High </a:t>
            </a:r>
            <a:r>
              <a:rPr lang="en-US" dirty="0">
                <a:latin typeface="Arial Narrow" panose="020B0606020202030204" pitchFamily="34" charset="0"/>
              </a:rPr>
              <a:t>cab position is crucial for driving safely, economically and effectively on highway and construction </a:t>
            </a:r>
            <a:r>
              <a:rPr lang="en-US" dirty="0" smtClean="0">
                <a:latin typeface="Arial Narrow" panose="020B0606020202030204" pitchFamily="34" charset="0"/>
              </a:rPr>
              <a:t>sites</a:t>
            </a:r>
            <a:endParaRPr lang="en-US" dirty="0">
              <a:latin typeface="Arial Narrow" panose="020B0606020202030204" pitchFamily="34" charset="0"/>
            </a:endParaRPr>
          </a:p>
        </p:txBody>
      </p:sp>
    </p:spTree>
    <p:extLst>
      <p:ext uri="{BB962C8B-B14F-4D97-AF65-F5344CB8AC3E}">
        <p14:creationId xmlns:p14="http://schemas.microsoft.com/office/powerpoint/2010/main" val="1329632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hoek 9"/>
          <p:cNvSpPr/>
          <p:nvPr/>
        </p:nvSpPr>
        <p:spPr>
          <a:xfrm>
            <a:off x="540527" y="1052736"/>
            <a:ext cx="4547361" cy="554461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a:spcAft>
                <a:spcPts val="200"/>
              </a:spcAft>
              <a:buClr>
                <a:schemeClr val="accent2">
                  <a:lumMod val="75000"/>
                </a:schemeClr>
              </a:buClr>
            </a:pPr>
            <a:endParaRPr lang="en-US" dirty="0">
              <a:solidFill>
                <a:schemeClr val="tx1"/>
              </a:solidFill>
              <a:latin typeface="Arial Narrow" panose="020B0606020202030204" pitchFamily="34" charset="0"/>
              <a:cs typeface="Calibri" panose="020F0502020204030204" pitchFamily="34" charset="0"/>
            </a:endParaRPr>
          </a:p>
        </p:txBody>
      </p:sp>
      <p:sp>
        <p:nvSpPr>
          <p:cNvPr id="6" name="Tekstvak 5"/>
          <p:cNvSpPr txBox="1"/>
          <p:nvPr/>
        </p:nvSpPr>
        <p:spPr>
          <a:xfrm>
            <a:off x="407368" y="231031"/>
            <a:ext cx="8012729" cy="523220"/>
          </a:xfrm>
          <a:prstGeom prst="rect">
            <a:avLst/>
          </a:prstGeom>
          <a:noFill/>
        </p:spPr>
        <p:txBody>
          <a:bodyPr wrap="square" rtlCol="0">
            <a:spAutoFit/>
          </a:bodyPr>
          <a:lstStyle/>
          <a:p>
            <a:r>
              <a:rPr lang="en-GB" sz="2800" b="1" dirty="0">
                <a:latin typeface="Arial Narrow" panose="020B0606020202030204" pitchFamily="34" charset="0"/>
              </a:rPr>
              <a:t>Summary and Conclusions</a:t>
            </a:r>
          </a:p>
        </p:txBody>
      </p:sp>
      <p:sp>
        <p:nvSpPr>
          <p:cNvPr id="3" name="Tekstvak 2"/>
          <p:cNvSpPr txBox="1"/>
          <p:nvPr/>
        </p:nvSpPr>
        <p:spPr>
          <a:xfrm>
            <a:off x="1089677" y="4426304"/>
            <a:ext cx="184731" cy="369332"/>
          </a:xfrm>
          <a:prstGeom prst="rect">
            <a:avLst/>
          </a:prstGeom>
          <a:noFill/>
        </p:spPr>
        <p:txBody>
          <a:bodyPr wrap="none" rtlCol="0">
            <a:spAutoFit/>
          </a:bodyPr>
          <a:lstStyle/>
          <a:p>
            <a:pPr>
              <a:spcAft>
                <a:spcPts val="0"/>
              </a:spcAft>
            </a:pPr>
            <a:endParaRPr lang="en-GB" dirty="0">
              <a:latin typeface="Arial Narrow" panose="020B0606020202030204" pitchFamily="34" charset="0"/>
            </a:endParaRPr>
          </a:p>
        </p:txBody>
      </p:sp>
      <p:sp>
        <p:nvSpPr>
          <p:cNvPr id="2" name="Rechthoek 1"/>
          <p:cNvSpPr/>
          <p:nvPr/>
        </p:nvSpPr>
        <p:spPr>
          <a:xfrm>
            <a:off x="677983" y="4856492"/>
            <a:ext cx="4265890" cy="659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GB" sz="1600" dirty="0">
                <a:solidFill>
                  <a:schemeClr val="tx1"/>
                </a:solidFill>
                <a:latin typeface="Arial Narrow" panose="020B0606020202030204" pitchFamily="34" charset="0"/>
                <a:cs typeface="Calibri" panose="020F0502020204030204" pitchFamily="34" charset="0"/>
              </a:rPr>
              <a:t>Regulation shall </a:t>
            </a:r>
            <a:r>
              <a:rPr lang="en-GB" sz="1600" b="1" dirty="0">
                <a:solidFill>
                  <a:schemeClr val="tx1"/>
                </a:solidFill>
                <a:latin typeface="Arial Narrow" panose="020B0606020202030204" pitchFamily="34" charset="0"/>
                <a:cs typeface="Calibri" panose="020F0502020204030204" pitchFamily="34" charset="0"/>
              </a:rPr>
              <a:t>fit for all </a:t>
            </a:r>
            <a:r>
              <a:rPr lang="en-GB" sz="1600" b="1" dirty="0" smtClean="0">
                <a:solidFill>
                  <a:schemeClr val="tx1"/>
                </a:solidFill>
                <a:latin typeface="Arial Narrow" panose="020B0606020202030204" pitchFamily="34" charset="0"/>
                <a:cs typeface="Calibri" panose="020F0502020204030204" pitchFamily="34" charset="0"/>
              </a:rPr>
              <a:t>N2, N3, M2, M3 </a:t>
            </a:r>
            <a:r>
              <a:rPr lang="en-GB" sz="1600" dirty="0" smtClean="0">
                <a:solidFill>
                  <a:schemeClr val="tx1"/>
                </a:solidFill>
                <a:latin typeface="Arial Narrow" panose="020B0606020202030204" pitchFamily="34" charset="0"/>
                <a:cs typeface="Calibri" panose="020F0502020204030204" pitchFamily="34" charset="0"/>
              </a:rPr>
              <a:t> trucks and buses </a:t>
            </a:r>
            <a:r>
              <a:rPr lang="en-GB" sz="1600" dirty="0">
                <a:solidFill>
                  <a:schemeClr val="tx1"/>
                </a:solidFill>
                <a:latin typeface="Arial Narrow" panose="020B0606020202030204" pitchFamily="34" charset="0"/>
                <a:cs typeface="Calibri" panose="020F0502020204030204" pitchFamily="34" charset="0"/>
              </a:rPr>
              <a:t>without unreasonable banning of vehicles </a:t>
            </a:r>
          </a:p>
        </p:txBody>
      </p:sp>
      <p:sp>
        <p:nvSpPr>
          <p:cNvPr id="18" name="Pijl-rechts 17"/>
          <p:cNvSpPr/>
          <p:nvPr/>
        </p:nvSpPr>
        <p:spPr>
          <a:xfrm>
            <a:off x="5262160" y="3524547"/>
            <a:ext cx="648072" cy="5062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Afgeronde rechthoek 11"/>
          <p:cNvSpPr/>
          <p:nvPr/>
        </p:nvSpPr>
        <p:spPr>
          <a:xfrm>
            <a:off x="5829666" y="1523184"/>
            <a:ext cx="6315006" cy="435408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buClr>
                <a:schemeClr val="accent2"/>
              </a:buClr>
            </a:pPr>
            <a:r>
              <a:rPr lang="en-US" b="1" dirty="0">
                <a:solidFill>
                  <a:schemeClr val="tx1"/>
                </a:solidFill>
                <a:latin typeface="Arial Narrow" panose="020B0606020202030204" pitchFamily="34" charset="0"/>
                <a:ea typeface="Calibri" panose="020F0502020204030204" pitchFamily="34" charset="0"/>
              </a:rPr>
              <a:t>OICA / ACEA Position:</a:t>
            </a:r>
          </a:p>
          <a:p>
            <a:pPr>
              <a:spcAft>
                <a:spcPts val="0"/>
              </a:spcAft>
              <a:buClr>
                <a:schemeClr val="accent2"/>
              </a:buClr>
            </a:pPr>
            <a:endParaRPr lang="en-US" dirty="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Regulation for direct vision shall be based on a sound direct vision performance that is a </a:t>
            </a:r>
            <a:r>
              <a:rPr lang="en-US" b="1" dirty="0">
                <a:solidFill>
                  <a:schemeClr val="tx1"/>
                </a:solidFill>
                <a:latin typeface="Arial Narrow" panose="020B0606020202030204" pitchFamily="34" charset="0"/>
                <a:ea typeface="Calibri" panose="020F0502020204030204" pitchFamily="34" charset="0"/>
              </a:rPr>
              <a:t>well-balanced compromise between “eliminating the blind spot” versus other important aspects</a:t>
            </a:r>
            <a:r>
              <a:rPr lang="en-US" dirty="0">
                <a:solidFill>
                  <a:schemeClr val="tx1"/>
                </a:solidFill>
                <a:latin typeface="Arial Narrow" panose="020B0606020202030204" pitchFamily="34" charset="0"/>
                <a:ea typeface="Calibri" panose="020F0502020204030204" pitchFamily="34" charset="0"/>
              </a:rPr>
              <a:t>, such as driver comfort, road safety, cab structural behavior, situational awareness, fit for purpose, etc. </a:t>
            </a:r>
          </a:p>
          <a:p>
            <a:pPr marL="285750" indent="-285750">
              <a:spcAft>
                <a:spcPts val="0"/>
              </a:spcAft>
              <a:buClr>
                <a:schemeClr val="accent2"/>
              </a:buClr>
              <a:buFont typeface="Wingdings" panose="05000000000000000000" pitchFamily="2" charset="2"/>
              <a:buChar char="§"/>
            </a:pPr>
            <a:endParaRPr lang="en-US" dirty="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Direct Vision performance shall be evaluated by an objective methodology with a well-founded, </a:t>
            </a:r>
            <a:r>
              <a:rPr lang="en-US" b="1" dirty="0">
                <a:solidFill>
                  <a:schemeClr val="tx1"/>
                </a:solidFill>
                <a:latin typeface="Arial Narrow" panose="020B0606020202030204" pitchFamily="34" charset="0"/>
                <a:ea typeface="Calibri" panose="020F0502020204030204" pitchFamily="34" charset="0"/>
              </a:rPr>
              <a:t>economical and societal justified and technical feasible baseline level </a:t>
            </a:r>
          </a:p>
          <a:p>
            <a:pPr marL="285750" indent="-285750">
              <a:spcAft>
                <a:spcPts val="0"/>
              </a:spcAft>
              <a:buClr>
                <a:schemeClr val="accent2"/>
              </a:buClr>
              <a:buFont typeface="Wingdings" panose="05000000000000000000" pitchFamily="2" charset="2"/>
              <a:buChar char="§"/>
            </a:pPr>
            <a:endParaRPr lang="en-US" dirty="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This level shall be at </a:t>
            </a:r>
            <a:r>
              <a:rPr lang="en-US" dirty="0" smtClean="0">
                <a:solidFill>
                  <a:schemeClr val="tx1"/>
                </a:solidFill>
                <a:latin typeface="Arial Narrow" panose="020B0606020202030204" pitchFamily="34" charset="0"/>
                <a:ea typeface="Calibri" panose="020F0502020204030204" pitchFamily="34" charset="0"/>
              </a:rPr>
              <a:t>maximum</a:t>
            </a:r>
            <a:r>
              <a:rPr lang="en-US" b="1" dirty="0" smtClean="0">
                <a:solidFill>
                  <a:schemeClr val="tx1"/>
                </a:solidFill>
                <a:latin typeface="Arial Narrow" panose="020B0606020202030204" pitchFamily="34" charset="0"/>
                <a:ea typeface="Calibri" panose="020F0502020204030204" pitchFamily="34" charset="0"/>
              </a:rPr>
              <a:t> </a:t>
            </a:r>
            <a:r>
              <a:rPr lang="en-US" b="1" dirty="0">
                <a:solidFill>
                  <a:schemeClr val="tx1"/>
                </a:solidFill>
                <a:latin typeface="Arial Narrow" panose="020B0606020202030204" pitchFamily="34" charset="0"/>
                <a:ea typeface="Calibri" panose="020F0502020204030204" pitchFamily="34" charset="0"/>
              </a:rPr>
              <a:t>7 m</a:t>
            </a:r>
            <a:r>
              <a:rPr lang="en-US" b="1" baseline="30000" dirty="0">
                <a:solidFill>
                  <a:schemeClr val="tx1"/>
                </a:solidFill>
                <a:latin typeface="Arial Narrow" panose="020B0606020202030204" pitchFamily="34" charset="0"/>
                <a:ea typeface="Calibri" panose="020F0502020204030204" pitchFamily="34" charset="0"/>
              </a:rPr>
              <a:t>3</a:t>
            </a:r>
            <a:r>
              <a:rPr lang="en-US" b="1" dirty="0">
                <a:solidFill>
                  <a:schemeClr val="tx1"/>
                </a:solidFill>
                <a:latin typeface="Arial Narrow" panose="020B0606020202030204" pitchFamily="34" charset="0"/>
                <a:ea typeface="Calibri" panose="020F0502020204030204" pitchFamily="34" charset="0"/>
              </a:rPr>
              <a:t> DVS volume (for N3*) </a:t>
            </a:r>
            <a:r>
              <a:rPr lang="en-US" dirty="0">
                <a:solidFill>
                  <a:schemeClr val="tx1"/>
                </a:solidFill>
                <a:latin typeface="Arial Narrow" panose="020B0606020202030204" pitchFamily="34" charset="0"/>
                <a:ea typeface="Calibri" panose="020F0502020204030204" pitchFamily="34" charset="0"/>
              </a:rPr>
              <a:t>on </a:t>
            </a:r>
            <a:r>
              <a:rPr lang="en-US" b="1" dirty="0">
                <a:solidFill>
                  <a:schemeClr val="tx1"/>
                </a:solidFill>
                <a:latin typeface="Arial Narrow" panose="020B0606020202030204" pitchFamily="34" charset="0"/>
                <a:ea typeface="Calibri" panose="020F0502020204030204" pitchFamily="34" charset="0"/>
              </a:rPr>
              <a:t>current Direct Vision Standard rating scale</a:t>
            </a:r>
            <a:r>
              <a:rPr lang="en-US" dirty="0">
                <a:solidFill>
                  <a:schemeClr val="tx1"/>
                </a:solidFill>
                <a:latin typeface="Arial Narrow" panose="020B0606020202030204" pitchFamily="34" charset="0"/>
                <a:ea typeface="Calibri" panose="020F0502020204030204" pitchFamily="34" charset="0"/>
              </a:rPr>
              <a:t>, this would eliminate the blind spot when taken a 5</a:t>
            </a:r>
            <a:r>
              <a:rPr lang="en-US" baseline="30000" dirty="0">
                <a:solidFill>
                  <a:schemeClr val="tx1"/>
                </a:solidFill>
                <a:latin typeface="Arial Narrow" panose="020B0606020202030204" pitchFamily="34" charset="0"/>
                <a:ea typeface="Calibri" panose="020F0502020204030204" pitchFamily="34" charset="0"/>
              </a:rPr>
              <a:t>th</a:t>
            </a:r>
            <a:r>
              <a:rPr lang="en-US" dirty="0">
                <a:solidFill>
                  <a:schemeClr val="tx1"/>
                </a:solidFill>
                <a:latin typeface="Arial Narrow" panose="020B0606020202030204" pitchFamily="34" charset="0"/>
                <a:ea typeface="Calibri" panose="020F0502020204030204" pitchFamily="34" charset="0"/>
              </a:rPr>
              <a:t> %</a:t>
            </a:r>
            <a:r>
              <a:rPr lang="en-US" dirty="0" err="1">
                <a:solidFill>
                  <a:schemeClr val="tx1"/>
                </a:solidFill>
                <a:latin typeface="Arial Narrow" panose="020B0606020202030204" pitchFamily="34" charset="0"/>
                <a:ea typeface="Calibri" panose="020F0502020204030204" pitchFamily="34" charset="0"/>
              </a:rPr>
              <a:t>ile</a:t>
            </a:r>
            <a:r>
              <a:rPr lang="en-US" dirty="0">
                <a:solidFill>
                  <a:schemeClr val="tx1"/>
                </a:solidFill>
                <a:latin typeface="Arial Narrow" panose="020B0606020202030204" pitchFamily="34" charset="0"/>
                <a:ea typeface="Calibri" panose="020F0502020204030204" pitchFamily="34" charset="0"/>
              </a:rPr>
              <a:t> Italian female into </a:t>
            </a:r>
            <a:r>
              <a:rPr lang="en-US" dirty="0" smtClean="0">
                <a:solidFill>
                  <a:schemeClr val="tx1"/>
                </a:solidFill>
                <a:latin typeface="Arial Narrow" panose="020B0606020202030204" pitchFamily="34" charset="0"/>
                <a:ea typeface="Calibri" panose="020F0502020204030204" pitchFamily="34" charset="0"/>
              </a:rPr>
              <a:t>account</a:t>
            </a:r>
          </a:p>
          <a:p>
            <a:pPr marL="285750" indent="-285750">
              <a:spcAft>
                <a:spcPts val="0"/>
              </a:spcAft>
              <a:buClr>
                <a:schemeClr val="accent2"/>
              </a:buClr>
              <a:buFont typeface="Wingdings" panose="05000000000000000000" pitchFamily="2" charset="2"/>
              <a:buChar char="§"/>
            </a:pPr>
            <a:endParaRPr lang="en-US" dirty="0" smtClean="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OICA/ACEA </a:t>
            </a:r>
            <a:r>
              <a:rPr lang="en-US" dirty="0" smtClean="0">
                <a:solidFill>
                  <a:schemeClr val="tx1"/>
                </a:solidFill>
                <a:latin typeface="Arial Narrow" panose="020B0606020202030204" pitchFamily="34" charset="0"/>
                <a:ea typeface="Calibri" panose="020F0502020204030204" pitchFamily="34" charset="0"/>
              </a:rPr>
              <a:t>asks </a:t>
            </a:r>
            <a:r>
              <a:rPr lang="en-US" dirty="0">
                <a:solidFill>
                  <a:schemeClr val="tx1"/>
                </a:solidFill>
                <a:latin typeface="Arial Narrow" panose="020B0606020202030204" pitchFamily="34" charset="0"/>
                <a:ea typeface="Calibri" panose="020F0502020204030204" pitchFamily="34" charset="0"/>
              </a:rPr>
              <a:t>for a </a:t>
            </a:r>
            <a:r>
              <a:rPr lang="en-US" b="1" dirty="0">
                <a:solidFill>
                  <a:schemeClr val="tx1"/>
                </a:solidFill>
                <a:latin typeface="Arial Narrow" panose="020B0606020202030204" pitchFamily="34" charset="0"/>
                <a:ea typeface="Calibri" panose="020F0502020204030204" pitchFamily="34" charset="0"/>
              </a:rPr>
              <a:t>sound </a:t>
            </a:r>
            <a:r>
              <a:rPr lang="en-US" b="1" dirty="0" smtClean="0">
                <a:solidFill>
                  <a:schemeClr val="tx1"/>
                </a:solidFill>
                <a:latin typeface="Arial Narrow" panose="020B0606020202030204" pitchFamily="34" charset="0"/>
                <a:ea typeface="Calibri" panose="020F0502020204030204" pitchFamily="34" charset="0"/>
              </a:rPr>
              <a:t>Type Approval </a:t>
            </a:r>
            <a:r>
              <a:rPr lang="en-US" b="1" dirty="0">
                <a:solidFill>
                  <a:schemeClr val="tx1"/>
                </a:solidFill>
                <a:latin typeface="Arial Narrow" panose="020B0606020202030204" pitchFamily="34" charset="0"/>
                <a:ea typeface="Calibri" panose="020F0502020204030204" pitchFamily="34" charset="0"/>
              </a:rPr>
              <a:t>procedure</a:t>
            </a:r>
            <a:r>
              <a:rPr lang="en-US" dirty="0">
                <a:solidFill>
                  <a:schemeClr val="tx1"/>
                </a:solidFill>
                <a:latin typeface="Arial Narrow" panose="020B0606020202030204" pitchFamily="34" charset="0"/>
                <a:ea typeface="Calibri" panose="020F0502020204030204" pitchFamily="34" charset="0"/>
              </a:rPr>
              <a:t>. Contracting parties should have a deep look into this..</a:t>
            </a:r>
          </a:p>
          <a:p>
            <a:pPr marL="285750" indent="-285750">
              <a:spcAft>
                <a:spcPts val="0"/>
              </a:spcAft>
              <a:buClr>
                <a:schemeClr val="accent2"/>
              </a:buClr>
              <a:buFont typeface="Wingdings" panose="05000000000000000000" pitchFamily="2" charset="2"/>
              <a:buChar char="§"/>
            </a:pPr>
            <a:endParaRPr lang="nl-NL" dirty="0">
              <a:solidFill>
                <a:schemeClr val="tx1"/>
              </a:solidFill>
              <a:latin typeface="Arial Narrow" panose="020B0606020202030204" pitchFamily="34" charset="0"/>
              <a:ea typeface="Calibri" panose="020F0502020204030204" pitchFamily="34" charset="0"/>
            </a:endParaRPr>
          </a:p>
        </p:txBody>
      </p:sp>
      <p:sp>
        <p:nvSpPr>
          <p:cNvPr id="25" name="Rechthoek 24"/>
          <p:cNvSpPr/>
          <p:nvPr/>
        </p:nvSpPr>
        <p:spPr>
          <a:xfrm>
            <a:off x="695401" y="2704718"/>
            <a:ext cx="4248472" cy="812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b="1" dirty="0">
                <a:solidFill>
                  <a:schemeClr val="tx1"/>
                </a:solidFill>
                <a:latin typeface="Arial Narrow" panose="020B0606020202030204" pitchFamily="34" charset="0"/>
                <a:cs typeface="Calibri" panose="020F0502020204030204" pitchFamily="34" charset="0"/>
              </a:rPr>
              <a:t>Close proximity </a:t>
            </a:r>
            <a:r>
              <a:rPr lang="en-US" sz="1600" b="1" dirty="0" smtClean="0">
                <a:solidFill>
                  <a:schemeClr val="tx1"/>
                </a:solidFill>
                <a:latin typeface="Arial Narrow" panose="020B0606020202030204" pitchFamily="34" charset="0"/>
                <a:cs typeface="Calibri" panose="020F0502020204030204" pitchFamily="34" charset="0"/>
              </a:rPr>
              <a:t>Direct Vision </a:t>
            </a:r>
            <a:r>
              <a:rPr lang="en-US" sz="1600" dirty="0" smtClean="0">
                <a:solidFill>
                  <a:schemeClr val="tx1"/>
                </a:solidFill>
                <a:latin typeface="Arial Narrow" panose="020B0606020202030204" pitchFamily="34" charset="0"/>
                <a:cs typeface="Calibri" panose="020F0502020204030204" pitchFamily="34" charset="0"/>
              </a:rPr>
              <a:t>interacting with </a:t>
            </a:r>
          </a:p>
          <a:p>
            <a:pPr marL="0" lvl="1" algn="ctr">
              <a:spcAft>
                <a:spcPts val="0"/>
              </a:spcAft>
              <a:buClr>
                <a:schemeClr val="accent2">
                  <a:lumMod val="75000"/>
                </a:schemeClr>
              </a:buClr>
            </a:pPr>
            <a:r>
              <a:rPr lang="en-US" sz="1600" b="1" dirty="0" smtClean="0">
                <a:solidFill>
                  <a:schemeClr val="tx1"/>
                </a:solidFill>
                <a:latin typeface="Arial Narrow" panose="020B0606020202030204" pitchFamily="34" charset="0"/>
                <a:cs typeface="Calibri" panose="020F0502020204030204" pitchFamily="34" charset="0"/>
              </a:rPr>
              <a:t>ECE </a:t>
            </a:r>
            <a:r>
              <a:rPr lang="en-US" sz="1600" b="1" dirty="0">
                <a:solidFill>
                  <a:schemeClr val="tx1"/>
                </a:solidFill>
                <a:latin typeface="Arial Narrow" panose="020B0606020202030204" pitchFamily="34" charset="0"/>
                <a:cs typeface="Calibri" panose="020F0502020204030204" pitchFamily="34" charset="0"/>
              </a:rPr>
              <a:t>R46 </a:t>
            </a:r>
            <a:r>
              <a:rPr lang="en-US" sz="1600" dirty="0">
                <a:solidFill>
                  <a:schemeClr val="tx1"/>
                </a:solidFill>
                <a:latin typeface="Arial Narrow" panose="020B0606020202030204" pitchFamily="34" charset="0"/>
                <a:cs typeface="Calibri" panose="020F0502020204030204" pitchFamily="34" charset="0"/>
              </a:rPr>
              <a:t>and</a:t>
            </a:r>
            <a:r>
              <a:rPr lang="en-US" sz="1600" b="1" dirty="0">
                <a:solidFill>
                  <a:schemeClr val="tx1"/>
                </a:solidFill>
                <a:latin typeface="Arial Narrow" panose="020B0606020202030204" pitchFamily="34" charset="0"/>
                <a:cs typeface="Calibri" panose="020F0502020204030204" pitchFamily="34" charset="0"/>
              </a:rPr>
              <a:t> </a:t>
            </a:r>
            <a:r>
              <a:rPr lang="en-US" sz="1600" b="1" dirty="0" smtClean="0">
                <a:solidFill>
                  <a:schemeClr val="tx1"/>
                </a:solidFill>
                <a:latin typeface="Arial Narrow" panose="020B0606020202030204" pitchFamily="34" charset="0"/>
                <a:cs typeface="Calibri" panose="020F0502020204030204" pitchFamily="34" charset="0"/>
              </a:rPr>
              <a:t>Regulations for VRU-detection </a:t>
            </a:r>
          </a:p>
          <a:p>
            <a:pPr marL="0" lvl="1" algn="ctr">
              <a:spcAft>
                <a:spcPts val="0"/>
              </a:spcAft>
              <a:buClr>
                <a:schemeClr val="accent2">
                  <a:lumMod val="75000"/>
                </a:schemeClr>
              </a:buClr>
            </a:pPr>
            <a:r>
              <a:rPr lang="en-US" sz="1600" dirty="0" smtClean="0">
                <a:solidFill>
                  <a:schemeClr val="tx1"/>
                </a:solidFill>
                <a:latin typeface="Arial Narrow" panose="020B0606020202030204" pitchFamily="34" charset="0"/>
                <a:cs typeface="Calibri" panose="020F0502020204030204" pitchFamily="34" charset="0"/>
              </a:rPr>
              <a:t>BSIS </a:t>
            </a:r>
            <a:r>
              <a:rPr lang="en-US" sz="1600" dirty="0">
                <a:solidFill>
                  <a:schemeClr val="tx1"/>
                </a:solidFill>
                <a:latin typeface="Arial Narrow" panose="020B0606020202030204" pitchFamily="34" charset="0"/>
                <a:cs typeface="Calibri" panose="020F0502020204030204" pitchFamily="34" charset="0"/>
              </a:rPr>
              <a:t>&amp; MOIS (EU GSR &gt;2024) </a:t>
            </a:r>
          </a:p>
        </p:txBody>
      </p:sp>
      <p:sp>
        <p:nvSpPr>
          <p:cNvPr id="27" name="Rechthoek 26"/>
          <p:cNvSpPr/>
          <p:nvPr/>
        </p:nvSpPr>
        <p:spPr>
          <a:xfrm>
            <a:off x="695401" y="3706156"/>
            <a:ext cx="4248472" cy="964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dirty="0">
                <a:solidFill>
                  <a:schemeClr val="tx1"/>
                </a:solidFill>
                <a:latin typeface="Arial Narrow" panose="020B0606020202030204" pitchFamily="34" charset="0"/>
                <a:cs typeface="Calibri" panose="020F0502020204030204" pitchFamily="34" charset="0"/>
              </a:rPr>
              <a:t>Industry accepts </a:t>
            </a:r>
            <a:r>
              <a:rPr lang="en-US" sz="1600" b="1" dirty="0">
                <a:solidFill>
                  <a:schemeClr val="tx1"/>
                </a:solidFill>
                <a:latin typeface="Arial Narrow" panose="020B0606020202030204" pitchFamily="34" charset="0"/>
                <a:cs typeface="Calibri" panose="020F0502020204030204" pitchFamily="34" charset="0"/>
              </a:rPr>
              <a:t>feasible measures to improve direct vision </a:t>
            </a:r>
            <a:r>
              <a:rPr lang="en-US" sz="1600" dirty="0">
                <a:solidFill>
                  <a:schemeClr val="tx1"/>
                </a:solidFill>
                <a:latin typeface="Arial Narrow" panose="020B0606020202030204" pitchFamily="34" charset="0"/>
                <a:cs typeface="Calibri" panose="020F0502020204030204" pitchFamily="34" charset="0"/>
              </a:rPr>
              <a:t>like lower door window, extended front, CMS, reasonable cab re-design respecting ECE R29</a:t>
            </a:r>
          </a:p>
        </p:txBody>
      </p:sp>
      <p:sp>
        <p:nvSpPr>
          <p:cNvPr id="28" name="Rechthoek 27"/>
          <p:cNvSpPr/>
          <p:nvPr/>
        </p:nvSpPr>
        <p:spPr>
          <a:xfrm>
            <a:off x="682518" y="5701657"/>
            <a:ext cx="4261355" cy="7036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b="1" dirty="0">
                <a:solidFill>
                  <a:schemeClr val="tx1"/>
                </a:solidFill>
                <a:latin typeface="Arial Narrow" panose="020B0606020202030204" pitchFamily="34" charset="0"/>
                <a:cs typeface="Calibri" panose="020F0502020204030204" pitchFamily="34" charset="0"/>
              </a:rPr>
              <a:t>Safety, economical and effective limitations to lower cab heights </a:t>
            </a:r>
            <a:r>
              <a:rPr lang="en-US" sz="1600" dirty="0">
                <a:solidFill>
                  <a:schemeClr val="tx1"/>
                </a:solidFill>
                <a:latin typeface="Arial Narrow" panose="020B0606020202030204" pitchFamily="34" charset="0"/>
                <a:cs typeface="Calibri" panose="020F0502020204030204" pitchFamily="34" charset="0"/>
              </a:rPr>
              <a:t>(long haul &amp; construction)</a:t>
            </a:r>
          </a:p>
        </p:txBody>
      </p:sp>
      <p:sp>
        <p:nvSpPr>
          <p:cNvPr id="13" name="Tekstvak 12"/>
          <p:cNvSpPr txBox="1"/>
          <p:nvPr/>
        </p:nvSpPr>
        <p:spPr>
          <a:xfrm>
            <a:off x="6836145" y="6361583"/>
            <a:ext cx="3868367" cy="307777"/>
          </a:xfrm>
          <a:prstGeom prst="rect">
            <a:avLst/>
          </a:prstGeom>
          <a:noFill/>
        </p:spPr>
        <p:txBody>
          <a:bodyPr wrap="none" rtlCol="0">
            <a:spAutoFit/>
          </a:bodyPr>
          <a:lstStyle/>
          <a:p>
            <a:r>
              <a:rPr lang="nl-NL" sz="1400" i="1" dirty="0">
                <a:latin typeface="Arial Narrow" panose="020B0606020202030204" pitchFamily="34" charset="0"/>
              </a:rPr>
              <a:t>* </a:t>
            </a:r>
            <a:r>
              <a:rPr lang="nl-NL" sz="1400" i="1" dirty="0" err="1">
                <a:latin typeface="Arial Narrow" panose="020B0606020202030204" pitchFamily="34" charset="0"/>
              </a:rPr>
              <a:t>for</a:t>
            </a:r>
            <a:r>
              <a:rPr lang="nl-NL" sz="1400" i="1" dirty="0">
                <a:latin typeface="Arial Narrow" panose="020B0606020202030204" pitchFamily="34" charset="0"/>
              </a:rPr>
              <a:t> </a:t>
            </a:r>
            <a:r>
              <a:rPr lang="nl-NL" sz="1400" i="1" dirty="0" err="1">
                <a:latin typeface="Arial Narrow" panose="020B0606020202030204" pitchFamily="34" charset="0"/>
              </a:rPr>
              <a:t>other</a:t>
            </a:r>
            <a:r>
              <a:rPr lang="nl-NL" sz="1400" i="1" dirty="0">
                <a:latin typeface="Arial Narrow" panose="020B0606020202030204" pitchFamily="34" charset="0"/>
              </a:rPr>
              <a:t> vehicle </a:t>
            </a:r>
            <a:r>
              <a:rPr lang="nl-NL" sz="1400" i="1" dirty="0" err="1">
                <a:latin typeface="Arial Narrow" panose="020B0606020202030204" pitchFamily="34" charset="0"/>
              </a:rPr>
              <a:t>categories</a:t>
            </a:r>
            <a:r>
              <a:rPr lang="nl-NL" sz="1400" i="1" dirty="0">
                <a:latin typeface="Arial Narrow" panose="020B0606020202030204" pitchFamily="34" charset="0"/>
              </a:rPr>
              <a:t> </a:t>
            </a:r>
            <a:r>
              <a:rPr lang="nl-NL" sz="1400" i="1" dirty="0" err="1">
                <a:latin typeface="Arial Narrow" panose="020B0606020202030204" pitchFamily="34" charset="0"/>
              </a:rPr>
              <a:t>to</a:t>
            </a:r>
            <a:r>
              <a:rPr lang="nl-NL" sz="1400" i="1" dirty="0">
                <a:latin typeface="Arial Narrow" panose="020B0606020202030204" pitchFamily="34" charset="0"/>
              </a:rPr>
              <a:t> </a:t>
            </a:r>
            <a:r>
              <a:rPr lang="nl-NL" sz="1400" i="1" dirty="0" err="1">
                <a:latin typeface="Arial Narrow" panose="020B0606020202030204" pitchFamily="34" charset="0"/>
              </a:rPr>
              <a:t>be</a:t>
            </a:r>
            <a:r>
              <a:rPr lang="nl-NL" sz="1400" i="1" dirty="0">
                <a:latin typeface="Arial Narrow" panose="020B0606020202030204" pitchFamily="34" charset="0"/>
              </a:rPr>
              <a:t> </a:t>
            </a:r>
            <a:r>
              <a:rPr lang="nl-NL" sz="1400" i="1" dirty="0" err="1">
                <a:latin typeface="Arial Narrow" panose="020B0606020202030204" pitchFamily="34" charset="0"/>
              </a:rPr>
              <a:t>decided</a:t>
            </a:r>
            <a:r>
              <a:rPr lang="nl-NL" sz="1400" i="1" dirty="0">
                <a:latin typeface="Arial Narrow" panose="020B0606020202030204" pitchFamily="34" charset="0"/>
              </a:rPr>
              <a:t> in later stage</a:t>
            </a:r>
          </a:p>
        </p:txBody>
      </p:sp>
      <p:sp>
        <p:nvSpPr>
          <p:cNvPr id="4" name="Tekstvak 3"/>
          <p:cNvSpPr txBox="1"/>
          <p:nvPr/>
        </p:nvSpPr>
        <p:spPr>
          <a:xfrm>
            <a:off x="1180471" y="1179778"/>
            <a:ext cx="2825069" cy="369332"/>
          </a:xfrm>
          <a:prstGeom prst="rect">
            <a:avLst/>
          </a:prstGeom>
          <a:noFill/>
        </p:spPr>
        <p:txBody>
          <a:bodyPr wrap="none" rtlCol="0">
            <a:spAutoFit/>
          </a:bodyPr>
          <a:lstStyle/>
          <a:p>
            <a:r>
              <a:rPr lang="nl-NL" b="1" dirty="0">
                <a:latin typeface="Arial Narrow" panose="020B0606020202030204" pitchFamily="34" charset="0"/>
              </a:rPr>
              <a:t>OICA / ACEA </a:t>
            </a:r>
            <a:r>
              <a:rPr lang="nl-NL" b="1" dirty="0" err="1">
                <a:latin typeface="Arial Narrow" panose="020B0606020202030204" pitchFamily="34" charset="0"/>
              </a:rPr>
              <a:t>Considerations</a:t>
            </a:r>
            <a:r>
              <a:rPr lang="nl-NL" b="1" dirty="0">
                <a:latin typeface="Arial Narrow" panose="020B0606020202030204" pitchFamily="34" charset="0"/>
              </a:rPr>
              <a:t>:</a:t>
            </a:r>
          </a:p>
        </p:txBody>
      </p:sp>
      <p:sp>
        <p:nvSpPr>
          <p:cNvPr id="15" name="Rechthoek 14"/>
          <p:cNvSpPr/>
          <p:nvPr/>
        </p:nvSpPr>
        <p:spPr>
          <a:xfrm>
            <a:off x="695401" y="1740290"/>
            <a:ext cx="4248472" cy="812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dirty="0">
                <a:solidFill>
                  <a:schemeClr val="tx1"/>
                </a:solidFill>
                <a:latin typeface="Arial Narrow" panose="020B0606020202030204" pitchFamily="34" charset="0"/>
                <a:cs typeface="Calibri" panose="020F0502020204030204" pitchFamily="34" charset="0"/>
              </a:rPr>
              <a:t>UN 58 agreement:</a:t>
            </a:r>
          </a:p>
          <a:p>
            <a:pPr marL="0" lvl="1" algn="ctr">
              <a:spcAft>
                <a:spcPts val="0"/>
              </a:spcAft>
              <a:buClr>
                <a:schemeClr val="accent2">
                  <a:lumMod val="75000"/>
                </a:schemeClr>
              </a:buClr>
            </a:pPr>
            <a:r>
              <a:rPr lang="en-US" sz="1600" b="1" dirty="0">
                <a:solidFill>
                  <a:schemeClr val="tx1"/>
                </a:solidFill>
                <a:latin typeface="Arial Narrow" panose="020B0606020202030204" pitchFamily="34" charset="0"/>
                <a:cs typeface="Calibri" panose="020F0502020204030204" pitchFamily="34" charset="0"/>
              </a:rPr>
              <a:t>Regulations shall be technically and economically feasible and adapted to technical progress</a:t>
            </a:r>
            <a:endParaRPr lang="en-US" sz="1600" dirty="0">
              <a:solidFill>
                <a:schemeClr val="tx1"/>
              </a:solidFill>
              <a:latin typeface="Arial Narrow" panose="020B0606020202030204" pitchFamily="34" charset="0"/>
              <a:cs typeface="Calibri" panose="020F0502020204030204" pitchFamily="34" charset="0"/>
            </a:endParaRPr>
          </a:p>
        </p:txBody>
      </p:sp>
    </p:spTree>
    <p:extLst>
      <p:ext uri="{BB962C8B-B14F-4D97-AF65-F5344CB8AC3E}">
        <p14:creationId xmlns:p14="http://schemas.microsoft.com/office/powerpoint/2010/main" val="1416656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1127448" y="1124744"/>
            <a:ext cx="7488832" cy="523220"/>
          </a:xfrm>
          <a:prstGeom prst="rect">
            <a:avLst/>
          </a:prstGeom>
          <a:noFill/>
        </p:spPr>
        <p:txBody>
          <a:bodyPr wrap="square" rtlCol="0">
            <a:spAutoFit/>
          </a:bodyPr>
          <a:lstStyle/>
          <a:p>
            <a:r>
              <a:rPr lang="nl-NL" sz="2800" b="1" dirty="0" err="1">
                <a:latin typeface="Arial Narrow" panose="020B0606020202030204" pitchFamily="34" charset="0"/>
              </a:rPr>
              <a:t>Overview</a:t>
            </a:r>
            <a:r>
              <a:rPr lang="nl-NL" sz="2400" b="1" dirty="0">
                <a:latin typeface="Arial Narrow" panose="020B0606020202030204" pitchFamily="34" charset="0"/>
              </a:rPr>
              <a:t> of Contents</a:t>
            </a:r>
          </a:p>
        </p:txBody>
      </p:sp>
      <p:sp>
        <p:nvSpPr>
          <p:cNvPr id="7" name="Tekstvak 6"/>
          <p:cNvSpPr txBox="1"/>
          <p:nvPr/>
        </p:nvSpPr>
        <p:spPr>
          <a:xfrm>
            <a:off x="1127448" y="1772816"/>
            <a:ext cx="8568952" cy="3965188"/>
          </a:xfrm>
          <a:prstGeom prst="rect">
            <a:avLst/>
          </a:prstGeom>
          <a:noFill/>
          <a:ln>
            <a:noFill/>
          </a:ln>
        </p:spPr>
        <p:txBody>
          <a:bodyPr wrap="square" rtlCol="0">
            <a:spAutoFit/>
          </a:bodyPr>
          <a:lstStyle/>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OICA / ACEA General View</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Understanding the London Direct Vision Standard Approach</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Considerations for UN Direct Vision Regulation </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VRU Height and Visibility</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Eliminating the Blind Spot to the Greatest Possible Extent</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Potential Measures to Improve Direct Vision</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Arguments for Limitations to Lower Cab Heights </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Summary and Conclusions</a:t>
            </a:r>
          </a:p>
        </p:txBody>
      </p:sp>
    </p:spTree>
    <p:extLst>
      <p:ext uri="{BB962C8B-B14F-4D97-AF65-F5344CB8AC3E}">
        <p14:creationId xmlns:p14="http://schemas.microsoft.com/office/powerpoint/2010/main" val="90120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392510" y="404664"/>
            <a:ext cx="8400256" cy="523220"/>
          </a:xfrm>
          <a:prstGeom prst="rect">
            <a:avLst/>
          </a:prstGeom>
          <a:noFill/>
        </p:spPr>
        <p:txBody>
          <a:bodyPr wrap="square" rtlCol="0">
            <a:spAutoFit/>
          </a:bodyPr>
          <a:lstStyle/>
          <a:p>
            <a:r>
              <a:rPr lang="nl-NL" sz="2800" b="1" dirty="0">
                <a:latin typeface="Arial Narrow" panose="020B0606020202030204" pitchFamily="34" charset="0"/>
              </a:rPr>
              <a:t>OICA/ACEA General View</a:t>
            </a:r>
          </a:p>
        </p:txBody>
      </p:sp>
      <p:sp>
        <p:nvSpPr>
          <p:cNvPr id="7" name="Tekstvak 6"/>
          <p:cNvSpPr txBox="1"/>
          <p:nvPr/>
        </p:nvSpPr>
        <p:spPr>
          <a:xfrm>
            <a:off x="362025" y="1479939"/>
            <a:ext cx="11134575" cy="4856714"/>
          </a:xfrm>
          <a:prstGeom prst="rect">
            <a:avLst/>
          </a:prstGeom>
          <a:noFill/>
          <a:ln>
            <a:noFill/>
          </a:ln>
        </p:spPr>
        <p:txBody>
          <a:bodyPr wrap="square" rtlCol="0">
            <a:spAutoFit/>
          </a:bodyPr>
          <a:lstStyle/>
          <a:p>
            <a:pPr marL="285750" indent="-285750">
              <a:lnSpc>
                <a:spcPct val="120000"/>
              </a:lnSpc>
              <a:spcBef>
                <a:spcPts val="600"/>
              </a:spcBef>
              <a:spcAft>
                <a:spcPts val="600"/>
              </a:spcAft>
              <a:buClr>
                <a:schemeClr val="accent2"/>
              </a:buClr>
              <a:buFont typeface="Wingdings" panose="05000000000000000000" pitchFamily="2" charset="2"/>
              <a:buChar char="§"/>
            </a:pPr>
            <a:r>
              <a:rPr lang="en-US" dirty="0">
                <a:latin typeface="Arial Narrow" panose="020B0606020202030204" pitchFamily="34" charset="0"/>
                <a:cs typeface="Calibri" panose="020F0502020204030204" pitchFamily="34" charset="0"/>
              </a:rPr>
              <a:t>OICA/ACEA supports:</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Safety improvement by increasing direct vision performance of heavy vehicles</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Technically and economically feasible regulation and adapted to technical progress (according UN 58 agreement)</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An objective methodology to evaluate direct vision performance with a feasible baseline level</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Type approval of vehicle / systems based on the worst case vehicle of the family (verified by simulation)</a:t>
            </a:r>
          </a:p>
          <a:p>
            <a:pPr marL="742950" lvl="1" indent="-285750">
              <a:spcBef>
                <a:spcPts val="600"/>
              </a:spcBef>
              <a:spcAft>
                <a:spcPts val="600"/>
              </a:spcAft>
              <a:buClr>
                <a:schemeClr val="accent2"/>
              </a:buClr>
              <a:buFont typeface="Wingdings" panose="05000000000000000000" pitchFamily="2" charset="2"/>
              <a:buChar char="ð"/>
            </a:pPr>
            <a:r>
              <a:rPr lang="en-US" dirty="0" smtClean="0">
                <a:latin typeface="Arial Narrow" panose="020B0606020202030204" pitchFamily="34" charset="0"/>
                <a:cs typeface="Calibri" panose="020F0502020204030204" pitchFamily="34" charset="0"/>
              </a:rPr>
              <a:t>Any </a:t>
            </a:r>
            <a:r>
              <a:rPr lang="en-US" dirty="0">
                <a:latin typeface="Arial Narrow" panose="020B0606020202030204" pitchFamily="34" charset="0"/>
                <a:cs typeface="Calibri" panose="020F0502020204030204" pitchFamily="34" charset="0"/>
              </a:rPr>
              <a:t>use of a common database for setting parameters for evaluation of threshold values and pass/fail criteria's must be owned and maintained by a neutral party (authority).</a:t>
            </a:r>
          </a:p>
          <a:p>
            <a:pPr marL="285750" indent="-285750">
              <a:spcBef>
                <a:spcPts val="600"/>
              </a:spcBef>
              <a:spcAft>
                <a:spcPts val="600"/>
              </a:spcAft>
              <a:buClr>
                <a:schemeClr val="accent2"/>
              </a:buClr>
              <a:buFont typeface="Wingdings" panose="05000000000000000000" pitchFamily="2" charset="2"/>
              <a:buChar char="§"/>
            </a:pPr>
            <a:endParaRPr lang="en-US" dirty="0">
              <a:latin typeface="Arial Narrow" panose="020B0606020202030204" pitchFamily="34" charset="0"/>
              <a:cs typeface="Calibri" panose="020F0502020204030204" pitchFamily="34" charset="0"/>
            </a:endParaRPr>
          </a:p>
          <a:p>
            <a:pPr marL="285750" indent="-285750">
              <a:spcBef>
                <a:spcPts val="600"/>
              </a:spcBef>
              <a:spcAft>
                <a:spcPts val="600"/>
              </a:spcAft>
              <a:buClr>
                <a:schemeClr val="accent2"/>
              </a:buClr>
              <a:buFont typeface="Wingdings" panose="05000000000000000000" pitchFamily="2" charset="2"/>
              <a:buChar char="§"/>
            </a:pPr>
            <a:r>
              <a:rPr lang="en-US" dirty="0">
                <a:latin typeface="Arial Narrow" panose="020B0606020202030204" pitchFamily="34" charset="0"/>
                <a:cs typeface="Calibri" panose="020F0502020204030204" pitchFamily="34" charset="0"/>
              </a:rPr>
              <a:t>Active safety systems will be introduced in EU (2024) addressing VRUs, this will already improve the safety of heavy vehicles long before direct vision will be mandatory. These active safety systems will be further improved in the future.</a:t>
            </a:r>
          </a:p>
          <a:p>
            <a:pPr marL="285750" indent="-285750">
              <a:spcBef>
                <a:spcPts val="600"/>
              </a:spcBef>
              <a:spcAft>
                <a:spcPts val="600"/>
              </a:spcAft>
              <a:buClr>
                <a:schemeClr val="accent2"/>
              </a:buClr>
              <a:buFont typeface="Wingdings" panose="05000000000000000000" pitchFamily="2" charset="2"/>
              <a:buChar char="§"/>
            </a:pPr>
            <a:endParaRPr lang="en-US" dirty="0">
              <a:latin typeface="Arial Narrow" panose="020B0606020202030204" pitchFamily="34" charset="0"/>
              <a:cs typeface="Calibri" panose="020F0502020204030204" pitchFamily="34" charset="0"/>
            </a:endParaRPr>
          </a:p>
          <a:p>
            <a:pPr marL="285750" indent="-285750">
              <a:spcBef>
                <a:spcPts val="600"/>
              </a:spcBef>
              <a:spcAft>
                <a:spcPts val="600"/>
              </a:spcAft>
              <a:buClr>
                <a:schemeClr val="accent2"/>
              </a:buClr>
              <a:buFont typeface="Wingdings" panose="05000000000000000000" pitchFamily="2" charset="2"/>
              <a:buChar char="§"/>
            </a:pPr>
            <a:r>
              <a:rPr lang="en-US" dirty="0">
                <a:latin typeface="Arial Narrow" panose="020B0606020202030204" pitchFamily="34" charset="0"/>
                <a:cs typeface="Calibri" panose="020F0502020204030204" pitchFamily="34" charset="0"/>
              </a:rPr>
              <a:t>Focus of this presentation is on definition of the threshold for the Direct Vision regulation for N3 trucks</a:t>
            </a:r>
          </a:p>
        </p:txBody>
      </p:sp>
    </p:spTree>
    <p:extLst>
      <p:ext uri="{BB962C8B-B14F-4D97-AF65-F5344CB8AC3E}">
        <p14:creationId xmlns:p14="http://schemas.microsoft.com/office/powerpoint/2010/main" val="1910444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Afbeelding 35"/>
          <p:cNvPicPr>
            <a:picLocks noChangeAspect="1"/>
          </p:cNvPicPr>
          <p:nvPr/>
        </p:nvPicPr>
        <p:blipFill>
          <a:blip r:embed="rId3"/>
          <a:stretch>
            <a:fillRect/>
          </a:stretch>
        </p:blipFill>
        <p:spPr>
          <a:xfrm>
            <a:off x="9153781" y="4750964"/>
            <a:ext cx="2915638" cy="1749832"/>
          </a:xfrm>
          <a:prstGeom prst="rect">
            <a:avLst/>
          </a:prstGeom>
          <a:ln>
            <a:solidFill>
              <a:schemeClr val="accent2"/>
            </a:solidFill>
          </a:ln>
        </p:spPr>
      </p:pic>
      <p:sp>
        <p:nvSpPr>
          <p:cNvPr id="5" name="Tekstvak 4"/>
          <p:cNvSpPr txBox="1"/>
          <p:nvPr/>
        </p:nvSpPr>
        <p:spPr>
          <a:xfrm>
            <a:off x="263352" y="476672"/>
            <a:ext cx="8859506" cy="523220"/>
          </a:xfrm>
          <a:prstGeom prst="rect">
            <a:avLst/>
          </a:prstGeom>
          <a:noFill/>
        </p:spPr>
        <p:txBody>
          <a:bodyPr wrap="square" rtlCol="0">
            <a:spAutoFit/>
          </a:bodyPr>
          <a:lstStyle/>
          <a:p>
            <a:r>
              <a:rPr lang="en-GB" sz="2800" b="1" dirty="0">
                <a:latin typeface="Arial Narrow" panose="020B0606020202030204" pitchFamily="34" charset="0"/>
                <a:cs typeface="Calibri" panose="020F0502020204030204" pitchFamily="34" charset="0"/>
              </a:rPr>
              <a:t>Understanding the London Direct Vision Standard Approach</a:t>
            </a:r>
          </a:p>
        </p:txBody>
      </p:sp>
      <p:sp>
        <p:nvSpPr>
          <p:cNvPr id="35" name="Ovaal 34"/>
          <p:cNvSpPr/>
          <p:nvPr/>
        </p:nvSpPr>
        <p:spPr>
          <a:xfrm>
            <a:off x="10532596" y="5687925"/>
            <a:ext cx="72008" cy="61958"/>
          </a:xfrm>
          <a:prstGeom prst="ellipse">
            <a:avLst/>
          </a:prstGeom>
          <a:solidFill>
            <a:srgbClr val="ECCFB2"/>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Tekstvak 36"/>
          <p:cNvSpPr txBox="1"/>
          <p:nvPr/>
        </p:nvSpPr>
        <p:spPr>
          <a:xfrm>
            <a:off x="9406433" y="4857383"/>
            <a:ext cx="2696572" cy="261610"/>
          </a:xfrm>
          <a:prstGeom prst="rect">
            <a:avLst/>
          </a:prstGeom>
          <a:noFill/>
        </p:spPr>
        <p:txBody>
          <a:bodyPr wrap="none" rtlCol="0">
            <a:spAutoFit/>
          </a:bodyPr>
          <a:lstStyle/>
          <a:p>
            <a:r>
              <a:rPr lang="en-GB" sz="1100" dirty="0">
                <a:solidFill>
                  <a:srgbClr val="FF0000"/>
                </a:solidFill>
              </a:rPr>
              <a:t>Volvo FE (H) determinant for 1 star level</a:t>
            </a:r>
          </a:p>
        </p:txBody>
      </p:sp>
      <p:cxnSp>
        <p:nvCxnSpPr>
          <p:cNvPr id="40" name="Rechte verbindingslijn met pijl 39"/>
          <p:cNvCxnSpPr/>
          <p:nvPr/>
        </p:nvCxnSpPr>
        <p:spPr>
          <a:xfrm>
            <a:off x="9872392" y="5110717"/>
            <a:ext cx="660204" cy="5772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Rechthoek 69"/>
          <p:cNvSpPr/>
          <p:nvPr/>
        </p:nvSpPr>
        <p:spPr>
          <a:xfrm>
            <a:off x="164946" y="1616350"/>
            <a:ext cx="8957912" cy="4228850"/>
          </a:xfrm>
          <a:prstGeom prst="rect">
            <a:avLst/>
          </a:prstGeom>
        </p:spPr>
        <p:txBody>
          <a:bodyPr wrap="square">
            <a:spAutoFit/>
          </a:bodyPr>
          <a:lstStyle/>
          <a:p>
            <a:pPr marL="285750" marR="0" lvl="0" indent="-285750" defTabSz="246063" eaLnBrk="0" fontAlgn="auto" latinLnBrk="0" hangingPunct="0">
              <a:spcBef>
                <a:spcPts val="0"/>
              </a:spcBef>
              <a:spcAft>
                <a:spcPts val="1200"/>
              </a:spcAft>
              <a:buClr>
                <a:srgbClr val="384F93"/>
              </a:buClr>
              <a:buSzTx/>
              <a:buFont typeface="Wingdings" panose="05000000000000000000" pitchFamily="2" charset="2"/>
              <a:buChar char="§"/>
              <a:tabLst/>
              <a:defRPr/>
            </a:pPr>
            <a:r>
              <a:rPr lang="en-GB" dirty="0">
                <a:latin typeface="Arial Narrow" panose="020B0606020202030204" pitchFamily="34" charset="0"/>
                <a:cs typeface="Calibri" panose="020F0502020204030204" pitchFamily="34" charset="0"/>
              </a:rPr>
              <a:t>Scope of Transport for London is </a:t>
            </a:r>
            <a:r>
              <a:rPr lang="en-GB" u="sng" dirty="0">
                <a:latin typeface="Arial Narrow" panose="020B0606020202030204" pitchFamily="34" charset="0"/>
                <a:cs typeface="Calibri" panose="020F0502020204030204" pitchFamily="34" charset="0"/>
              </a:rPr>
              <a:t>trucks</a:t>
            </a:r>
            <a:r>
              <a:rPr lang="en-GB" dirty="0">
                <a:latin typeface="Arial Narrow" panose="020B0606020202030204" pitchFamily="34" charset="0"/>
                <a:cs typeface="Calibri" panose="020F0502020204030204" pitchFamily="34" charset="0"/>
              </a:rPr>
              <a:t> that are driving in the City of London (Greater London)</a:t>
            </a:r>
          </a:p>
          <a:p>
            <a:pPr marL="285750" marR="0" lvl="0" indent="-285750" defTabSz="246063" eaLnBrk="0" fontAlgn="auto" latinLnBrk="0" hangingPunct="0">
              <a:spcBef>
                <a:spcPts val="0"/>
              </a:spcBef>
              <a:spcAft>
                <a:spcPts val="1200"/>
              </a:spcAft>
              <a:buClr>
                <a:srgbClr val="384F93"/>
              </a:buClr>
              <a:buSzTx/>
              <a:buFont typeface="Wingdings" panose="05000000000000000000" pitchFamily="2" charset="2"/>
              <a:buChar char="§"/>
              <a:tabLst/>
              <a:defRPr/>
            </a:pPr>
            <a:r>
              <a:rPr lang="en-US" kern="0" dirty="0">
                <a:latin typeface="Arial Narrow" panose="020B0606020202030204" pitchFamily="34" charset="0"/>
                <a:cs typeface="Calibri" panose="020F0502020204030204" pitchFamily="34" charset="0"/>
              </a:rPr>
              <a:t>Definition of 1 star on DVS scale:</a:t>
            </a:r>
          </a:p>
          <a:p>
            <a:pPr marL="355600" marR="0" lvl="0" defTabSz="246063" eaLnBrk="0" fontAlgn="auto" latinLnBrk="0" hangingPunct="0">
              <a:spcBef>
                <a:spcPts val="0"/>
              </a:spcBef>
              <a:spcAft>
                <a:spcPts val="1200"/>
              </a:spcAft>
              <a:buClr>
                <a:srgbClr val="384F93"/>
              </a:buClr>
              <a:buSzTx/>
              <a:tabLst/>
              <a:defRPr/>
            </a:pPr>
            <a:r>
              <a:rPr lang="en-US" i="1" kern="0" dirty="0">
                <a:latin typeface="Arial Narrow" panose="020B0606020202030204" pitchFamily="34" charset="0"/>
                <a:cs typeface="Calibri" panose="020F0502020204030204" pitchFamily="34" charset="0"/>
              </a:rPr>
              <a:t>1 star rating means an average distance of VRUs to be seen by the driver (head and shoulders) at a distance of 4.5m to near-side, 2m to the front and 0.6m to the off-side. The VRU chosen was a 5</a:t>
            </a:r>
            <a:r>
              <a:rPr lang="en-US" i="1" kern="0" baseline="30000" dirty="0">
                <a:latin typeface="Arial Narrow" panose="020B0606020202030204" pitchFamily="34" charset="0"/>
                <a:cs typeface="Calibri" panose="020F0502020204030204" pitchFamily="34" charset="0"/>
              </a:rPr>
              <a:t>th</a:t>
            </a:r>
            <a:r>
              <a:rPr lang="en-US" i="1" kern="0" dirty="0">
                <a:latin typeface="Arial Narrow" panose="020B0606020202030204" pitchFamily="34" charset="0"/>
                <a:cs typeface="Calibri" panose="020F0502020204030204" pitchFamily="34" charset="0"/>
              </a:rPr>
              <a:t> %ile Italian female covering 99% of Europeans (Loughborough Design School, VRU-Proxi-10-07) </a:t>
            </a:r>
          </a:p>
          <a:p>
            <a:pPr marL="285750" indent="-285750">
              <a:lnSpc>
                <a:spcPct val="110000"/>
              </a:lnSpc>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Height of 5</a:t>
            </a:r>
            <a:r>
              <a:rPr lang="en-GB" baseline="30000" dirty="0">
                <a:latin typeface="Arial Narrow" panose="020B0606020202030204" pitchFamily="34" charset="0"/>
                <a:cs typeface="Calibri" panose="020F0502020204030204" pitchFamily="34" charset="0"/>
              </a:rPr>
              <a:t>th</a:t>
            </a:r>
            <a:r>
              <a:rPr lang="en-GB" dirty="0">
                <a:latin typeface="Arial Narrow" panose="020B0606020202030204" pitchFamily="34" charset="0"/>
                <a:cs typeface="Calibri" panose="020F0502020204030204" pitchFamily="34" charset="0"/>
              </a:rPr>
              <a:t> %</a:t>
            </a:r>
            <a:r>
              <a:rPr lang="en-GB" dirty="0" err="1">
                <a:latin typeface="Arial Narrow" panose="020B0606020202030204" pitchFamily="34" charset="0"/>
                <a:cs typeface="Calibri" panose="020F0502020204030204" pitchFamily="34" charset="0"/>
              </a:rPr>
              <a:t>ile</a:t>
            </a:r>
            <a:r>
              <a:rPr lang="en-GB" dirty="0">
                <a:latin typeface="Arial Narrow" panose="020B0606020202030204" pitchFamily="34" charset="0"/>
                <a:cs typeface="Calibri" panose="020F0502020204030204" pitchFamily="34" charset="0"/>
              </a:rPr>
              <a:t> Italian female 1177 mm up to shoulders by using a stick, </a:t>
            </a:r>
            <a:r>
              <a:rPr lang="en-GB" u="sng" dirty="0">
                <a:latin typeface="Arial Narrow" panose="020B0606020202030204" pitchFamily="34" charset="0"/>
                <a:cs typeface="Calibri" panose="020F0502020204030204" pitchFamily="34" charset="0"/>
              </a:rPr>
              <a:t>VRU width not respected</a:t>
            </a:r>
          </a:p>
          <a:p>
            <a:pPr marL="285750" indent="-285750">
              <a:lnSpc>
                <a:spcPct val="110000"/>
              </a:lnSpc>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Determinant for 1 star level was existing vehicle (Volvo FE) meeting requirement at least on all sides, this </a:t>
            </a:r>
            <a:r>
              <a:rPr lang="en-GB" u="sng" dirty="0">
                <a:latin typeface="Arial Narrow" panose="020B0606020202030204" pitchFamily="34" charset="0"/>
                <a:cs typeface="Calibri" panose="020F0502020204030204" pitchFamily="34" charset="0"/>
              </a:rPr>
              <a:t>1 star vehicle </a:t>
            </a:r>
            <a:r>
              <a:rPr lang="en-US" u="sng" dirty="0">
                <a:latin typeface="Arial Narrow" panose="020B0606020202030204" pitchFamily="34" charset="0"/>
                <a:cs typeface="Calibri" panose="020F0502020204030204" pitchFamily="34" charset="0"/>
              </a:rPr>
              <a:t>fulfils visibility exactly on one side but performs better on the other two sides</a:t>
            </a:r>
          </a:p>
          <a:p>
            <a:pPr marL="628650" lvl="1" indent="-285750">
              <a:lnSpc>
                <a:spcPct val="110000"/>
              </a:lnSpc>
              <a:spcAft>
                <a:spcPts val="1200"/>
              </a:spcAft>
              <a:buClr>
                <a:schemeClr val="accent2"/>
              </a:buClr>
              <a:buFont typeface="Wingdings" panose="05000000000000000000" pitchFamily="2" charset="2"/>
              <a:buChar char="ð"/>
            </a:pPr>
            <a:r>
              <a:rPr lang="en-US" b="1" dirty="0">
                <a:latin typeface="Arial Narrow" panose="020B0606020202030204" pitchFamily="34" charset="0"/>
                <a:cs typeface="Calibri" panose="020F0502020204030204" pitchFamily="34" charset="0"/>
              </a:rPr>
              <a:t>This means 1 star on current DVS scale goes beyond the aim of eliminating the blind spot</a:t>
            </a:r>
          </a:p>
          <a:p>
            <a:pPr marL="285750" indent="-285750">
              <a:lnSpc>
                <a:spcPct val="110000"/>
              </a:lnSpc>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28 of 51 current in EU available vehicle models would be banned, therefore </a:t>
            </a:r>
            <a:r>
              <a:rPr lang="en-GB" u="sng" dirty="0">
                <a:latin typeface="Arial Narrow" panose="020B0606020202030204" pitchFamily="34" charset="0"/>
                <a:cs typeface="Calibri" panose="020F0502020204030204" pitchFamily="34" charset="0"/>
              </a:rPr>
              <a:t>TfL allowed safety systems as alternative</a:t>
            </a:r>
          </a:p>
        </p:txBody>
      </p:sp>
      <p:sp>
        <p:nvSpPr>
          <p:cNvPr id="76" name="Tekstvak 75"/>
          <p:cNvSpPr txBox="1"/>
          <p:nvPr/>
        </p:nvSpPr>
        <p:spPr>
          <a:xfrm>
            <a:off x="9374274" y="1355244"/>
            <a:ext cx="2353529" cy="276999"/>
          </a:xfrm>
          <a:prstGeom prst="rect">
            <a:avLst/>
          </a:prstGeom>
          <a:noFill/>
        </p:spPr>
        <p:txBody>
          <a:bodyPr wrap="none" rtlCol="0">
            <a:spAutoFit/>
          </a:bodyPr>
          <a:lstStyle/>
          <a:p>
            <a:r>
              <a:rPr lang="en-GB" sz="1200" dirty="0"/>
              <a:t>Stature of 5</a:t>
            </a:r>
            <a:r>
              <a:rPr lang="en-GB" sz="1200" baseline="30000" dirty="0"/>
              <a:t>th</a:t>
            </a:r>
            <a:r>
              <a:rPr lang="en-GB" sz="1200" dirty="0"/>
              <a:t> %</a:t>
            </a:r>
            <a:r>
              <a:rPr lang="en-GB" sz="1200" dirty="0" err="1"/>
              <a:t>ile</a:t>
            </a:r>
            <a:r>
              <a:rPr lang="en-GB" sz="1200" dirty="0"/>
              <a:t> Italian female</a:t>
            </a:r>
          </a:p>
        </p:txBody>
      </p:sp>
      <p:pic>
        <p:nvPicPr>
          <p:cNvPr id="2" name="Afbeelding 1"/>
          <p:cNvPicPr>
            <a:picLocks noChangeAspect="1"/>
          </p:cNvPicPr>
          <p:nvPr/>
        </p:nvPicPr>
        <p:blipFill>
          <a:blip r:embed="rId4"/>
          <a:stretch>
            <a:fillRect/>
          </a:stretch>
        </p:blipFill>
        <p:spPr>
          <a:xfrm>
            <a:off x="9616273" y="1813396"/>
            <a:ext cx="2111530" cy="2259159"/>
          </a:xfrm>
          <a:prstGeom prst="rect">
            <a:avLst/>
          </a:prstGeom>
        </p:spPr>
      </p:pic>
    </p:spTree>
    <p:extLst>
      <p:ext uri="{BB962C8B-B14F-4D97-AF65-F5344CB8AC3E}">
        <p14:creationId xmlns:p14="http://schemas.microsoft.com/office/powerpoint/2010/main" val="616126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Afbeelding 29"/>
          <p:cNvPicPr>
            <a:picLocks noChangeAspect="1"/>
          </p:cNvPicPr>
          <p:nvPr/>
        </p:nvPicPr>
        <p:blipFill rotWithShape="1">
          <a:blip r:embed="rId3">
            <a:clrChange>
              <a:clrFrom>
                <a:srgbClr val="FFFFFF"/>
              </a:clrFrom>
              <a:clrTo>
                <a:srgbClr val="FFFFFF">
                  <a:alpha val="0"/>
                </a:srgbClr>
              </a:clrTo>
            </a:clrChange>
          </a:blip>
          <a:srcRect l="8830" t="7294" b="8140"/>
          <a:stretch/>
        </p:blipFill>
        <p:spPr>
          <a:xfrm>
            <a:off x="3003107" y="3418624"/>
            <a:ext cx="3021570" cy="2226352"/>
          </a:xfrm>
          <a:prstGeom prst="rect">
            <a:avLst/>
          </a:prstGeom>
        </p:spPr>
      </p:pic>
      <p:sp>
        <p:nvSpPr>
          <p:cNvPr id="34" name="Vrije vorm 33"/>
          <p:cNvSpPr/>
          <p:nvPr/>
        </p:nvSpPr>
        <p:spPr>
          <a:xfrm>
            <a:off x="4231185" y="3295650"/>
            <a:ext cx="7975354" cy="1412876"/>
          </a:xfrm>
          <a:custGeom>
            <a:avLst/>
            <a:gdLst>
              <a:gd name="connsiteX0" fmla="*/ 4762 w 6167437"/>
              <a:gd name="connsiteY0" fmla="*/ 971550 h 1423988"/>
              <a:gd name="connsiteX1" fmla="*/ 6167437 w 6167437"/>
              <a:gd name="connsiteY1" fmla="*/ 0 h 1423988"/>
              <a:gd name="connsiteX2" fmla="*/ 6167437 w 6167437"/>
              <a:gd name="connsiteY2" fmla="*/ 1309688 h 1423988"/>
              <a:gd name="connsiteX3" fmla="*/ 0 w 6167437"/>
              <a:gd name="connsiteY3" fmla="*/ 1423988 h 1423988"/>
              <a:gd name="connsiteX4" fmla="*/ 4762 w 6167437"/>
              <a:gd name="connsiteY4" fmla="*/ 971550 h 1423988"/>
              <a:gd name="connsiteX0" fmla="*/ 1 w 7356476"/>
              <a:gd name="connsiteY0" fmla="*/ 1162050 h 1423988"/>
              <a:gd name="connsiteX1" fmla="*/ 7356476 w 7356476"/>
              <a:gd name="connsiteY1" fmla="*/ 0 h 1423988"/>
              <a:gd name="connsiteX2" fmla="*/ 7356476 w 7356476"/>
              <a:gd name="connsiteY2" fmla="*/ 1309688 h 1423988"/>
              <a:gd name="connsiteX3" fmla="*/ 1189039 w 7356476"/>
              <a:gd name="connsiteY3" fmla="*/ 1423988 h 1423988"/>
              <a:gd name="connsiteX4" fmla="*/ 1 w 7356476"/>
              <a:gd name="connsiteY4" fmla="*/ 1162050 h 1423988"/>
              <a:gd name="connsiteX0" fmla="*/ 102 w 7356577"/>
              <a:gd name="connsiteY0" fmla="*/ 1162050 h 1417638"/>
              <a:gd name="connsiteX1" fmla="*/ 7356577 w 7356577"/>
              <a:gd name="connsiteY1" fmla="*/ 0 h 1417638"/>
              <a:gd name="connsiteX2" fmla="*/ 7356577 w 7356577"/>
              <a:gd name="connsiteY2" fmla="*/ 1309688 h 1417638"/>
              <a:gd name="connsiteX3" fmla="*/ 14390 w 7356577"/>
              <a:gd name="connsiteY3" fmla="*/ 1417638 h 1417638"/>
              <a:gd name="connsiteX4" fmla="*/ 102 w 7356577"/>
              <a:gd name="connsiteY4" fmla="*/ 1162050 h 1417638"/>
              <a:gd name="connsiteX0" fmla="*/ 102 w 7356577"/>
              <a:gd name="connsiteY0" fmla="*/ 1162050 h 1417638"/>
              <a:gd name="connsiteX1" fmla="*/ 7356577 w 7356577"/>
              <a:gd name="connsiteY1" fmla="*/ 0 h 1417638"/>
              <a:gd name="connsiteX2" fmla="*/ 7356577 w 7356577"/>
              <a:gd name="connsiteY2" fmla="*/ 1398588 h 1417638"/>
              <a:gd name="connsiteX3" fmla="*/ 14390 w 7356577"/>
              <a:gd name="connsiteY3" fmla="*/ 1417638 h 1417638"/>
              <a:gd name="connsiteX4" fmla="*/ 102 w 7356577"/>
              <a:gd name="connsiteY4" fmla="*/ 1162050 h 1417638"/>
              <a:gd name="connsiteX0" fmla="*/ 28 w 7356503"/>
              <a:gd name="connsiteY0" fmla="*/ 1162050 h 1412876"/>
              <a:gd name="connsiteX1" fmla="*/ 7356503 w 7356503"/>
              <a:gd name="connsiteY1" fmla="*/ 0 h 1412876"/>
              <a:gd name="connsiteX2" fmla="*/ 7356503 w 7356503"/>
              <a:gd name="connsiteY2" fmla="*/ 1398588 h 1412876"/>
              <a:gd name="connsiteX3" fmla="*/ 64323 w 7356503"/>
              <a:gd name="connsiteY3" fmla="*/ 1412876 h 1412876"/>
              <a:gd name="connsiteX4" fmla="*/ 28 w 7356503"/>
              <a:gd name="connsiteY4" fmla="*/ 1162050 h 1412876"/>
              <a:gd name="connsiteX0" fmla="*/ 81 w 7356556"/>
              <a:gd name="connsiteY0" fmla="*/ 1162050 h 1412876"/>
              <a:gd name="connsiteX1" fmla="*/ 7356556 w 7356556"/>
              <a:gd name="connsiteY1" fmla="*/ 0 h 1412876"/>
              <a:gd name="connsiteX2" fmla="*/ 7356556 w 7356556"/>
              <a:gd name="connsiteY2" fmla="*/ 1398588 h 1412876"/>
              <a:gd name="connsiteX3" fmla="*/ 19133 w 7356556"/>
              <a:gd name="connsiteY3" fmla="*/ 1412876 h 1412876"/>
              <a:gd name="connsiteX4" fmla="*/ 81 w 7356556"/>
              <a:gd name="connsiteY4" fmla="*/ 1162050 h 1412876"/>
              <a:gd name="connsiteX0" fmla="*/ 4760 w 7337423"/>
              <a:gd name="connsiteY0" fmla="*/ 1159669 h 1412876"/>
              <a:gd name="connsiteX1" fmla="*/ 7337423 w 7337423"/>
              <a:gd name="connsiteY1" fmla="*/ 0 h 1412876"/>
              <a:gd name="connsiteX2" fmla="*/ 7337423 w 7337423"/>
              <a:gd name="connsiteY2" fmla="*/ 1398588 h 1412876"/>
              <a:gd name="connsiteX3" fmla="*/ 0 w 7337423"/>
              <a:gd name="connsiteY3" fmla="*/ 1412876 h 1412876"/>
              <a:gd name="connsiteX4" fmla="*/ 4760 w 7337423"/>
              <a:gd name="connsiteY4" fmla="*/ 1159669 h 1412876"/>
              <a:gd name="connsiteX0" fmla="*/ 288 w 7340095"/>
              <a:gd name="connsiteY0" fmla="*/ 1157288 h 1412876"/>
              <a:gd name="connsiteX1" fmla="*/ 7340095 w 7340095"/>
              <a:gd name="connsiteY1" fmla="*/ 0 h 1412876"/>
              <a:gd name="connsiteX2" fmla="*/ 7340095 w 7340095"/>
              <a:gd name="connsiteY2" fmla="*/ 1398588 h 1412876"/>
              <a:gd name="connsiteX3" fmla="*/ 2672 w 7340095"/>
              <a:gd name="connsiteY3" fmla="*/ 1412876 h 1412876"/>
              <a:gd name="connsiteX4" fmla="*/ 288 w 7340095"/>
              <a:gd name="connsiteY4" fmla="*/ 1157288 h 1412876"/>
              <a:gd name="connsiteX0" fmla="*/ 5236 w 7337423"/>
              <a:gd name="connsiteY0" fmla="*/ 288608 h 1412876"/>
              <a:gd name="connsiteX1" fmla="*/ 7337423 w 7337423"/>
              <a:gd name="connsiteY1" fmla="*/ 0 h 1412876"/>
              <a:gd name="connsiteX2" fmla="*/ 7337423 w 7337423"/>
              <a:gd name="connsiteY2" fmla="*/ 1398588 h 1412876"/>
              <a:gd name="connsiteX3" fmla="*/ 0 w 7337423"/>
              <a:gd name="connsiteY3" fmla="*/ 1412876 h 1412876"/>
              <a:gd name="connsiteX4" fmla="*/ 5236 w 7337423"/>
              <a:gd name="connsiteY4" fmla="*/ 288608 h 1412876"/>
              <a:gd name="connsiteX0" fmla="*/ 5236 w 7337423"/>
              <a:gd name="connsiteY0" fmla="*/ 288608 h 1412876"/>
              <a:gd name="connsiteX1" fmla="*/ 409395 w 7337423"/>
              <a:gd name="connsiteY1" fmla="*/ 278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409395 w 7337423"/>
              <a:gd name="connsiteY1" fmla="*/ 278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135075 w 7337423"/>
              <a:gd name="connsiteY1" fmla="*/ 1257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135075 w 7337423"/>
              <a:gd name="connsiteY1" fmla="*/ 1257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135075 w 7337423"/>
              <a:gd name="connsiteY1" fmla="*/ 1257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234391 w 7337423"/>
              <a:gd name="connsiteY1" fmla="*/ 24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234391 w 7337423"/>
              <a:gd name="connsiteY1" fmla="*/ 24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246075 w 7337423"/>
              <a:gd name="connsiteY1" fmla="*/ 114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7423" h="1412876">
                <a:moveTo>
                  <a:pt x="5236" y="288608"/>
                </a:moveTo>
                <a:cubicBezTo>
                  <a:pt x="139956" y="113665"/>
                  <a:pt x="112784" y="174467"/>
                  <a:pt x="246075" y="11430"/>
                </a:cubicBezTo>
                <a:lnTo>
                  <a:pt x="7337423" y="0"/>
                </a:lnTo>
                <a:lnTo>
                  <a:pt x="7337423" y="1398588"/>
                </a:lnTo>
                <a:lnTo>
                  <a:pt x="0" y="1412876"/>
                </a:lnTo>
                <a:cubicBezTo>
                  <a:pt x="1587" y="1263651"/>
                  <a:pt x="3649" y="442596"/>
                  <a:pt x="5236" y="288608"/>
                </a:cubicBezTo>
                <a:close/>
              </a:path>
            </a:pathLst>
          </a:custGeom>
          <a:solidFill>
            <a:srgbClr val="66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Tekstvak 16"/>
          <p:cNvSpPr txBox="1"/>
          <p:nvPr/>
        </p:nvSpPr>
        <p:spPr>
          <a:xfrm>
            <a:off x="287681" y="383673"/>
            <a:ext cx="8234270" cy="523220"/>
          </a:xfrm>
          <a:prstGeom prst="rect">
            <a:avLst/>
          </a:prstGeom>
          <a:noFill/>
        </p:spPr>
        <p:txBody>
          <a:bodyPr wrap="square" rtlCol="0">
            <a:spAutoFit/>
          </a:bodyPr>
          <a:lstStyle/>
          <a:p>
            <a:r>
              <a:rPr lang="fr-FR" sz="2800" b="1" dirty="0" err="1">
                <a:latin typeface="Arial Narrow" panose="020B0606020202030204" pitchFamily="34" charset="0"/>
                <a:cs typeface="Calibri" panose="020F0502020204030204" pitchFamily="34" charset="0"/>
              </a:rPr>
              <a:t>Considerations</a:t>
            </a:r>
            <a:r>
              <a:rPr lang="fr-FR" sz="2800" b="1" dirty="0">
                <a:latin typeface="Arial Narrow" panose="020B0606020202030204" pitchFamily="34" charset="0"/>
                <a:cs typeface="Calibri" panose="020F0502020204030204" pitchFamily="34" charset="0"/>
              </a:rPr>
              <a:t> for UN Direct Vision </a:t>
            </a:r>
            <a:r>
              <a:rPr lang="fr-FR" sz="2800" b="1" dirty="0" err="1">
                <a:latin typeface="Arial Narrow" panose="020B0606020202030204" pitchFamily="34" charset="0"/>
                <a:cs typeface="Calibri" panose="020F0502020204030204" pitchFamily="34" charset="0"/>
              </a:rPr>
              <a:t>Regulation</a:t>
            </a:r>
            <a:r>
              <a:rPr lang="fr-FR" sz="2800" b="1" dirty="0">
                <a:latin typeface="Arial Narrow" panose="020B0606020202030204" pitchFamily="34" charset="0"/>
                <a:cs typeface="Calibri" panose="020F0502020204030204" pitchFamily="34" charset="0"/>
              </a:rPr>
              <a:t> </a:t>
            </a:r>
          </a:p>
        </p:txBody>
      </p:sp>
      <p:sp>
        <p:nvSpPr>
          <p:cNvPr id="22" name="Tekstvak 21"/>
          <p:cNvSpPr txBox="1"/>
          <p:nvPr/>
        </p:nvSpPr>
        <p:spPr>
          <a:xfrm>
            <a:off x="335360" y="1245182"/>
            <a:ext cx="11233248" cy="1661993"/>
          </a:xfrm>
          <a:prstGeom prst="rect">
            <a:avLst/>
          </a:prstGeom>
          <a:noFill/>
        </p:spPr>
        <p:txBody>
          <a:bodyPr wrap="square" rtlCol="0">
            <a:spAutoFit/>
          </a:bodyPr>
          <a:lstStyle/>
          <a:p>
            <a:pPr marL="285750" indent="-285750">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Scope of UN Regulation is Type Approval for </a:t>
            </a:r>
            <a:r>
              <a:rPr lang="en-GB" u="sng" dirty="0">
                <a:latin typeface="Arial Narrow" panose="020B0606020202030204" pitchFamily="34" charset="0"/>
                <a:cs typeface="Calibri" panose="020F0502020204030204" pitchFamily="34" charset="0"/>
              </a:rPr>
              <a:t>all trucks and buses driving on all roads (not in city only)</a:t>
            </a:r>
          </a:p>
          <a:p>
            <a:pPr marL="285750" indent="-285750">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At least in EU </a:t>
            </a:r>
            <a:r>
              <a:rPr lang="en-GB" u="sng" dirty="0">
                <a:latin typeface="Arial Narrow" panose="020B0606020202030204" pitchFamily="34" charset="0"/>
                <a:cs typeface="Calibri" panose="020F0502020204030204" pitchFamily="34" charset="0"/>
              </a:rPr>
              <a:t>all trucks will have safety systems as from 2024 </a:t>
            </a:r>
            <a:r>
              <a:rPr lang="en-GB" dirty="0">
                <a:latin typeface="Arial Narrow" panose="020B0606020202030204" pitchFamily="34" charset="0"/>
                <a:cs typeface="Calibri" panose="020F0502020204030204" pitchFamily="34" charset="0"/>
              </a:rPr>
              <a:t>(MOIS &amp; BSIS)</a:t>
            </a:r>
          </a:p>
          <a:p>
            <a:pPr marL="285750" indent="-285750">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Direct vision regulation will be the 3</a:t>
            </a:r>
            <a:r>
              <a:rPr lang="en-GB" baseline="30000" dirty="0">
                <a:latin typeface="Arial Narrow" panose="020B0606020202030204" pitchFamily="34" charset="0"/>
                <a:cs typeface="Calibri" panose="020F0502020204030204" pitchFamily="34" charset="0"/>
              </a:rPr>
              <a:t>rd</a:t>
            </a:r>
            <a:r>
              <a:rPr lang="en-GB" dirty="0">
                <a:latin typeface="Arial Narrow" panose="020B0606020202030204" pitchFamily="34" charset="0"/>
                <a:cs typeface="Calibri" panose="020F0502020204030204" pitchFamily="34" charset="0"/>
              </a:rPr>
              <a:t> regulation addressing the close proximity area at the near side and off-side of the truck</a:t>
            </a:r>
          </a:p>
          <a:p>
            <a:pPr marL="285750" indent="-285750">
              <a:spcAft>
                <a:spcPts val="1200"/>
              </a:spcAft>
              <a:buClr>
                <a:schemeClr val="accent2"/>
              </a:buClr>
              <a:buFont typeface="Wingdings" panose="05000000000000000000" pitchFamily="2" charset="2"/>
              <a:buChar char="§"/>
            </a:pPr>
            <a:endParaRPr lang="en-GB" dirty="0">
              <a:latin typeface="Arial Narrow" panose="020B0606020202030204" pitchFamily="34" charset="0"/>
              <a:cs typeface="Calibri" panose="020F0502020204030204" pitchFamily="34" charset="0"/>
            </a:endParaRPr>
          </a:p>
        </p:txBody>
      </p:sp>
      <p:sp>
        <p:nvSpPr>
          <p:cNvPr id="32" name="Rechthoek 31"/>
          <p:cNvSpPr/>
          <p:nvPr/>
        </p:nvSpPr>
        <p:spPr>
          <a:xfrm>
            <a:off x="2675247" y="4363205"/>
            <a:ext cx="762257" cy="1224135"/>
          </a:xfrm>
          <a:prstGeom prst="rect">
            <a:avLst/>
          </a:prstGeom>
          <a:solidFill>
            <a:srgbClr val="ECCFB2">
              <a:alpha val="7098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Rechthoek 32"/>
          <p:cNvSpPr/>
          <p:nvPr/>
        </p:nvSpPr>
        <p:spPr>
          <a:xfrm>
            <a:off x="3765364" y="4579229"/>
            <a:ext cx="253503" cy="96509"/>
          </a:xfrm>
          <a:prstGeom prst="rect">
            <a:avLst/>
          </a:prstGeom>
          <a:solidFill>
            <a:srgbClr val="ECCFB2">
              <a:alpha val="7098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6" name="Tekstvak 35"/>
          <p:cNvSpPr txBox="1"/>
          <p:nvPr/>
        </p:nvSpPr>
        <p:spPr>
          <a:xfrm>
            <a:off x="2675247" y="4795253"/>
            <a:ext cx="774571" cy="369332"/>
          </a:xfrm>
          <a:prstGeom prst="rect">
            <a:avLst/>
          </a:prstGeom>
          <a:noFill/>
        </p:spPr>
        <p:txBody>
          <a:bodyPr wrap="none" rtlCol="0">
            <a:spAutoFit/>
          </a:bodyPr>
          <a:lstStyle/>
          <a:p>
            <a:r>
              <a:rPr lang="nl-NL" b="1" dirty="0">
                <a:solidFill>
                  <a:srgbClr val="FF0000"/>
                </a:solidFill>
              </a:rPr>
              <a:t>MOIS</a:t>
            </a:r>
          </a:p>
        </p:txBody>
      </p:sp>
      <p:cxnSp>
        <p:nvCxnSpPr>
          <p:cNvPr id="37" name="Rechte verbindingslijn 36"/>
          <p:cNvCxnSpPr/>
          <p:nvPr/>
        </p:nvCxnSpPr>
        <p:spPr>
          <a:xfrm>
            <a:off x="1808158" y="3715134"/>
            <a:ext cx="904037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H="1">
            <a:off x="1808157" y="4579228"/>
            <a:ext cx="195720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p:cNvCxnSpPr/>
          <p:nvPr/>
        </p:nvCxnSpPr>
        <p:spPr>
          <a:xfrm>
            <a:off x="3765364" y="4579228"/>
            <a:ext cx="0" cy="965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p:nvPr/>
        </p:nvCxnSpPr>
        <p:spPr>
          <a:xfrm>
            <a:off x="3765364" y="4675738"/>
            <a:ext cx="2535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p:cNvCxnSpPr/>
          <p:nvPr/>
        </p:nvCxnSpPr>
        <p:spPr>
          <a:xfrm flipV="1">
            <a:off x="4018867" y="4579228"/>
            <a:ext cx="0" cy="965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p:nvPr/>
        </p:nvCxnSpPr>
        <p:spPr>
          <a:xfrm flipH="1">
            <a:off x="4018868" y="4579228"/>
            <a:ext cx="682966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kstvak 43"/>
          <p:cNvSpPr txBox="1"/>
          <p:nvPr/>
        </p:nvSpPr>
        <p:spPr>
          <a:xfrm>
            <a:off x="2320002" y="2852936"/>
            <a:ext cx="5207579" cy="369332"/>
          </a:xfrm>
          <a:prstGeom prst="rect">
            <a:avLst/>
          </a:prstGeom>
          <a:noFill/>
        </p:spPr>
        <p:txBody>
          <a:bodyPr wrap="none" rtlCol="0">
            <a:spAutoFit/>
          </a:bodyPr>
          <a:lstStyle/>
          <a:p>
            <a:r>
              <a:rPr lang="nl-NL" dirty="0"/>
              <a:t>MONITORING AREAS BSIS + MOIS (EU &gt;2024)</a:t>
            </a:r>
          </a:p>
        </p:txBody>
      </p:sp>
      <p:sp>
        <p:nvSpPr>
          <p:cNvPr id="46" name="Rechthoek 45"/>
          <p:cNvSpPr/>
          <p:nvPr/>
        </p:nvSpPr>
        <p:spPr>
          <a:xfrm>
            <a:off x="4292882" y="4716027"/>
            <a:ext cx="3338007" cy="628650"/>
          </a:xfrm>
          <a:prstGeom prst="rect">
            <a:avLst/>
          </a:prstGeom>
          <a:solidFill>
            <a:srgbClr val="00B0F0"/>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Tekstvak 46"/>
          <p:cNvSpPr txBox="1"/>
          <p:nvPr/>
        </p:nvSpPr>
        <p:spPr>
          <a:xfrm>
            <a:off x="5396774" y="4902975"/>
            <a:ext cx="782587" cy="261610"/>
          </a:xfrm>
          <a:prstGeom prst="rect">
            <a:avLst/>
          </a:prstGeom>
          <a:noFill/>
        </p:spPr>
        <p:txBody>
          <a:bodyPr wrap="none" rtlCol="0">
            <a:spAutoFit/>
          </a:bodyPr>
          <a:lstStyle/>
          <a:p>
            <a:r>
              <a:rPr lang="nl-NL" sz="1050" dirty="0"/>
              <a:t>TRAILER</a:t>
            </a:r>
          </a:p>
        </p:txBody>
      </p:sp>
      <p:cxnSp>
        <p:nvCxnSpPr>
          <p:cNvPr id="53" name="Rechte verbindingslijn 52"/>
          <p:cNvCxnSpPr/>
          <p:nvPr/>
        </p:nvCxnSpPr>
        <p:spPr>
          <a:xfrm>
            <a:off x="1808157" y="3715134"/>
            <a:ext cx="0" cy="86409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kstvak 26"/>
          <p:cNvSpPr txBox="1"/>
          <p:nvPr/>
        </p:nvSpPr>
        <p:spPr>
          <a:xfrm>
            <a:off x="2549360" y="6005548"/>
            <a:ext cx="4266720" cy="701731"/>
          </a:xfrm>
          <a:prstGeom prst="rect">
            <a:avLst/>
          </a:prstGeom>
          <a:noFill/>
        </p:spPr>
        <p:txBody>
          <a:bodyPr wrap="square" rtlCol="0">
            <a:spAutoFit/>
          </a:bodyPr>
          <a:lstStyle/>
          <a:p>
            <a:pPr>
              <a:lnSpc>
                <a:spcPct val="120000"/>
              </a:lnSpc>
              <a:spcAft>
                <a:spcPts val="0"/>
              </a:spcAft>
              <a:tabLst>
                <a:tab pos="719138" algn="l"/>
              </a:tabLst>
            </a:pPr>
            <a:r>
              <a:rPr lang="nl-NL" sz="1100" dirty="0"/>
              <a:t>BSIS 	= Blind Spot Information System  (ECE R151)</a:t>
            </a:r>
          </a:p>
          <a:p>
            <a:pPr>
              <a:lnSpc>
                <a:spcPct val="120000"/>
              </a:lnSpc>
              <a:spcAft>
                <a:spcPts val="0"/>
              </a:spcAft>
              <a:tabLst>
                <a:tab pos="719138" algn="l"/>
              </a:tabLst>
            </a:pPr>
            <a:r>
              <a:rPr lang="nl-NL" sz="1100" dirty="0"/>
              <a:t>MOIS 	= </a:t>
            </a:r>
            <a:r>
              <a:rPr lang="nl-NL" sz="1100" dirty="0" err="1"/>
              <a:t>Moving</a:t>
            </a:r>
            <a:r>
              <a:rPr lang="nl-NL" sz="1100" dirty="0"/>
              <a:t>-Of Information System (ECE R xx)</a:t>
            </a:r>
          </a:p>
          <a:p>
            <a:pPr>
              <a:lnSpc>
                <a:spcPct val="120000"/>
              </a:lnSpc>
              <a:spcAft>
                <a:spcPts val="0"/>
              </a:spcAft>
              <a:tabLst>
                <a:tab pos="719138" algn="l"/>
              </a:tabLst>
            </a:pPr>
            <a:r>
              <a:rPr lang="nl-NL" sz="1100" dirty="0"/>
              <a:t>ECE R46 	= </a:t>
            </a:r>
            <a:r>
              <a:rPr lang="nl-NL" sz="1100" dirty="0" err="1"/>
              <a:t>Colored</a:t>
            </a:r>
            <a:r>
              <a:rPr lang="nl-NL" sz="1100" dirty="0"/>
              <a:t> </a:t>
            </a:r>
            <a:r>
              <a:rPr lang="nl-NL" sz="1100" dirty="0" err="1"/>
              <a:t>areas</a:t>
            </a:r>
            <a:r>
              <a:rPr lang="nl-NL" sz="1100" dirty="0"/>
              <a:t> (in </a:t>
            </a:r>
            <a:r>
              <a:rPr lang="nl-NL" sz="1100" dirty="0" err="1"/>
              <a:t>theory</a:t>
            </a:r>
            <a:r>
              <a:rPr lang="nl-NL" sz="1100" dirty="0"/>
              <a:t> </a:t>
            </a:r>
            <a:r>
              <a:rPr lang="nl-NL" sz="1100" dirty="0" err="1"/>
              <a:t>not</a:t>
            </a:r>
            <a:r>
              <a:rPr lang="nl-NL" sz="1100" dirty="0"/>
              <a:t> blind spots)</a:t>
            </a:r>
          </a:p>
        </p:txBody>
      </p:sp>
      <p:cxnSp>
        <p:nvCxnSpPr>
          <p:cNvPr id="74" name="Rechte verbindingslijn 73"/>
          <p:cNvCxnSpPr/>
          <p:nvPr/>
        </p:nvCxnSpPr>
        <p:spPr>
          <a:xfrm>
            <a:off x="10848528" y="3715134"/>
            <a:ext cx="0" cy="86409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Vrije vorm 4"/>
          <p:cNvSpPr/>
          <p:nvPr/>
        </p:nvSpPr>
        <p:spPr>
          <a:xfrm>
            <a:off x="4851904" y="3295650"/>
            <a:ext cx="7340095" cy="1412876"/>
          </a:xfrm>
          <a:custGeom>
            <a:avLst/>
            <a:gdLst>
              <a:gd name="connsiteX0" fmla="*/ 4762 w 6167437"/>
              <a:gd name="connsiteY0" fmla="*/ 971550 h 1423988"/>
              <a:gd name="connsiteX1" fmla="*/ 6167437 w 6167437"/>
              <a:gd name="connsiteY1" fmla="*/ 0 h 1423988"/>
              <a:gd name="connsiteX2" fmla="*/ 6167437 w 6167437"/>
              <a:gd name="connsiteY2" fmla="*/ 1309688 h 1423988"/>
              <a:gd name="connsiteX3" fmla="*/ 0 w 6167437"/>
              <a:gd name="connsiteY3" fmla="*/ 1423988 h 1423988"/>
              <a:gd name="connsiteX4" fmla="*/ 4762 w 6167437"/>
              <a:gd name="connsiteY4" fmla="*/ 971550 h 1423988"/>
              <a:gd name="connsiteX0" fmla="*/ 1 w 7356476"/>
              <a:gd name="connsiteY0" fmla="*/ 1162050 h 1423988"/>
              <a:gd name="connsiteX1" fmla="*/ 7356476 w 7356476"/>
              <a:gd name="connsiteY1" fmla="*/ 0 h 1423988"/>
              <a:gd name="connsiteX2" fmla="*/ 7356476 w 7356476"/>
              <a:gd name="connsiteY2" fmla="*/ 1309688 h 1423988"/>
              <a:gd name="connsiteX3" fmla="*/ 1189039 w 7356476"/>
              <a:gd name="connsiteY3" fmla="*/ 1423988 h 1423988"/>
              <a:gd name="connsiteX4" fmla="*/ 1 w 7356476"/>
              <a:gd name="connsiteY4" fmla="*/ 1162050 h 1423988"/>
              <a:gd name="connsiteX0" fmla="*/ 102 w 7356577"/>
              <a:gd name="connsiteY0" fmla="*/ 1162050 h 1417638"/>
              <a:gd name="connsiteX1" fmla="*/ 7356577 w 7356577"/>
              <a:gd name="connsiteY1" fmla="*/ 0 h 1417638"/>
              <a:gd name="connsiteX2" fmla="*/ 7356577 w 7356577"/>
              <a:gd name="connsiteY2" fmla="*/ 1309688 h 1417638"/>
              <a:gd name="connsiteX3" fmla="*/ 14390 w 7356577"/>
              <a:gd name="connsiteY3" fmla="*/ 1417638 h 1417638"/>
              <a:gd name="connsiteX4" fmla="*/ 102 w 7356577"/>
              <a:gd name="connsiteY4" fmla="*/ 1162050 h 1417638"/>
              <a:gd name="connsiteX0" fmla="*/ 102 w 7356577"/>
              <a:gd name="connsiteY0" fmla="*/ 1162050 h 1417638"/>
              <a:gd name="connsiteX1" fmla="*/ 7356577 w 7356577"/>
              <a:gd name="connsiteY1" fmla="*/ 0 h 1417638"/>
              <a:gd name="connsiteX2" fmla="*/ 7356577 w 7356577"/>
              <a:gd name="connsiteY2" fmla="*/ 1398588 h 1417638"/>
              <a:gd name="connsiteX3" fmla="*/ 14390 w 7356577"/>
              <a:gd name="connsiteY3" fmla="*/ 1417638 h 1417638"/>
              <a:gd name="connsiteX4" fmla="*/ 102 w 7356577"/>
              <a:gd name="connsiteY4" fmla="*/ 1162050 h 1417638"/>
              <a:gd name="connsiteX0" fmla="*/ 28 w 7356503"/>
              <a:gd name="connsiteY0" fmla="*/ 1162050 h 1412876"/>
              <a:gd name="connsiteX1" fmla="*/ 7356503 w 7356503"/>
              <a:gd name="connsiteY1" fmla="*/ 0 h 1412876"/>
              <a:gd name="connsiteX2" fmla="*/ 7356503 w 7356503"/>
              <a:gd name="connsiteY2" fmla="*/ 1398588 h 1412876"/>
              <a:gd name="connsiteX3" fmla="*/ 64323 w 7356503"/>
              <a:gd name="connsiteY3" fmla="*/ 1412876 h 1412876"/>
              <a:gd name="connsiteX4" fmla="*/ 28 w 7356503"/>
              <a:gd name="connsiteY4" fmla="*/ 1162050 h 1412876"/>
              <a:gd name="connsiteX0" fmla="*/ 81 w 7356556"/>
              <a:gd name="connsiteY0" fmla="*/ 1162050 h 1412876"/>
              <a:gd name="connsiteX1" fmla="*/ 7356556 w 7356556"/>
              <a:gd name="connsiteY1" fmla="*/ 0 h 1412876"/>
              <a:gd name="connsiteX2" fmla="*/ 7356556 w 7356556"/>
              <a:gd name="connsiteY2" fmla="*/ 1398588 h 1412876"/>
              <a:gd name="connsiteX3" fmla="*/ 19133 w 7356556"/>
              <a:gd name="connsiteY3" fmla="*/ 1412876 h 1412876"/>
              <a:gd name="connsiteX4" fmla="*/ 81 w 7356556"/>
              <a:gd name="connsiteY4" fmla="*/ 1162050 h 1412876"/>
              <a:gd name="connsiteX0" fmla="*/ 4760 w 7337423"/>
              <a:gd name="connsiteY0" fmla="*/ 1159669 h 1412876"/>
              <a:gd name="connsiteX1" fmla="*/ 7337423 w 7337423"/>
              <a:gd name="connsiteY1" fmla="*/ 0 h 1412876"/>
              <a:gd name="connsiteX2" fmla="*/ 7337423 w 7337423"/>
              <a:gd name="connsiteY2" fmla="*/ 1398588 h 1412876"/>
              <a:gd name="connsiteX3" fmla="*/ 0 w 7337423"/>
              <a:gd name="connsiteY3" fmla="*/ 1412876 h 1412876"/>
              <a:gd name="connsiteX4" fmla="*/ 4760 w 7337423"/>
              <a:gd name="connsiteY4" fmla="*/ 1159669 h 1412876"/>
              <a:gd name="connsiteX0" fmla="*/ 288 w 7340095"/>
              <a:gd name="connsiteY0" fmla="*/ 1157288 h 1412876"/>
              <a:gd name="connsiteX1" fmla="*/ 7340095 w 7340095"/>
              <a:gd name="connsiteY1" fmla="*/ 0 h 1412876"/>
              <a:gd name="connsiteX2" fmla="*/ 7340095 w 7340095"/>
              <a:gd name="connsiteY2" fmla="*/ 1398588 h 1412876"/>
              <a:gd name="connsiteX3" fmla="*/ 2672 w 7340095"/>
              <a:gd name="connsiteY3" fmla="*/ 1412876 h 1412876"/>
              <a:gd name="connsiteX4" fmla="*/ 288 w 7340095"/>
              <a:gd name="connsiteY4" fmla="*/ 1157288 h 14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0095" h="1412876">
                <a:moveTo>
                  <a:pt x="288" y="1157288"/>
                </a:moveTo>
                <a:lnTo>
                  <a:pt x="7340095" y="0"/>
                </a:lnTo>
                <a:lnTo>
                  <a:pt x="7340095" y="1398588"/>
                </a:lnTo>
                <a:lnTo>
                  <a:pt x="2672" y="1412876"/>
                </a:lnTo>
                <a:cubicBezTo>
                  <a:pt x="4259" y="1263651"/>
                  <a:pt x="-1299" y="1311276"/>
                  <a:pt x="288" y="1157288"/>
                </a:cubicBezTo>
                <a:close/>
              </a:path>
            </a:pathLst>
          </a:cu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p:cNvPicPr>
            <a:picLocks noChangeAspect="1"/>
          </p:cNvPicPr>
          <p:nvPr/>
        </p:nvPicPr>
        <p:blipFill rotWithShape="1">
          <a:blip r:embed="rId4"/>
          <a:srcRect b="77618"/>
          <a:stretch/>
        </p:blipFill>
        <p:spPr>
          <a:xfrm>
            <a:off x="4851904" y="5344677"/>
            <a:ext cx="7340220" cy="316571"/>
          </a:xfrm>
          <a:prstGeom prst="rect">
            <a:avLst/>
          </a:prstGeom>
        </p:spPr>
      </p:pic>
      <p:sp>
        <p:nvSpPr>
          <p:cNvPr id="31" name="Rechthoek 30"/>
          <p:cNvSpPr/>
          <p:nvPr/>
        </p:nvSpPr>
        <p:spPr>
          <a:xfrm>
            <a:off x="1808158" y="3715134"/>
            <a:ext cx="9040370" cy="864096"/>
          </a:xfrm>
          <a:prstGeom prst="rect">
            <a:avLst/>
          </a:prstGeom>
          <a:solidFill>
            <a:srgbClr val="ECCFB2">
              <a:alpha val="7098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35" name="Tekstvak 34"/>
          <p:cNvSpPr txBox="1"/>
          <p:nvPr/>
        </p:nvSpPr>
        <p:spPr>
          <a:xfrm>
            <a:off x="3937657" y="3941567"/>
            <a:ext cx="723275" cy="369332"/>
          </a:xfrm>
          <a:prstGeom prst="rect">
            <a:avLst/>
          </a:prstGeom>
          <a:noFill/>
        </p:spPr>
        <p:txBody>
          <a:bodyPr wrap="none" rtlCol="0">
            <a:spAutoFit/>
          </a:bodyPr>
          <a:lstStyle/>
          <a:p>
            <a:r>
              <a:rPr lang="nl-NL" b="1" dirty="0">
                <a:solidFill>
                  <a:srgbClr val="FF0000"/>
                </a:solidFill>
              </a:rPr>
              <a:t>BSIS</a:t>
            </a:r>
          </a:p>
        </p:txBody>
      </p:sp>
    </p:spTree>
    <p:extLst>
      <p:ext uri="{BB962C8B-B14F-4D97-AF65-F5344CB8AC3E}">
        <p14:creationId xmlns:p14="http://schemas.microsoft.com/office/powerpoint/2010/main" val="1670746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kstvak 77"/>
          <p:cNvSpPr txBox="1"/>
          <p:nvPr/>
        </p:nvSpPr>
        <p:spPr>
          <a:xfrm>
            <a:off x="191344" y="4869160"/>
            <a:ext cx="11521280" cy="1631216"/>
          </a:xfrm>
          <a:prstGeom prst="rect">
            <a:avLst/>
          </a:prstGeom>
          <a:noFill/>
        </p:spPr>
        <p:txBody>
          <a:bodyPr wrap="square" rtlCol="0">
            <a:spAutoFit/>
          </a:bodyPr>
          <a:lstStyle/>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VRUs and driver’s head will move in real-life traffic </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Lean stick is not representing width of VRU body</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Any body part of VRU 150 x 150 mm to be considered for determining Direct Vision level</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150 x 150 mm also considered in regulation for Reversing Motion</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Loughborough Design School is asked to investigate the effect of this proposal on the direct vision evaluation (DVS)</a:t>
            </a:r>
          </a:p>
        </p:txBody>
      </p:sp>
      <p:sp>
        <p:nvSpPr>
          <p:cNvPr id="79" name="Rechteraccolade 78"/>
          <p:cNvSpPr/>
          <p:nvPr/>
        </p:nvSpPr>
        <p:spPr>
          <a:xfrm>
            <a:off x="4871864" y="5020146"/>
            <a:ext cx="144016" cy="50405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ctr">
              <a:buClr>
                <a:srgbClr val="0000FF"/>
              </a:buClr>
              <a:buFont typeface="Wingdings" panose="05000000000000000000" pitchFamily="2" charset="2"/>
              <a:buChar char="§"/>
            </a:pPr>
            <a:endParaRPr lang="nl-NL"/>
          </a:p>
        </p:txBody>
      </p:sp>
      <p:sp>
        <p:nvSpPr>
          <p:cNvPr id="80" name="Tekstvak 79"/>
          <p:cNvSpPr txBox="1"/>
          <p:nvPr/>
        </p:nvSpPr>
        <p:spPr>
          <a:xfrm>
            <a:off x="5087888" y="5048192"/>
            <a:ext cx="6912768" cy="397032"/>
          </a:xfrm>
          <a:prstGeom prst="rect">
            <a:avLst/>
          </a:prstGeom>
          <a:noFill/>
        </p:spPr>
        <p:txBody>
          <a:bodyPr wrap="square" rtlCol="0">
            <a:spAutoFit/>
          </a:bodyPr>
          <a:lstStyle/>
          <a:p>
            <a:pPr>
              <a:lnSpc>
                <a:spcPct val="110000"/>
              </a:lnSpc>
            </a:pPr>
            <a:r>
              <a:rPr lang="en-GB" dirty="0">
                <a:latin typeface="Arial Narrow" panose="020B0606020202030204" pitchFamily="34" charset="0"/>
              </a:rPr>
              <a:t>any body part of VRU (150 mm width) will be noticed by the driver</a:t>
            </a:r>
            <a:endParaRPr lang="en-GB" dirty="0">
              <a:solidFill>
                <a:srgbClr val="FF0000"/>
              </a:solidFill>
              <a:latin typeface="Arial Narrow" panose="020B0606020202030204" pitchFamily="34" charset="0"/>
            </a:endParaRPr>
          </a:p>
        </p:txBody>
      </p:sp>
      <p:sp>
        <p:nvSpPr>
          <p:cNvPr id="35" name="Tekstvak 34"/>
          <p:cNvSpPr txBox="1"/>
          <p:nvPr/>
        </p:nvSpPr>
        <p:spPr>
          <a:xfrm>
            <a:off x="3996091" y="1124744"/>
            <a:ext cx="3452449" cy="584775"/>
          </a:xfrm>
          <a:prstGeom prst="rect">
            <a:avLst/>
          </a:prstGeom>
          <a:noFill/>
        </p:spPr>
        <p:txBody>
          <a:bodyPr wrap="square" rtlCol="0">
            <a:spAutoFit/>
          </a:bodyPr>
          <a:lstStyle/>
          <a:p>
            <a:pPr algn="ctr"/>
            <a:r>
              <a:rPr lang="nl-NL" sz="1600" b="1" dirty="0" err="1">
                <a:latin typeface="Arial Narrow" panose="020B0606020202030204" pitchFamily="34" charset="0"/>
              </a:rPr>
              <a:t>Proposal</a:t>
            </a:r>
            <a:r>
              <a:rPr lang="nl-NL" sz="1600" b="1" dirty="0">
                <a:latin typeface="Arial Narrow" panose="020B0606020202030204" pitchFamily="34" charset="0"/>
              </a:rPr>
              <a:t> </a:t>
            </a:r>
            <a:r>
              <a:rPr lang="nl-NL" sz="1600" b="1" dirty="0" err="1">
                <a:latin typeface="Arial Narrow" panose="020B0606020202030204" pitchFamily="34" charset="0"/>
              </a:rPr>
              <a:t>for</a:t>
            </a:r>
            <a:r>
              <a:rPr lang="nl-NL" sz="1600" b="1" dirty="0">
                <a:latin typeface="Arial Narrow" panose="020B0606020202030204" pitchFamily="34" charset="0"/>
              </a:rPr>
              <a:t> UN </a:t>
            </a:r>
            <a:r>
              <a:rPr lang="nl-NL" sz="1600" b="1" dirty="0" err="1">
                <a:latin typeface="Arial Narrow" panose="020B0606020202030204" pitchFamily="34" charset="0"/>
              </a:rPr>
              <a:t>regulation</a:t>
            </a:r>
            <a:endParaRPr lang="nl-NL" sz="1600" b="1" dirty="0">
              <a:latin typeface="Arial Narrow" panose="020B0606020202030204" pitchFamily="34" charset="0"/>
            </a:endParaRPr>
          </a:p>
          <a:p>
            <a:pPr algn="ctr"/>
            <a:r>
              <a:rPr lang="nl-NL" sz="1600" dirty="0">
                <a:latin typeface="Arial Narrow" panose="020B0606020202030204" pitchFamily="34" charset="0"/>
              </a:rPr>
              <a:t>(part of </a:t>
            </a:r>
            <a:r>
              <a:rPr lang="nl-NL" sz="1600" dirty="0" err="1">
                <a:latin typeface="Arial Narrow" panose="020B0606020202030204" pitchFamily="34" charset="0"/>
              </a:rPr>
              <a:t>head</a:t>
            </a:r>
            <a:r>
              <a:rPr lang="nl-NL" sz="1600" dirty="0">
                <a:latin typeface="Arial Narrow" panose="020B0606020202030204" pitchFamily="34" charset="0"/>
              </a:rPr>
              <a:t>)</a:t>
            </a:r>
          </a:p>
        </p:txBody>
      </p:sp>
      <p:sp>
        <p:nvSpPr>
          <p:cNvPr id="46" name="Tekstvak 45"/>
          <p:cNvSpPr txBox="1"/>
          <p:nvPr/>
        </p:nvSpPr>
        <p:spPr>
          <a:xfrm>
            <a:off x="407368" y="403201"/>
            <a:ext cx="8352928" cy="523220"/>
          </a:xfrm>
          <a:prstGeom prst="rect">
            <a:avLst/>
          </a:prstGeom>
          <a:noFill/>
        </p:spPr>
        <p:txBody>
          <a:bodyPr wrap="square" rtlCol="0">
            <a:spAutoFit/>
          </a:bodyPr>
          <a:lstStyle/>
          <a:p>
            <a:r>
              <a:rPr lang="nl-NL" sz="2800" b="1" dirty="0">
                <a:latin typeface="Arial Narrow" panose="020B0606020202030204" pitchFamily="34" charset="0"/>
              </a:rPr>
              <a:t>VRU </a:t>
            </a:r>
            <a:r>
              <a:rPr lang="nl-NL" sz="2800" b="1" dirty="0" err="1">
                <a:latin typeface="Arial Narrow" panose="020B0606020202030204" pitchFamily="34" charset="0"/>
              </a:rPr>
              <a:t>Height</a:t>
            </a:r>
            <a:r>
              <a:rPr lang="nl-NL" sz="2800" b="1" dirty="0">
                <a:latin typeface="Arial Narrow" panose="020B0606020202030204" pitchFamily="34" charset="0"/>
              </a:rPr>
              <a:t> </a:t>
            </a:r>
            <a:r>
              <a:rPr lang="nl-NL" sz="2800" b="1" dirty="0" err="1">
                <a:latin typeface="Arial Narrow" panose="020B0606020202030204" pitchFamily="34" charset="0"/>
              </a:rPr>
              <a:t>and</a:t>
            </a:r>
            <a:r>
              <a:rPr lang="nl-NL" sz="2800" b="1" dirty="0">
                <a:latin typeface="Arial Narrow" panose="020B0606020202030204" pitchFamily="34" charset="0"/>
              </a:rPr>
              <a:t> </a:t>
            </a:r>
            <a:r>
              <a:rPr lang="nl-NL" sz="2800" b="1" dirty="0" err="1">
                <a:latin typeface="Arial Narrow" panose="020B0606020202030204" pitchFamily="34" charset="0"/>
              </a:rPr>
              <a:t>Visibility</a:t>
            </a:r>
            <a:endParaRPr lang="nl-NL" sz="2800" b="1" dirty="0">
              <a:latin typeface="Arial Narrow" panose="020B0606020202030204" pitchFamily="34" charset="0"/>
            </a:endParaRPr>
          </a:p>
        </p:txBody>
      </p:sp>
      <p:pic>
        <p:nvPicPr>
          <p:cNvPr id="60" name="Picture 3">
            <a:extLst>
              <a:ext uri="{FF2B5EF4-FFF2-40B4-BE49-F238E27FC236}">
                <a16:creationId xmlns:a16="http://schemas.microsoft.com/office/drawing/2014/main" id="{F4E34B2B-5DB2-47CF-BD5A-22F159ACFD42}"/>
              </a:ext>
            </a:extLst>
          </p:cNvPr>
          <p:cNvPicPr>
            <a:picLocks noChangeAspect="1"/>
          </p:cNvPicPr>
          <p:nvPr/>
        </p:nvPicPr>
        <p:blipFill rotWithShape="1">
          <a:blip r:embed="rId3"/>
          <a:srcRect r="25402"/>
          <a:stretch/>
        </p:blipFill>
        <p:spPr>
          <a:xfrm>
            <a:off x="3935760" y="1656294"/>
            <a:ext cx="2553136" cy="2780817"/>
          </a:xfrm>
          <a:prstGeom prst="rect">
            <a:avLst/>
          </a:prstGeom>
        </p:spPr>
      </p:pic>
      <p:sp>
        <p:nvSpPr>
          <p:cNvPr id="3" name="Tekstvak 2"/>
          <p:cNvSpPr txBox="1"/>
          <p:nvPr/>
        </p:nvSpPr>
        <p:spPr>
          <a:xfrm>
            <a:off x="6556402" y="3046702"/>
            <a:ext cx="3384376" cy="369332"/>
          </a:xfrm>
          <a:prstGeom prst="rect">
            <a:avLst/>
          </a:prstGeom>
          <a:noFill/>
        </p:spPr>
        <p:txBody>
          <a:bodyPr wrap="square" rtlCol="0">
            <a:spAutoFit/>
          </a:bodyPr>
          <a:lstStyle/>
          <a:p>
            <a:r>
              <a:rPr lang="nl-NL" dirty="0"/>
              <a:t>VRU </a:t>
            </a:r>
            <a:r>
              <a:rPr lang="nl-NL" dirty="0" err="1"/>
              <a:t>height</a:t>
            </a:r>
            <a:r>
              <a:rPr lang="nl-NL" dirty="0"/>
              <a:t> </a:t>
            </a:r>
            <a:r>
              <a:rPr lang="nl-NL" dirty="0" err="1"/>
              <a:t>to</a:t>
            </a:r>
            <a:r>
              <a:rPr lang="nl-NL" dirty="0"/>
              <a:t> </a:t>
            </a:r>
            <a:r>
              <a:rPr lang="nl-NL" dirty="0" err="1"/>
              <a:t>be</a:t>
            </a:r>
            <a:r>
              <a:rPr lang="nl-NL" dirty="0"/>
              <a:t> </a:t>
            </a:r>
            <a:r>
              <a:rPr lang="nl-NL" dirty="0" err="1"/>
              <a:t>discussed</a:t>
            </a:r>
            <a:endParaRPr lang="nl-NL" dirty="0"/>
          </a:p>
        </p:txBody>
      </p:sp>
      <p:cxnSp>
        <p:nvCxnSpPr>
          <p:cNvPr id="4" name="Rechte verbindingslijn 3"/>
          <p:cNvCxnSpPr/>
          <p:nvPr/>
        </p:nvCxnSpPr>
        <p:spPr>
          <a:xfrm>
            <a:off x="5303912" y="1988840"/>
            <a:ext cx="0" cy="1352385"/>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 name="Tekstvak 5"/>
          <p:cNvSpPr txBox="1"/>
          <p:nvPr/>
        </p:nvSpPr>
        <p:spPr>
          <a:xfrm>
            <a:off x="3898139" y="2647945"/>
            <a:ext cx="1189749" cy="276999"/>
          </a:xfrm>
          <a:prstGeom prst="rect">
            <a:avLst/>
          </a:prstGeom>
          <a:noFill/>
        </p:spPr>
        <p:txBody>
          <a:bodyPr wrap="none" rtlCol="0">
            <a:spAutoFit/>
          </a:bodyPr>
          <a:lstStyle/>
          <a:p>
            <a:r>
              <a:rPr lang="nl-NL" sz="1200" dirty="0"/>
              <a:t>Sliding </a:t>
            </a:r>
            <a:r>
              <a:rPr lang="nl-NL" sz="1200" dirty="0" err="1"/>
              <a:t>surface</a:t>
            </a:r>
            <a:endParaRPr lang="nl-NL" sz="1200" dirty="0"/>
          </a:p>
        </p:txBody>
      </p:sp>
      <p:cxnSp>
        <p:nvCxnSpPr>
          <p:cNvPr id="8" name="Rechte verbindingslijn 7"/>
          <p:cNvCxnSpPr/>
          <p:nvPr/>
        </p:nvCxnSpPr>
        <p:spPr>
          <a:xfrm flipH="1">
            <a:off x="4871864" y="2420888"/>
            <a:ext cx="144016" cy="2441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792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295251" y="326117"/>
            <a:ext cx="8369393" cy="523220"/>
          </a:xfrm>
          <a:prstGeom prst="rect">
            <a:avLst/>
          </a:prstGeom>
          <a:noFill/>
        </p:spPr>
        <p:txBody>
          <a:bodyPr wrap="square" rtlCol="0">
            <a:spAutoFit/>
          </a:bodyPr>
          <a:lstStyle/>
          <a:p>
            <a:r>
              <a:rPr lang="nl-NL" sz="2800" b="1" dirty="0" err="1">
                <a:latin typeface="Arial Narrow" panose="020B0606020202030204" pitchFamily="34" charset="0"/>
              </a:rPr>
              <a:t>Eliminating</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Blind Spot </a:t>
            </a:r>
            <a:r>
              <a:rPr lang="nl-NL" sz="2800" b="1" dirty="0" err="1">
                <a:latin typeface="Arial Narrow" panose="020B0606020202030204" pitchFamily="34" charset="0"/>
              </a:rPr>
              <a:t>to</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a:t>
            </a:r>
            <a:r>
              <a:rPr lang="nl-NL" sz="2800" b="1" dirty="0" err="1">
                <a:latin typeface="Arial Narrow" panose="020B0606020202030204" pitchFamily="34" charset="0"/>
              </a:rPr>
              <a:t>Greatest</a:t>
            </a:r>
            <a:r>
              <a:rPr lang="nl-NL" sz="2800" b="1" dirty="0">
                <a:latin typeface="Arial Narrow" panose="020B0606020202030204" pitchFamily="34" charset="0"/>
              </a:rPr>
              <a:t> </a:t>
            </a:r>
            <a:r>
              <a:rPr lang="nl-NL" sz="2800" b="1" dirty="0" err="1">
                <a:latin typeface="Arial Narrow" panose="020B0606020202030204" pitchFamily="34" charset="0"/>
              </a:rPr>
              <a:t>Possible</a:t>
            </a:r>
            <a:r>
              <a:rPr lang="nl-NL" sz="2800" b="1" dirty="0">
                <a:latin typeface="Arial Narrow" panose="020B0606020202030204" pitchFamily="34" charset="0"/>
              </a:rPr>
              <a:t> </a:t>
            </a:r>
            <a:r>
              <a:rPr lang="nl-NL" sz="2800" b="1" dirty="0" err="1">
                <a:latin typeface="Arial Narrow" panose="020B0606020202030204" pitchFamily="34" charset="0"/>
              </a:rPr>
              <a:t>Extent</a:t>
            </a:r>
            <a:endParaRPr lang="nl-NL" sz="2800" b="1" dirty="0">
              <a:latin typeface="Arial Narrow" panose="020B0606020202030204" pitchFamily="34" charset="0"/>
            </a:endParaRPr>
          </a:p>
        </p:txBody>
      </p:sp>
      <p:sp>
        <p:nvSpPr>
          <p:cNvPr id="34" name="Rechthoek 33"/>
          <p:cNvSpPr/>
          <p:nvPr/>
        </p:nvSpPr>
        <p:spPr>
          <a:xfrm>
            <a:off x="318895" y="1641312"/>
            <a:ext cx="5999814" cy="4708981"/>
          </a:xfrm>
          <a:prstGeom prst="rect">
            <a:avLst/>
          </a:prstGeom>
        </p:spPr>
        <p:txBody>
          <a:bodyPr wrap="square">
            <a:spAutoFit/>
          </a:bodyPr>
          <a:lstStyle/>
          <a:p>
            <a:pPr eaLnBrk="0" hangingPunct="0"/>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The blind spot is eliminated when the VRUs are visible while standing exactly on outer border of R46 indirect vision </a:t>
            </a:r>
            <a:r>
              <a:rPr lang="en-US" dirty="0" err="1">
                <a:solidFill>
                  <a:srgbClr val="333333"/>
                </a:solidFill>
                <a:latin typeface="Arial Narrow" panose="020B0606020202030204" pitchFamily="34" charset="0"/>
                <a:ea typeface="Calibri" panose="020F0502020204030204" pitchFamily="34" charset="0"/>
                <a:cs typeface="Arial" panose="020B0604020202020204" pitchFamily="34" charset="0"/>
              </a:rPr>
              <a:t>FoVs</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 and 0.6 m at driver side:</a:t>
            </a:r>
          </a:p>
          <a:p>
            <a:pPr eaLnBrk="0" hangingPunct="0"/>
            <a:endParaRPr lang="en-US" dirty="0">
              <a:solidFill>
                <a:srgbClr val="333333"/>
              </a:solidFill>
              <a:latin typeface="Arial Narrow" panose="020B0606020202030204" pitchFamily="34" charset="0"/>
              <a:ea typeface="Calibri" panose="020F0502020204030204" pitchFamily="34" charset="0"/>
              <a:cs typeface="Arial" panose="020B0604020202020204" pitchFamily="34" charset="0"/>
            </a:endParaRPr>
          </a:p>
          <a:p>
            <a:pPr marL="285750" indent="-285750" eaLnBrk="0" hangingPunct="0">
              <a:buClr>
                <a:schemeClr val="accent2">
                  <a:lumMod val="75000"/>
                </a:schemeClr>
              </a:buClr>
              <a:buFont typeface="Wingdings" panose="05000000000000000000" pitchFamily="2" charset="2"/>
              <a:buChar char="§"/>
            </a:pPr>
            <a:r>
              <a:rPr lang="en-US" sz="1600" i="1" dirty="0">
                <a:solidFill>
                  <a:srgbClr val="333333"/>
                </a:solidFill>
                <a:latin typeface="Arial Narrow" panose="020B0606020202030204" pitchFamily="34" charset="0"/>
                <a:ea typeface="Calibri" panose="020F0502020204030204" pitchFamily="34" charset="0"/>
                <a:cs typeface="Arial" panose="020B0604020202020204" pitchFamily="34" charset="0"/>
              </a:rPr>
              <a:t>5 VRUs at 4.5 m to the near-side </a:t>
            </a:r>
          </a:p>
          <a:p>
            <a:pPr marL="285750" indent="-285750" eaLnBrk="0" hangingPunct="0">
              <a:buClr>
                <a:schemeClr val="accent2">
                  <a:lumMod val="75000"/>
                </a:schemeClr>
              </a:buClr>
              <a:buFont typeface="Wingdings" panose="05000000000000000000" pitchFamily="2" charset="2"/>
              <a:buChar char="§"/>
            </a:pPr>
            <a:r>
              <a:rPr lang="en-US" sz="1600" i="1" dirty="0">
                <a:solidFill>
                  <a:srgbClr val="333333"/>
                </a:solidFill>
                <a:latin typeface="Arial Narrow" panose="020B0606020202030204" pitchFamily="34" charset="0"/>
                <a:ea typeface="Calibri" panose="020F0502020204030204" pitchFamily="34" charset="0"/>
                <a:cs typeface="Arial" panose="020B0604020202020204" pitchFamily="34" charset="0"/>
              </a:rPr>
              <a:t>5 VRUs at 0.6 m to the off-side </a:t>
            </a:r>
          </a:p>
          <a:p>
            <a:pPr marL="285750" indent="-285750" eaLnBrk="0" hangingPunct="0">
              <a:buClr>
                <a:schemeClr val="accent2">
                  <a:lumMod val="75000"/>
                </a:schemeClr>
              </a:buClr>
              <a:buFont typeface="Wingdings" panose="05000000000000000000" pitchFamily="2" charset="2"/>
              <a:buChar char="§"/>
            </a:pPr>
            <a:r>
              <a:rPr lang="en-US" sz="1600" i="1" dirty="0">
                <a:solidFill>
                  <a:srgbClr val="333333"/>
                </a:solidFill>
                <a:latin typeface="Arial Narrow" panose="020B0606020202030204" pitchFamily="34" charset="0"/>
                <a:ea typeface="Calibri" panose="020F0502020204030204" pitchFamily="34" charset="0"/>
                <a:cs typeface="Arial" panose="020B0604020202020204" pitchFamily="34" charset="0"/>
              </a:rPr>
              <a:t>3 VRUs at 2.0 m to the front </a:t>
            </a:r>
          </a:p>
          <a:p>
            <a:pPr eaLnBrk="0" hangingPunct="0"/>
            <a:endParaRPr lang="en-US" dirty="0">
              <a:solidFill>
                <a:srgbClr val="333333"/>
              </a:solidFill>
              <a:latin typeface="Arial Narrow" panose="020B0606020202030204" pitchFamily="34" charset="0"/>
              <a:ea typeface="Calibri" panose="020F0502020204030204" pitchFamily="34" charset="0"/>
              <a:cs typeface="Arial" panose="020B0604020202020204" pitchFamily="34" charset="0"/>
            </a:endParaRPr>
          </a:p>
          <a:p>
            <a:pPr eaLnBrk="0" hangingPunct="0"/>
            <a:endParaRPr lang="en-US" dirty="0">
              <a:solidFill>
                <a:srgbClr val="333333"/>
              </a:solidFill>
              <a:latin typeface="Arial Narrow" panose="020B0606020202030204" pitchFamily="34" charset="0"/>
              <a:ea typeface="Calibri" panose="020F0502020204030204" pitchFamily="34" charset="0"/>
              <a:cs typeface="Arial" panose="020B0604020202020204" pitchFamily="34" charset="0"/>
            </a:endParaRPr>
          </a:p>
          <a:p>
            <a:pPr eaLnBrk="0" hangingPunct="0"/>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This means that blind spot will be exactly eliminated at an average VRU-distance of </a:t>
            </a:r>
            <a:r>
              <a:rPr lang="en-US" b="1" dirty="0">
                <a:solidFill>
                  <a:srgbClr val="0000FF"/>
                </a:solidFill>
                <a:latin typeface="Arial Narrow" panose="020B0606020202030204" pitchFamily="34" charset="0"/>
                <a:ea typeface="Calibri" panose="020F0502020204030204" pitchFamily="34" charset="0"/>
                <a:cs typeface="Arial" panose="020B0604020202020204" pitchFamily="34" charset="0"/>
              </a:rPr>
              <a:t>~2400 mm </a:t>
            </a:r>
          </a:p>
          <a:p>
            <a:pPr eaLnBrk="0" hangingPunct="0"/>
            <a:endParaRPr lang="en-US" b="1" dirty="0">
              <a:solidFill>
                <a:srgbClr val="0000FF"/>
              </a:solidFill>
              <a:latin typeface="Arial Narrow" panose="020B0606020202030204" pitchFamily="34" charset="0"/>
              <a:cs typeface="Arial" panose="020B0604020202020204" pitchFamily="34" charset="0"/>
            </a:endParaRPr>
          </a:p>
          <a:p>
            <a:pPr eaLnBrk="0" hangingPunct="0"/>
            <a:r>
              <a:rPr lang="en-US" dirty="0">
                <a:latin typeface="Arial Narrow" panose="020B0606020202030204" pitchFamily="34" charset="0"/>
                <a:cs typeface="Arial" panose="020B0604020202020204" pitchFamily="34" charset="0"/>
              </a:rPr>
              <a:t>This corresponds to an equivalent direct vision performance of </a:t>
            </a:r>
            <a:r>
              <a:rPr lang="en-US" b="1" dirty="0">
                <a:solidFill>
                  <a:srgbClr val="0000FF"/>
                </a:solidFill>
                <a:latin typeface="Arial Narrow" panose="020B0606020202030204" pitchFamily="34" charset="0"/>
                <a:cs typeface="Arial" panose="020B0604020202020204" pitchFamily="34" charset="0"/>
              </a:rPr>
              <a:t>more than 1 star </a:t>
            </a:r>
            <a:r>
              <a:rPr lang="en-US" dirty="0">
                <a:latin typeface="Arial Narrow" panose="020B0606020202030204" pitchFamily="34" charset="0"/>
                <a:cs typeface="Arial" panose="020B0604020202020204" pitchFamily="34" charset="0"/>
              </a:rPr>
              <a:t>on </a:t>
            </a:r>
            <a:r>
              <a:rPr lang="en-US" dirty="0" smtClean="0">
                <a:latin typeface="Arial Narrow" panose="020B0606020202030204" pitchFamily="34" charset="0"/>
                <a:cs typeface="Arial" panose="020B0604020202020204" pitchFamily="34" charset="0"/>
              </a:rPr>
              <a:t>current DVS </a:t>
            </a:r>
            <a:r>
              <a:rPr lang="en-US" dirty="0">
                <a:latin typeface="Arial Narrow" panose="020B0606020202030204" pitchFamily="34" charset="0"/>
                <a:cs typeface="Arial" panose="020B0604020202020204" pitchFamily="34" charset="0"/>
              </a:rPr>
              <a:t>scale based on </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5</a:t>
            </a:r>
            <a:r>
              <a:rPr lang="en-US" baseline="30000" dirty="0">
                <a:solidFill>
                  <a:srgbClr val="333333"/>
                </a:solidFill>
                <a:latin typeface="Arial Narrow" panose="020B0606020202030204" pitchFamily="34" charset="0"/>
                <a:ea typeface="Calibri" panose="020F0502020204030204" pitchFamily="34" charset="0"/>
                <a:cs typeface="Arial" panose="020B0604020202020204" pitchFamily="34" charset="0"/>
              </a:rPr>
              <a:t>th</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 %</a:t>
            </a:r>
            <a:r>
              <a:rPr lang="en-US" dirty="0" err="1">
                <a:solidFill>
                  <a:srgbClr val="333333"/>
                </a:solidFill>
                <a:latin typeface="Arial Narrow" panose="020B0606020202030204" pitchFamily="34" charset="0"/>
                <a:ea typeface="Calibri" panose="020F0502020204030204" pitchFamily="34" charset="0"/>
                <a:cs typeface="Arial" panose="020B0604020202020204" pitchFamily="34" charset="0"/>
              </a:rPr>
              <a:t>ile</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 Italian female (head and shoulder)</a:t>
            </a:r>
          </a:p>
          <a:p>
            <a:pPr eaLnBrk="0" hangingPunct="0"/>
            <a:endParaRPr lang="en-US" dirty="0">
              <a:latin typeface="Arial Narrow" panose="020B0606020202030204" pitchFamily="34" charset="0"/>
              <a:cs typeface="Arial" panose="020B0604020202020204" pitchFamily="34" charset="0"/>
            </a:endParaRPr>
          </a:p>
          <a:p>
            <a:pPr eaLnBrk="0" hangingPunct="0"/>
            <a:r>
              <a:rPr lang="en-US" dirty="0">
                <a:latin typeface="Arial Narrow" panose="020B0606020202030204" pitchFamily="34" charset="0"/>
                <a:cs typeface="Arial" panose="020B0604020202020204" pitchFamily="34" charset="0"/>
              </a:rPr>
              <a:t>See next slide</a:t>
            </a:r>
            <a:endParaRPr lang="nl-NL" dirty="0">
              <a:latin typeface="Arial Narrow" panose="020B0606020202030204" pitchFamily="34" charset="0"/>
              <a:cs typeface="Arial" panose="020B0604020202020204" pitchFamily="34" charset="0"/>
            </a:endParaRPr>
          </a:p>
        </p:txBody>
      </p:sp>
      <p:pic>
        <p:nvPicPr>
          <p:cNvPr id="35" name="Afbeelding 34"/>
          <p:cNvPicPr>
            <a:picLocks noChangeAspect="1"/>
          </p:cNvPicPr>
          <p:nvPr/>
        </p:nvPicPr>
        <p:blipFill rotWithShape="1">
          <a:blip r:embed="rId3">
            <a:clrChange>
              <a:clrFrom>
                <a:srgbClr val="FFFFFF"/>
              </a:clrFrom>
              <a:clrTo>
                <a:srgbClr val="FFFFFF">
                  <a:alpha val="0"/>
                </a:srgbClr>
              </a:clrTo>
            </a:clrChange>
          </a:blip>
          <a:srcRect l="8830" t="7294" b="8140"/>
          <a:stretch/>
        </p:blipFill>
        <p:spPr>
          <a:xfrm>
            <a:off x="6744072" y="1988840"/>
            <a:ext cx="4886406" cy="3600400"/>
          </a:xfrm>
          <a:prstGeom prst="rect">
            <a:avLst/>
          </a:prstGeom>
        </p:spPr>
      </p:pic>
      <p:cxnSp>
        <p:nvCxnSpPr>
          <p:cNvPr id="36" name="Rechte verbindingslijn met pijl 35"/>
          <p:cNvCxnSpPr/>
          <p:nvPr/>
        </p:nvCxnSpPr>
        <p:spPr>
          <a:xfrm flipV="1">
            <a:off x="8382650" y="2257861"/>
            <a:ext cx="0" cy="1830287"/>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Tekstvak 36"/>
          <p:cNvSpPr txBox="1"/>
          <p:nvPr/>
        </p:nvSpPr>
        <p:spPr>
          <a:xfrm>
            <a:off x="8310642" y="3026037"/>
            <a:ext cx="534121" cy="276999"/>
          </a:xfrm>
          <a:prstGeom prst="rect">
            <a:avLst/>
          </a:prstGeom>
          <a:noFill/>
        </p:spPr>
        <p:txBody>
          <a:bodyPr wrap="none" rtlCol="0">
            <a:spAutoFit/>
          </a:bodyPr>
          <a:lstStyle/>
          <a:p>
            <a:r>
              <a:rPr lang="nl-NL" sz="1200" b="1" dirty="0">
                <a:solidFill>
                  <a:srgbClr val="FF0000"/>
                </a:solidFill>
              </a:rPr>
              <a:t>4.5m</a:t>
            </a:r>
          </a:p>
        </p:txBody>
      </p:sp>
      <p:sp>
        <p:nvSpPr>
          <p:cNvPr id="38" name="Tekstvak 37"/>
          <p:cNvSpPr txBox="1"/>
          <p:nvPr/>
        </p:nvSpPr>
        <p:spPr>
          <a:xfrm>
            <a:off x="7012218" y="4332381"/>
            <a:ext cx="593432" cy="307777"/>
          </a:xfrm>
          <a:prstGeom prst="rect">
            <a:avLst/>
          </a:prstGeom>
          <a:noFill/>
        </p:spPr>
        <p:txBody>
          <a:bodyPr wrap="none" rtlCol="0">
            <a:spAutoFit/>
          </a:bodyPr>
          <a:lstStyle/>
          <a:p>
            <a:r>
              <a:rPr lang="nl-NL" sz="1400" b="1" dirty="0">
                <a:solidFill>
                  <a:srgbClr val="FF0000"/>
                </a:solidFill>
              </a:rPr>
              <a:t>2.0m</a:t>
            </a:r>
          </a:p>
        </p:txBody>
      </p:sp>
      <p:sp>
        <p:nvSpPr>
          <p:cNvPr id="40" name="Tekstvak 39"/>
          <p:cNvSpPr txBox="1"/>
          <p:nvPr/>
        </p:nvSpPr>
        <p:spPr>
          <a:xfrm>
            <a:off x="8174690" y="5089243"/>
            <a:ext cx="534121" cy="276999"/>
          </a:xfrm>
          <a:prstGeom prst="rect">
            <a:avLst/>
          </a:prstGeom>
          <a:noFill/>
        </p:spPr>
        <p:txBody>
          <a:bodyPr wrap="none" rtlCol="0">
            <a:spAutoFit/>
          </a:bodyPr>
          <a:lstStyle/>
          <a:p>
            <a:r>
              <a:rPr lang="nl-NL" sz="1200" b="1" dirty="0">
                <a:solidFill>
                  <a:srgbClr val="FF0000"/>
                </a:solidFill>
              </a:rPr>
              <a:t>0.6m</a:t>
            </a:r>
          </a:p>
        </p:txBody>
      </p:sp>
      <p:cxnSp>
        <p:nvCxnSpPr>
          <p:cNvPr id="42" name="Rechte verbindingslijn met pijl 41"/>
          <p:cNvCxnSpPr/>
          <p:nvPr/>
        </p:nvCxnSpPr>
        <p:spPr>
          <a:xfrm>
            <a:off x="8171389" y="5331465"/>
            <a:ext cx="0" cy="216024"/>
          </a:xfrm>
          <a:prstGeom prst="straightConnector1">
            <a:avLst/>
          </a:prstGeom>
          <a:ln w="127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Rechte verbindingslijn met pijl 42"/>
          <p:cNvCxnSpPr/>
          <p:nvPr/>
        </p:nvCxnSpPr>
        <p:spPr>
          <a:xfrm>
            <a:off x="8171389" y="4903107"/>
            <a:ext cx="0" cy="216024"/>
          </a:xfrm>
          <a:prstGeom prst="straightConnector1">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Rechte verbindingslijn met pijl 43"/>
          <p:cNvCxnSpPr/>
          <p:nvPr/>
        </p:nvCxnSpPr>
        <p:spPr>
          <a:xfrm>
            <a:off x="8171389" y="5119131"/>
            <a:ext cx="0" cy="295994"/>
          </a:xfrm>
          <a:prstGeom prst="straightConnector1">
            <a:avLst/>
          </a:pr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Rechte verbindingslijn met pijl 44"/>
          <p:cNvCxnSpPr/>
          <p:nvPr/>
        </p:nvCxnSpPr>
        <p:spPr>
          <a:xfrm>
            <a:off x="6870482" y="4581128"/>
            <a:ext cx="854893" cy="16831"/>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0" name="Tekstvak 49"/>
          <p:cNvSpPr txBox="1"/>
          <p:nvPr/>
        </p:nvSpPr>
        <p:spPr>
          <a:xfrm>
            <a:off x="4058725" y="4236395"/>
            <a:ext cx="554960" cy="253916"/>
          </a:xfrm>
          <a:prstGeom prst="rect">
            <a:avLst/>
          </a:prstGeom>
          <a:noFill/>
        </p:spPr>
        <p:txBody>
          <a:bodyPr wrap="none" rtlCol="0">
            <a:spAutoFit/>
          </a:bodyPr>
          <a:lstStyle/>
          <a:p>
            <a:r>
              <a:rPr lang="nl-NL" sz="1050" dirty="0">
                <a:solidFill>
                  <a:schemeClr val="bg1"/>
                </a:solidFill>
              </a:rPr>
              <a:t>Class II</a:t>
            </a:r>
          </a:p>
        </p:txBody>
      </p:sp>
      <p:sp>
        <p:nvSpPr>
          <p:cNvPr id="52" name="Tekstvak 51"/>
          <p:cNvSpPr txBox="1"/>
          <p:nvPr/>
        </p:nvSpPr>
        <p:spPr>
          <a:xfrm>
            <a:off x="4048322" y="5005907"/>
            <a:ext cx="554960" cy="253916"/>
          </a:xfrm>
          <a:prstGeom prst="rect">
            <a:avLst/>
          </a:prstGeom>
          <a:noFill/>
        </p:spPr>
        <p:txBody>
          <a:bodyPr wrap="none" rtlCol="0">
            <a:spAutoFit/>
          </a:bodyPr>
          <a:lstStyle/>
          <a:p>
            <a:r>
              <a:rPr lang="nl-NL" sz="1050" dirty="0">
                <a:solidFill>
                  <a:schemeClr val="bg1"/>
                </a:solidFill>
              </a:rPr>
              <a:t>Class II</a:t>
            </a:r>
          </a:p>
        </p:txBody>
      </p:sp>
      <p:sp>
        <p:nvSpPr>
          <p:cNvPr id="53" name="Tekstvak 52"/>
          <p:cNvSpPr txBox="1"/>
          <p:nvPr/>
        </p:nvSpPr>
        <p:spPr>
          <a:xfrm>
            <a:off x="10614898" y="3662082"/>
            <a:ext cx="655949" cy="253916"/>
          </a:xfrm>
          <a:prstGeom prst="rect">
            <a:avLst/>
          </a:prstGeom>
          <a:noFill/>
        </p:spPr>
        <p:txBody>
          <a:bodyPr wrap="none" rtlCol="0">
            <a:spAutoFit/>
          </a:bodyPr>
          <a:lstStyle/>
          <a:p>
            <a:r>
              <a:rPr lang="nl-NL" sz="1050" b="1" dirty="0">
                <a:solidFill>
                  <a:schemeClr val="bg1"/>
                </a:solidFill>
              </a:rPr>
              <a:t>Class II</a:t>
            </a:r>
          </a:p>
        </p:txBody>
      </p:sp>
      <p:sp>
        <p:nvSpPr>
          <p:cNvPr id="55" name="Tekstvak 54"/>
          <p:cNvSpPr txBox="1"/>
          <p:nvPr/>
        </p:nvSpPr>
        <p:spPr>
          <a:xfrm>
            <a:off x="7418869" y="2779815"/>
            <a:ext cx="671979" cy="253916"/>
          </a:xfrm>
          <a:prstGeom prst="rect">
            <a:avLst/>
          </a:prstGeom>
          <a:noFill/>
        </p:spPr>
        <p:txBody>
          <a:bodyPr wrap="none" rtlCol="0">
            <a:spAutoFit/>
          </a:bodyPr>
          <a:lstStyle/>
          <a:p>
            <a:r>
              <a:rPr lang="nl-NL" sz="1050" b="1" dirty="0"/>
              <a:t>Class V</a:t>
            </a:r>
          </a:p>
        </p:txBody>
      </p:sp>
      <p:sp>
        <p:nvSpPr>
          <p:cNvPr id="41" name="Tekstvak 40"/>
          <p:cNvSpPr txBox="1"/>
          <p:nvPr/>
        </p:nvSpPr>
        <p:spPr>
          <a:xfrm>
            <a:off x="6887189" y="3824706"/>
            <a:ext cx="708848" cy="253916"/>
          </a:xfrm>
          <a:prstGeom prst="rect">
            <a:avLst/>
          </a:prstGeom>
          <a:noFill/>
        </p:spPr>
        <p:txBody>
          <a:bodyPr wrap="none" rtlCol="0">
            <a:spAutoFit/>
          </a:bodyPr>
          <a:lstStyle/>
          <a:p>
            <a:r>
              <a:rPr lang="nl-NL" sz="1050" b="1" dirty="0">
                <a:solidFill>
                  <a:schemeClr val="bg1"/>
                </a:solidFill>
              </a:rPr>
              <a:t>Class VI</a:t>
            </a:r>
          </a:p>
        </p:txBody>
      </p:sp>
      <p:sp>
        <p:nvSpPr>
          <p:cNvPr id="47" name="Tekstvak 46"/>
          <p:cNvSpPr txBox="1"/>
          <p:nvPr/>
        </p:nvSpPr>
        <p:spPr>
          <a:xfrm>
            <a:off x="9334585" y="2529790"/>
            <a:ext cx="708848" cy="253916"/>
          </a:xfrm>
          <a:prstGeom prst="rect">
            <a:avLst/>
          </a:prstGeom>
          <a:noFill/>
        </p:spPr>
        <p:txBody>
          <a:bodyPr wrap="none" rtlCol="0">
            <a:spAutoFit/>
          </a:bodyPr>
          <a:lstStyle/>
          <a:p>
            <a:r>
              <a:rPr lang="nl-NL" sz="1050" b="1" dirty="0"/>
              <a:t>Class IV</a:t>
            </a:r>
          </a:p>
        </p:txBody>
      </p:sp>
      <p:sp>
        <p:nvSpPr>
          <p:cNvPr id="59" name="Tekstvak 58"/>
          <p:cNvSpPr txBox="1"/>
          <p:nvPr/>
        </p:nvSpPr>
        <p:spPr>
          <a:xfrm>
            <a:off x="10644266" y="5220440"/>
            <a:ext cx="655949" cy="253916"/>
          </a:xfrm>
          <a:prstGeom prst="rect">
            <a:avLst/>
          </a:prstGeom>
          <a:noFill/>
        </p:spPr>
        <p:txBody>
          <a:bodyPr wrap="none" rtlCol="0">
            <a:spAutoFit/>
          </a:bodyPr>
          <a:lstStyle/>
          <a:p>
            <a:r>
              <a:rPr lang="nl-NL" sz="1050" b="1" dirty="0">
                <a:solidFill>
                  <a:schemeClr val="bg1"/>
                </a:solidFill>
              </a:rPr>
              <a:t>Class II</a:t>
            </a:r>
          </a:p>
        </p:txBody>
      </p:sp>
      <p:sp>
        <p:nvSpPr>
          <p:cNvPr id="60" name="Tekstvak 59"/>
          <p:cNvSpPr txBox="1"/>
          <p:nvPr/>
        </p:nvSpPr>
        <p:spPr>
          <a:xfrm>
            <a:off x="8889859" y="5197358"/>
            <a:ext cx="708848" cy="253916"/>
          </a:xfrm>
          <a:prstGeom prst="rect">
            <a:avLst/>
          </a:prstGeom>
          <a:noFill/>
        </p:spPr>
        <p:txBody>
          <a:bodyPr wrap="none" rtlCol="0">
            <a:spAutoFit/>
          </a:bodyPr>
          <a:lstStyle/>
          <a:p>
            <a:r>
              <a:rPr lang="nl-NL" sz="1050" b="1" dirty="0"/>
              <a:t>Class IV</a:t>
            </a:r>
          </a:p>
        </p:txBody>
      </p:sp>
    </p:spTree>
    <p:extLst>
      <p:ext uri="{BB962C8B-B14F-4D97-AF65-F5344CB8AC3E}">
        <p14:creationId xmlns:p14="http://schemas.microsoft.com/office/powerpoint/2010/main" val="1792723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14">
            <a:extLst>
              <a:ext uri="{FF2B5EF4-FFF2-40B4-BE49-F238E27FC236}">
                <a16:creationId xmlns:a16="http://schemas.microsoft.com/office/drawing/2014/main" id="{7C815715-2F3A-4D85-AEEC-C01C151AF95D}"/>
              </a:ext>
            </a:extLst>
          </p:cNvPr>
          <p:cNvPicPr>
            <a:picLocks noChangeAspect="1"/>
          </p:cNvPicPr>
          <p:nvPr/>
        </p:nvPicPr>
        <p:blipFill>
          <a:blip r:embed="rId3"/>
          <a:stretch>
            <a:fillRect/>
          </a:stretch>
        </p:blipFill>
        <p:spPr>
          <a:xfrm>
            <a:off x="896569" y="1080157"/>
            <a:ext cx="8583808" cy="5253786"/>
          </a:xfrm>
          <a:prstGeom prst="rect">
            <a:avLst/>
          </a:prstGeom>
        </p:spPr>
      </p:pic>
      <p:sp>
        <p:nvSpPr>
          <p:cNvPr id="60" name="TextBox 15">
            <a:extLst>
              <a:ext uri="{FF2B5EF4-FFF2-40B4-BE49-F238E27FC236}">
                <a16:creationId xmlns:a16="http://schemas.microsoft.com/office/drawing/2014/main" id="{A954BFF1-8EBF-4CF7-8915-6C0CCE9D4FAF}"/>
              </a:ext>
            </a:extLst>
          </p:cNvPr>
          <p:cNvSpPr txBox="1"/>
          <p:nvPr/>
        </p:nvSpPr>
        <p:spPr>
          <a:xfrm rot="16200000">
            <a:off x="-1592080" y="3884671"/>
            <a:ext cx="4277774" cy="276999"/>
          </a:xfrm>
          <a:prstGeom prst="rect">
            <a:avLst/>
          </a:prstGeom>
          <a:noFill/>
        </p:spPr>
        <p:txBody>
          <a:bodyPr wrap="none" rtlCol="0">
            <a:spAutoFit/>
          </a:bodyPr>
          <a:lstStyle/>
          <a:p>
            <a:r>
              <a:rPr lang="en-GB" sz="1200" dirty="0"/>
              <a:t>Average ‘Stick’ distance to the front left and right of the cab (mm)</a:t>
            </a:r>
          </a:p>
        </p:txBody>
      </p:sp>
      <p:sp>
        <p:nvSpPr>
          <p:cNvPr id="4" name="Ovaal 3"/>
          <p:cNvSpPr/>
          <p:nvPr/>
        </p:nvSpPr>
        <p:spPr>
          <a:xfrm>
            <a:off x="493631" y="2780928"/>
            <a:ext cx="777833" cy="351570"/>
          </a:xfrm>
          <a:prstGeom prst="ellipse">
            <a:avLst/>
          </a:prstGeom>
          <a:solidFill>
            <a:schemeClr val="bg1"/>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0000"/>
              </a:solidFill>
            </a:endParaRPr>
          </a:p>
        </p:txBody>
      </p:sp>
      <p:sp>
        <p:nvSpPr>
          <p:cNvPr id="19" name="Ovaal 18"/>
          <p:cNvSpPr/>
          <p:nvPr/>
        </p:nvSpPr>
        <p:spPr>
          <a:xfrm>
            <a:off x="2931527" y="6101766"/>
            <a:ext cx="568306" cy="351570"/>
          </a:xfrm>
          <a:prstGeom prst="ellipse">
            <a:avLst/>
          </a:prstGeom>
          <a:solidFill>
            <a:schemeClr val="bg1"/>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0000"/>
              </a:solidFill>
            </a:endParaRPr>
          </a:p>
        </p:txBody>
      </p:sp>
      <p:sp>
        <p:nvSpPr>
          <p:cNvPr id="22" name="Tekstvak 21"/>
          <p:cNvSpPr txBox="1"/>
          <p:nvPr/>
        </p:nvSpPr>
        <p:spPr>
          <a:xfrm>
            <a:off x="623392" y="2815365"/>
            <a:ext cx="540993" cy="276999"/>
          </a:xfrm>
          <a:prstGeom prst="rect">
            <a:avLst/>
          </a:prstGeom>
          <a:noFill/>
        </p:spPr>
        <p:txBody>
          <a:bodyPr wrap="square"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nl-NL" sz="1200" b="1" i="0" u="none" strike="noStrike" kern="0" cap="none" spc="0" normalizeH="0" baseline="0" noProof="0" dirty="0">
                <a:ln>
                  <a:noFill/>
                </a:ln>
                <a:solidFill>
                  <a:srgbClr val="0000FF"/>
                </a:solidFill>
                <a:effectLst/>
                <a:uLnTx/>
                <a:uFillTx/>
              </a:rPr>
              <a:t>2400</a:t>
            </a:r>
          </a:p>
        </p:txBody>
      </p:sp>
      <p:cxnSp>
        <p:nvCxnSpPr>
          <p:cNvPr id="23" name="Rechte verbindingslijn 22"/>
          <p:cNvCxnSpPr/>
          <p:nvPr/>
        </p:nvCxnSpPr>
        <p:spPr bwMode="auto">
          <a:xfrm>
            <a:off x="5945701" y="6223084"/>
            <a:ext cx="0" cy="37478"/>
          </a:xfrm>
          <a:prstGeom prst="line">
            <a:avLst/>
          </a:prstGeom>
          <a:solidFill>
            <a:srgbClr val="384F93"/>
          </a:solidFill>
          <a:ln w="19050" cap="flat" cmpd="sng" algn="ctr">
            <a:solidFill>
              <a:srgbClr val="92D050">
                <a:lumMod val="75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kstvak 23"/>
          <p:cNvSpPr txBox="1"/>
          <p:nvPr/>
        </p:nvSpPr>
        <p:spPr>
          <a:xfrm>
            <a:off x="3005014" y="6137867"/>
            <a:ext cx="652224" cy="276999"/>
          </a:xfrm>
          <a:prstGeom prst="rect">
            <a:avLst/>
          </a:prstGeom>
          <a:noFill/>
        </p:spPr>
        <p:txBody>
          <a:bodyPr wrap="square"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lang="nl-NL" sz="1200" b="1" kern="0" dirty="0">
                <a:solidFill>
                  <a:srgbClr val="0000FF"/>
                </a:solidFill>
              </a:rPr>
              <a:t>7 m</a:t>
            </a:r>
            <a:r>
              <a:rPr lang="nl-NL" sz="1200" b="1" kern="0" baseline="30000" dirty="0">
                <a:solidFill>
                  <a:srgbClr val="0000FF"/>
                </a:solidFill>
              </a:rPr>
              <a:t>3</a:t>
            </a:r>
            <a:endParaRPr kumimoji="0" lang="nl-NL" sz="1200" b="1" i="0" u="none" strike="noStrike" kern="0" cap="none" spc="0" normalizeH="0" baseline="30000" noProof="0" dirty="0">
              <a:ln>
                <a:noFill/>
              </a:ln>
              <a:solidFill>
                <a:srgbClr val="0000FF"/>
              </a:solidFill>
              <a:effectLst/>
              <a:uLnTx/>
              <a:uFillTx/>
            </a:endParaRPr>
          </a:p>
        </p:txBody>
      </p:sp>
      <p:sp>
        <p:nvSpPr>
          <p:cNvPr id="25" name="Ovaal 24"/>
          <p:cNvSpPr/>
          <p:nvPr/>
        </p:nvSpPr>
        <p:spPr bwMode="auto">
          <a:xfrm>
            <a:off x="4321789" y="3629451"/>
            <a:ext cx="157191" cy="155198"/>
          </a:xfrm>
          <a:prstGeom prst="ellipse">
            <a:avLst/>
          </a:prstGeom>
          <a:solidFill>
            <a:srgbClr val="384F93">
              <a:lumMod val="40000"/>
              <a:lumOff val="60000"/>
            </a:srgb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nl-NL" sz="2000" b="0" i="0" u="none" strike="noStrike" kern="0" cap="none" spc="0" normalizeH="0" baseline="0" noProof="0">
              <a:ln>
                <a:noFill/>
              </a:ln>
              <a:solidFill>
                <a:srgbClr val="FFFFFF"/>
              </a:solidFill>
              <a:effectLst/>
              <a:uLnTx/>
              <a:uFillTx/>
            </a:endParaRPr>
          </a:p>
        </p:txBody>
      </p:sp>
      <p:sp>
        <p:nvSpPr>
          <p:cNvPr id="26" name="Ovaal 25"/>
          <p:cNvSpPr/>
          <p:nvPr/>
        </p:nvSpPr>
        <p:spPr bwMode="auto">
          <a:xfrm>
            <a:off x="3137085" y="2880290"/>
            <a:ext cx="157191" cy="155198"/>
          </a:xfrm>
          <a:prstGeom prst="ellipse">
            <a:avLst/>
          </a:prstGeom>
          <a:solidFill>
            <a:srgbClr val="92D050">
              <a:lumMod val="40000"/>
              <a:lumOff val="60000"/>
            </a:srgb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nl-NL" sz="2000" b="0" i="0" u="none" strike="noStrike" kern="0" cap="none" spc="0" normalizeH="0" baseline="0" noProof="0">
              <a:ln>
                <a:noFill/>
              </a:ln>
              <a:solidFill>
                <a:srgbClr val="FFFFFF"/>
              </a:solidFill>
              <a:effectLst/>
              <a:uLnTx/>
              <a:uFillTx/>
            </a:endParaRPr>
          </a:p>
        </p:txBody>
      </p:sp>
      <p:sp>
        <p:nvSpPr>
          <p:cNvPr id="3" name="Tekstvak 2"/>
          <p:cNvSpPr txBox="1"/>
          <p:nvPr/>
        </p:nvSpPr>
        <p:spPr>
          <a:xfrm>
            <a:off x="5131677" y="4963261"/>
            <a:ext cx="6928587" cy="1106072"/>
          </a:xfrm>
          <a:prstGeom prst="rect">
            <a:avLst/>
          </a:prstGeom>
          <a:solidFill>
            <a:schemeClr val="bg1"/>
          </a:solidFill>
          <a:ln w="19050">
            <a:solidFill>
              <a:schemeClr val="tx1"/>
            </a:solidFill>
          </a:ln>
        </p:spPr>
        <p:txBody>
          <a:bodyPr wrap="square" rtlCol="0">
            <a:spAutoFit/>
          </a:bodyPr>
          <a:lstStyle/>
          <a:p>
            <a:pPr marL="285750" indent="-285750">
              <a:lnSpc>
                <a:spcPct val="122000"/>
              </a:lnSpc>
              <a:buClr>
                <a:schemeClr val="accent2"/>
              </a:buClr>
              <a:buFont typeface="Wingdings" panose="05000000000000000000" pitchFamily="2" charset="2"/>
              <a:buChar char="§"/>
            </a:pPr>
            <a:r>
              <a:rPr lang="en-GB" dirty="0">
                <a:latin typeface="Arial Narrow" panose="020B0606020202030204" pitchFamily="34" charset="0"/>
              </a:rPr>
              <a:t>Average distance of ~2400 mm corresponds to ~7 m</a:t>
            </a:r>
            <a:r>
              <a:rPr lang="en-GB" baseline="30000" dirty="0">
                <a:latin typeface="Arial Narrow" panose="020B0606020202030204" pitchFamily="34" charset="0"/>
              </a:rPr>
              <a:t>3</a:t>
            </a:r>
            <a:r>
              <a:rPr lang="en-GB" dirty="0">
                <a:latin typeface="Arial Narrow" panose="020B0606020202030204" pitchFamily="34" charset="0"/>
              </a:rPr>
              <a:t> DVS volume which means that </a:t>
            </a:r>
            <a:r>
              <a:rPr lang="en-GB" b="1" dirty="0">
                <a:solidFill>
                  <a:srgbClr val="0000CC"/>
                </a:solidFill>
                <a:latin typeface="Arial Narrow" panose="020B0606020202030204" pitchFamily="34" charset="0"/>
              </a:rPr>
              <a:t>blind spot is eliminated at 7 m</a:t>
            </a:r>
            <a:r>
              <a:rPr lang="en-GB" b="1" baseline="30000" dirty="0">
                <a:solidFill>
                  <a:srgbClr val="0000CC"/>
                </a:solidFill>
                <a:latin typeface="Arial Narrow" panose="020B0606020202030204" pitchFamily="34" charset="0"/>
              </a:rPr>
              <a:t>3 </a:t>
            </a:r>
            <a:r>
              <a:rPr lang="en-GB" b="1" dirty="0">
                <a:solidFill>
                  <a:srgbClr val="0000CC"/>
                </a:solidFill>
                <a:latin typeface="Arial Narrow" panose="020B0606020202030204" pitchFamily="34" charset="0"/>
              </a:rPr>
              <a:t>DVS volume or more</a:t>
            </a:r>
          </a:p>
          <a:p>
            <a:pPr marL="285750" indent="-285750">
              <a:lnSpc>
                <a:spcPct val="122000"/>
              </a:lnSpc>
              <a:buClr>
                <a:schemeClr val="accent2"/>
              </a:buClr>
              <a:buFont typeface="Wingdings" panose="05000000000000000000" pitchFamily="2" charset="2"/>
              <a:buChar char="§"/>
            </a:pPr>
            <a:r>
              <a:rPr lang="en-GB" dirty="0">
                <a:latin typeface="Arial Narrow" panose="020B0606020202030204" pitchFamily="34" charset="0"/>
              </a:rPr>
              <a:t>With setting this baseline level ~15 out of 51 truck models would be banned</a:t>
            </a:r>
          </a:p>
        </p:txBody>
      </p:sp>
      <p:pic>
        <p:nvPicPr>
          <p:cNvPr id="10" name="Afbeelding 9"/>
          <p:cNvPicPr>
            <a:picLocks noChangeAspect="1"/>
          </p:cNvPicPr>
          <p:nvPr/>
        </p:nvPicPr>
        <p:blipFill>
          <a:blip r:embed="rId4"/>
          <a:stretch>
            <a:fillRect/>
          </a:stretch>
        </p:blipFill>
        <p:spPr>
          <a:xfrm>
            <a:off x="7320136" y="1809535"/>
            <a:ext cx="4740128" cy="2827613"/>
          </a:xfrm>
          <a:prstGeom prst="rect">
            <a:avLst/>
          </a:prstGeom>
          <a:ln w="19050">
            <a:solidFill>
              <a:srgbClr val="FF0000"/>
            </a:solidFill>
          </a:ln>
        </p:spPr>
      </p:pic>
      <p:sp>
        <p:nvSpPr>
          <p:cNvPr id="61" name="TextBox 16">
            <a:extLst>
              <a:ext uri="{FF2B5EF4-FFF2-40B4-BE49-F238E27FC236}">
                <a16:creationId xmlns:a16="http://schemas.microsoft.com/office/drawing/2014/main" id="{220A8A29-5879-425F-B10D-311BC34CA158}"/>
              </a:ext>
            </a:extLst>
          </p:cNvPr>
          <p:cNvSpPr txBox="1"/>
          <p:nvPr/>
        </p:nvSpPr>
        <p:spPr>
          <a:xfrm>
            <a:off x="3775049" y="6459517"/>
            <a:ext cx="1974708" cy="276999"/>
          </a:xfrm>
          <a:prstGeom prst="rect">
            <a:avLst/>
          </a:prstGeom>
          <a:noFill/>
        </p:spPr>
        <p:txBody>
          <a:bodyPr wrap="none" rtlCol="0">
            <a:spAutoFit/>
          </a:bodyPr>
          <a:lstStyle/>
          <a:p>
            <a:r>
              <a:rPr lang="en-GB" sz="1200" dirty="0"/>
              <a:t>Digital DVS volumetric score</a:t>
            </a:r>
          </a:p>
        </p:txBody>
      </p:sp>
      <p:sp>
        <p:nvSpPr>
          <p:cNvPr id="62" name="Tekstvak 61"/>
          <p:cNvSpPr txBox="1"/>
          <p:nvPr/>
        </p:nvSpPr>
        <p:spPr>
          <a:xfrm>
            <a:off x="8606300" y="2007370"/>
            <a:ext cx="3289527" cy="646331"/>
          </a:xfrm>
          <a:prstGeom prst="rect">
            <a:avLst/>
          </a:prstGeom>
          <a:solidFill>
            <a:schemeClr val="bg1"/>
          </a:solidFill>
          <a:ln w="28575">
            <a:noFill/>
          </a:ln>
        </p:spPr>
        <p:txBody>
          <a:bodyPr wrap="square" rtlCol="0">
            <a:spAutoFit/>
          </a:bodyPr>
          <a:lstStyle/>
          <a:p>
            <a:pPr algn="ctr"/>
            <a:r>
              <a:rPr lang="nl-NL" sz="1200" dirty="0"/>
              <a:t>Full </a:t>
            </a:r>
            <a:r>
              <a:rPr lang="nl-NL" sz="1200" dirty="0" err="1"/>
              <a:t>overview</a:t>
            </a:r>
            <a:r>
              <a:rPr lang="nl-NL" sz="1200" dirty="0"/>
              <a:t> of 51 truck </a:t>
            </a:r>
            <a:r>
              <a:rPr lang="nl-NL" sz="1200" dirty="0" err="1"/>
              <a:t>models</a:t>
            </a:r>
            <a:r>
              <a:rPr lang="nl-NL" sz="1200" dirty="0"/>
              <a:t> (H+L)</a:t>
            </a:r>
          </a:p>
          <a:p>
            <a:pPr algn="ctr"/>
            <a:r>
              <a:rPr lang="nl-NL" sz="1200" dirty="0"/>
              <a:t>28 truck </a:t>
            </a:r>
            <a:r>
              <a:rPr lang="nl-NL" sz="1200" dirty="0" err="1"/>
              <a:t>models</a:t>
            </a:r>
            <a:r>
              <a:rPr lang="nl-NL" sz="1200" dirty="0"/>
              <a:t> below 1 star</a:t>
            </a:r>
          </a:p>
          <a:p>
            <a:pPr algn="ctr"/>
            <a:r>
              <a:rPr lang="nl-NL" sz="1200" dirty="0"/>
              <a:t>(HGV DVS Expert Panel meeting 21-2-2018)</a:t>
            </a:r>
          </a:p>
        </p:txBody>
      </p:sp>
      <p:pic>
        <p:nvPicPr>
          <p:cNvPr id="5" name="Afbeelding 4"/>
          <p:cNvPicPr>
            <a:picLocks noChangeAspect="1"/>
          </p:cNvPicPr>
          <p:nvPr/>
        </p:nvPicPr>
        <p:blipFill>
          <a:blip r:embed="rId5"/>
          <a:stretch>
            <a:fillRect/>
          </a:stretch>
        </p:blipFill>
        <p:spPr>
          <a:xfrm flipH="1">
            <a:off x="4151784" y="1404705"/>
            <a:ext cx="3051074" cy="2221656"/>
          </a:xfrm>
          <a:prstGeom prst="rect">
            <a:avLst/>
          </a:prstGeom>
        </p:spPr>
      </p:pic>
      <p:sp>
        <p:nvSpPr>
          <p:cNvPr id="6" name="Tekstvak 5"/>
          <p:cNvSpPr txBox="1"/>
          <p:nvPr/>
        </p:nvSpPr>
        <p:spPr>
          <a:xfrm>
            <a:off x="4439816" y="2852936"/>
            <a:ext cx="1079142" cy="430887"/>
          </a:xfrm>
          <a:prstGeom prst="rect">
            <a:avLst/>
          </a:prstGeom>
          <a:solidFill>
            <a:schemeClr val="bg1"/>
          </a:solidFill>
          <a:ln>
            <a:noFill/>
          </a:ln>
        </p:spPr>
        <p:txBody>
          <a:bodyPr wrap="none" rtlCol="0">
            <a:spAutoFit/>
          </a:bodyPr>
          <a:lstStyle/>
          <a:p>
            <a:r>
              <a:rPr lang="nl-NL" sz="1100" b="1" dirty="0"/>
              <a:t>Green area = </a:t>
            </a:r>
          </a:p>
          <a:p>
            <a:r>
              <a:rPr lang="nl-NL" sz="1100" b="1" dirty="0"/>
              <a:t>DVS volume</a:t>
            </a:r>
          </a:p>
        </p:txBody>
      </p:sp>
      <p:cxnSp>
        <p:nvCxnSpPr>
          <p:cNvPr id="21" name="Rechte verbindingslijn 20"/>
          <p:cNvCxnSpPr>
            <a:stCxn id="4" idx="6"/>
          </p:cNvCxnSpPr>
          <p:nvPr/>
        </p:nvCxnSpPr>
        <p:spPr bwMode="auto">
          <a:xfrm flipV="1">
            <a:off x="1271464" y="2956407"/>
            <a:ext cx="1949270" cy="306"/>
          </a:xfrm>
          <a:prstGeom prst="line">
            <a:avLst/>
          </a:prstGeom>
          <a:solidFill>
            <a:srgbClr val="384F93"/>
          </a:solidFill>
          <a:ln w="28575" cap="flat" cmpd="sng" algn="ctr">
            <a:solidFill>
              <a:schemeClr val="tx1"/>
            </a:solidFill>
            <a:prstDash val="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Rechte verbindingslijn 40"/>
          <p:cNvCxnSpPr/>
          <p:nvPr/>
        </p:nvCxnSpPr>
        <p:spPr bwMode="auto">
          <a:xfrm flipH="1">
            <a:off x="3215680" y="3010707"/>
            <a:ext cx="1" cy="3066278"/>
          </a:xfrm>
          <a:prstGeom prst="line">
            <a:avLst/>
          </a:prstGeom>
          <a:solidFill>
            <a:srgbClr val="384F93"/>
          </a:solidFill>
          <a:ln w="28575" cap="flat" cmpd="sng" algn="ctr">
            <a:solidFill>
              <a:schemeClr val="tx1"/>
            </a:solidFill>
            <a:prstDash val="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kstvak 29"/>
          <p:cNvSpPr txBox="1"/>
          <p:nvPr/>
        </p:nvSpPr>
        <p:spPr>
          <a:xfrm>
            <a:off x="295251" y="326117"/>
            <a:ext cx="8369393" cy="523220"/>
          </a:xfrm>
          <a:prstGeom prst="rect">
            <a:avLst/>
          </a:prstGeom>
          <a:noFill/>
        </p:spPr>
        <p:txBody>
          <a:bodyPr wrap="square" rtlCol="0">
            <a:spAutoFit/>
          </a:bodyPr>
          <a:lstStyle/>
          <a:p>
            <a:r>
              <a:rPr lang="nl-NL" sz="2800" b="1" dirty="0" err="1">
                <a:latin typeface="Arial Narrow" panose="020B0606020202030204" pitchFamily="34" charset="0"/>
              </a:rPr>
              <a:t>Eliminating</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Blind Spot </a:t>
            </a:r>
            <a:r>
              <a:rPr lang="nl-NL" sz="2800" b="1" dirty="0" err="1">
                <a:latin typeface="Arial Narrow" panose="020B0606020202030204" pitchFamily="34" charset="0"/>
              </a:rPr>
              <a:t>to</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a:t>
            </a:r>
            <a:r>
              <a:rPr lang="nl-NL" sz="2800" b="1" dirty="0" err="1">
                <a:latin typeface="Arial Narrow" panose="020B0606020202030204" pitchFamily="34" charset="0"/>
              </a:rPr>
              <a:t>Greatest</a:t>
            </a:r>
            <a:r>
              <a:rPr lang="nl-NL" sz="2800" b="1" dirty="0">
                <a:latin typeface="Arial Narrow" panose="020B0606020202030204" pitchFamily="34" charset="0"/>
              </a:rPr>
              <a:t> </a:t>
            </a:r>
            <a:r>
              <a:rPr lang="nl-NL" sz="2800" b="1" dirty="0" err="1">
                <a:latin typeface="Arial Narrow" panose="020B0606020202030204" pitchFamily="34" charset="0"/>
              </a:rPr>
              <a:t>Possible</a:t>
            </a:r>
            <a:r>
              <a:rPr lang="nl-NL" sz="2800" b="1" dirty="0">
                <a:latin typeface="Arial Narrow" panose="020B0606020202030204" pitchFamily="34" charset="0"/>
              </a:rPr>
              <a:t> </a:t>
            </a:r>
            <a:r>
              <a:rPr lang="nl-NL" sz="2800" b="1" dirty="0" err="1">
                <a:latin typeface="Arial Narrow" panose="020B0606020202030204" pitchFamily="34" charset="0"/>
              </a:rPr>
              <a:t>Extent</a:t>
            </a:r>
            <a:endParaRPr lang="nl-NL" sz="2800" b="1" dirty="0">
              <a:latin typeface="Arial Narrow" panose="020B0606020202030204" pitchFamily="34" charset="0"/>
            </a:endParaRPr>
          </a:p>
        </p:txBody>
      </p:sp>
    </p:spTree>
    <p:extLst>
      <p:ext uri="{BB962C8B-B14F-4D97-AF65-F5344CB8AC3E}">
        <p14:creationId xmlns:p14="http://schemas.microsoft.com/office/powerpoint/2010/main" val="1196969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kstvak 28"/>
          <p:cNvSpPr txBox="1"/>
          <p:nvPr/>
        </p:nvSpPr>
        <p:spPr>
          <a:xfrm>
            <a:off x="325987" y="283846"/>
            <a:ext cx="8012729" cy="523220"/>
          </a:xfrm>
          <a:prstGeom prst="rect">
            <a:avLst/>
          </a:prstGeom>
          <a:noFill/>
        </p:spPr>
        <p:txBody>
          <a:bodyPr wrap="square" rtlCol="0">
            <a:spAutoFit/>
          </a:bodyPr>
          <a:lstStyle/>
          <a:p>
            <a:r>
              <a:rPr lang="en-GB" sz="2800" b="1" dirty="0" smtClean="0">
                <a:latin typeface="Arial Narrow" panose="020B0606020202030204" pitchFamily="34" charset="0"/>
              </a:rPr>
              <a:t>Potential </a:t>
            </a:r>
            <a:r>
              <a:rPr lang="en-GB" sz="2800" b="1" dirty="0">
                <a:latin typeface="Arial Narrow" panose="020B0606020202030204" pitchFamily="34" charset="0"/>
              </a:rPr>
              <a:t>M</a:t>
            </a:r>
            <a:r>
              <a:rPr lang="en-GB" sz="2800" b="1" dirty="0" smtClean="0">
                <a:latin typeface="Arial Narrow" panose="020B0606020202030204" pitchFamily="34" charset="0"/>
              </a:rPr>
              <a:t>easures to Improve Direct Vision</a:t>
            </a:r>
            <a:endParaRPr lang="en-GB" sz="2800" b="1" dirty="0">
              <a:latin typeface="Arial Narrow" panose="020B0606020202030204" pitchFamily="34" charset="0"/>
            </a:endParaRPr>
          </a:p>
        </p:txBody>
      </p:sp>
      <p:grpSp>
        <p:nvGrpSpPr>
          <p:cNvPr id="15" name="Gruppieren 14"/>
          <p:cNvGrpSpPr/>
          <p:nvPr/>
        </p:nvGrpSpPr>
        <p:grpSpPr>
          <a:xfrm>
            <a:off x="8834008" y="942506"/>
            <a:ext cx="2664296" cy="2728917"/>
            <a:chOff x="4660579" y="2018627"/>
            <a:chExt cx="3005210" cy="2933991"/>
          </a:xfrm>
        </p:grpSpPr>
        <p:sp>
          <p:nvSpPr>
            <p:cNvPr id="41" name="TextBox 16"/>
            <p:cNvSpPr txBox="1"/>
            <p:nvPr/>
          </p:nvSpPr>
          <p:spPr>
            <a:xfrm>
              <a:off x="4660579" y="4588622"/>
              <a:ext cx="1895885" cy="363996"/>
            </a:xfrm>
            <a:prstGeom prst="rect">
              <a:avLst/>
            </a:prstGeom>
            <a:noFill/>
          </p:spPr>
          <p:txBody>
            <a:bodyPr wrap="square" rtlCol="0">
              <a:spAutoFit/>
            </a:bodyPr>
            <a:lstStyle/>
            <a:p>
              <a:r>
                <a:rPr lang="sv-SE" sz="1600" dirty="0">
                  <a:latin typeface="Arial Narrow" panose="020B0606020202030204" pitchFamily="34" charset="0"/>
                </a:rPr>
                <a:t>Extended front</a:t>
              </a:r>
            </a:p>
          </p:txBody>
        </p:sp>
        <p:grpSp>
          <p:nvGrpSpPr>
            <p:cNvPr id="14" name="Gruppieren 13"/>
            <p:cNvGrpSpPr/>
            <p:nvPr/>
          </p:nvGrpSpPr>
          <p:grpSpPr>
            <a:xfrm>
              <a:off x="4711996" y="2018627"/>
              <a:ext cx="2953793" cy="2549662"/>
              <a:chOff x="2672884" y="4149179"/>
              <a:chExt cx="2953793" cy="2549662"/>
            </a:xfrm>
          </p:grpSpPr>
          <p:pic>
            <p:nvPicPr>
              <p:cNvPr id="50" name="Afbeelding 49"/>
              <p:cNvPicPr>
                <a:picLocks noChangeAspect="1"/>
              </p:cNvPicPr>
              <p:nvPr/>
            </p:nvPicPr>
            <p:blipFill rotWithShape="1">
              <a:blip r:embed="rId3">
                <a:extLst>
                  <a:ext uri="{28A0092B-C50C-407E-A947-70E740481C1C}">
                    <a14:useLocalDpi xmlns:a14="http://schemas.microsoft.com/office/drawing/2010/main" val="0"/>
                  </a:ext>
                </a:extLst>
              </a:blip>
              <a:srcRect l="36141" t="42440" r="37400" b="15981"/>
              <a:stretch/>
            </p:blipFill>
            <p:spPr>
              <a:xfrm>
                <a:off x="2672884" y="4250569"/>
                <a:ext cx="2336987" cy="2448272"/>
              </a:xfrm>
              <a:prstGeom prst="rect">
                <a:avLst/>
              </a:prstGeom>
            </p:spPr>
          </p:pic>
          <p:cxnSp>
            <p:nvCxnSpPr>
              <p:cNvPr id="53" name="Rechte verbindingslijn 52"/>
              <p:cNvCxnSpPr/>
              <p:nvPr/>
            </p:nvCxnSpPr>
            <p:spPr>
              <a:xfrm>
                <a:off x="4802771" y="6127692"/>
                <a:ext cx="93978" cy="1179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Rechte verbindingslijn 68"/>
              <p:cNvCxnSpPr/>
              <p:nvPr/>
            </p:nvCxnSpPr>
            <p:spPr>
              <a:xfrm>
                <a:off x="4896749" y="6245596"/>
                <a:ext cx="0" cy="15042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Rechte verbindingslijn 71"/>
              <p:cNvCxnSpPr/>
              <p:nvPr/>
            </p:nvCxnSpPr>
            <p:spPr>
              <a:xfrm flipH="1">
                <a:off x="4775213" y="6396018"/>
                <a:ext cx="121536" cy="3449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Rechte verbindingslijn met pijl 76"/>
              <p:cNvCxnSpPr/>
              <p:nvPr/>
            </p:nvCxnSpPr>
            <p:spPr>
              <a:xfrm flipV="1">
                <a:off x="4383630" y="6281853"/>
                <a:ext cx="391582" cy="24155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Rechthoek 30"/>
              <p:cNvSpPr/>
              <p:nvPr/>
            </p:nvSpPr>
            <p:spPr>
              <a:xfrm>
                <a:off x="3724175" y="4149179"/>
                <a:ext cx="1902502" cy="330906"/>
              </a:xfrm>
              <a:prstGeom prst="rect">
                <a:avLst/>
              </a:prstGeom>
              <a:solidFill>
                <a:schemeClr val="bg1"/>
              </a:solidFill>
              <a:ln>
                <a:solidFill>
                  <a:srgbClr val="FF0000"/>
                </a:solidFill>
              </a:ln>
            </p:spPr>
            <p:txBody>
              <a:bodyPr wrap="none">
                <a:spAutoFit/>
              </a:bodyPr>
              <a:lstStyle/>
              <a:p>
                <a:pPr algn="ctr"/>
                <a:r>
                  <a:rPr lang="sv-SE" sz="1400" b="1" dirty="0" smtClean="0">
                    <a:latin typeface="Arial Narrow" panose="020B0606020202030204" pitchFamily="34" charset="0"/>
                  </a:rPr>
                  <a:t>FEASIBLE MEASURE</a:t>
                </a:r>
                <a:endParaRPr lang="sv-SE" sz="1400" b="1" dirty="0">
                  <a:latin typeface="Arial Narrow" panose="020B0606020202030204" pitchFamily="34" charset="0"/>
                </a:endParaRPr>
              </a:p>
            </p:txBody>
          </p:sp>
        </p:grpSp>
      </p:grpSp>
      <p:sp>
        <p:nvSpPr>
          <p:cNvPr id="36" name="TextBox 8"/>
          <p:cNvSpPr txBox="1"/>
          <p:nvPr/>
        </p:nvSpPr>
        <p:spPr>
          <a:xfrm>
            <a:off x="5159896" y="3429000"/>
            <a:ext cx="1769565" cy="338554"/>
          </a:xfrm>
          <a:prstGeom prst="rect">
            <a:avLst/>
          </a:prstGeom>
          <a:noFill/>
        </p:spPr>
        <p:txBody>
          <a:bodyPr wrap="square" rtlCol="0">
            <a:spAutoFit/>
          </a:bodyPr>
          <a:lstStyle/>
          <a:p>
            <a:r>
              <a:rPr lang="sv-SE" sz="1600" dirty="0" smtClean="0">
                <a:latin typeface="Arial Narrow" panose="020B0606020202030204" pitchFamily="34" charset="0"/>
              </a:rPr>
              <a:t>Lower </a:t>
            </a:r>
            <a:r>
              <a:rPr lang="sv-SE" sz="1600" dirty="0">
                <a:latin typeface="Arial Narrow" panose="020B0606020202030204" pitchFamily="34" charset="0"/>
              </a:rPr>
              <a:t>door </a:t>
            </a:r>
            <a:r>
              <a:rPr lang="sv-SE" sz="1600" dirty="0" smtClean="0">
                <a:latin typeface="Arial Narrow" panose="020B0606020202030204" pitchFamily="34" charset="0"/>
              </a:rPr>
              <a:t>window</a:t>
            </a:r>
            <a:endParaRPr lang="sv-SE" sz="1600" dirty="0">
              <a:latin typeface="Arial Narrow" panose="020B0606020202030204" pitchFamily="34" charset="0"/>
            </a:endParaRPr>
          </a:p>
        </p:txBody>
      </p:sp>
      <p:pic>
        <p:nvPicPr>
          <p:cNvPr id="10" name="Afbeelding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5950" y="995098"/>
            <a:ext cx="1844512" cy="2475415"/>
          </a:xfrm>
          <a:prstGeom prst="rect">
            <a:avLst/>
          </a:prstGeom>
        </p:spPr>
      </p:pic>
      <p:sp>
        <p:nvSpPr>
          <p:cNvPr id="32" name="Rechthoek 31"/>
          <p:cNvSpPr/>
          <p:nvPr/>
        </p:nvSpPr>
        <p:spPr>
          <a:xfrm>
            <a:off x="6456040" y="919770"/>
            <a:ext cx="1686680" cy="307777"/>
          </a:xfrm>
          <a:prstGeom prst="rect">
            <a:avLst/>
          </a:prstGeom>
          <a:solidFill>
            <a:schemeClr val="bg1"/>
          </a:solidFill>
          <a:ln>
            <a:solidFill>
              <a:srgbClr val="FF0000"/>
            </a:solidFill>
          </a:ln>
        </p:spPr>
        <p:txBody>
          <a:bodyPr wrap="none">
            <a:spAutoFit/>
          </a:bodyPr>
          <a:lstStyle/>
          <a:p>
            <a:pPr algn="ctr"/>
            <a:r>
              <a:rPr lang="sv-SE" sz="1400" b="1" dirty="0" smtClean="0">
                <a:latin typeface="Arial Narrow" panose="020B0606020202030204" pitchFamily="34" charset="0"/>
              </a:rPr>
              <a:t>FEASIBLE MEASURE</a:t>
            </a:r>
            <a:endParaRPr lang="sv-SE" sz="1400" b="1" dirty="0">
              <a:latin typeface="Arial Narrow" panose="020B0606020202030204" pitchFamily="34" charset="0"/>
            </a:endParaRPr>
          </a:p>
        </p:txBody>
      </p:sp>
      <p:cxnSp>
        <p:nvCxnSpPr>
          <p:cNvPr id="79" name="Rechte verbindingslijn met pijl 78"/>
          <p:cNvCxnSpPr/>
          <p:nvPr/>
        </p:nvCxnSpPr>
        <p:spPr>
          <a:xfrm flipV="1">
            <a:off x="5670636" y="2619967"/>
            <a:ext cx="292345" cy="200020"/>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ieren 22"/>
          <p:cNvGrpSpPr/>
          <p:nvPr/>
        </p:nvGrpSpPr>
        <p:grpSpPr>
          <a:xfrm>
            <a:off x="3811357" y="3841886"/>
            <a:ext cx="6236208" cy="2999353"/>
            <a:chOff x="3539053" y="3977010"/>
            <a:chExt cx="5864354" cy="2598817"/>
          </a:xfrm>
        </p:grpSpPr>
        <p:grpSp>
          <p:nvGrpSpPr>
            <p:cNvPr id="11" name="Gruppieren 10"/>
            <p:cNvGrpSpPr/>
            <p:nvPr/>
          </p:nvGrpSpPr>
          <p:grpSpPr>
            <a:xfrm>
              <a:off x="3539053" y="3977010"/>
              <a:ext cx="5864354" cy="2598817"/>
              <a:chOff x="22311" y="1114938"/>
              <a:chExt cx="5918392" cy="2757404"/>
            </a:xfrm>
          </p:grpSpPr>
          <p:sp>
            <p:nvSpPr>
              <p:cNvPr id="44" name="TextBox 17"/>
              <p:cNvSpPr txBox="1"/>
              <p:nvPr/>
            </p:nvSpPr>
            <p:spPr>
              <a:xfrm>
                <a:off x="22311" y="3561098"/>
                <a:ext cx="5918392" cy="311244"/>
              </a:xfrm>
              <a:prstGeom prst="rect">
                <a:avLst/>
              </a:prstGeom>
              <a:noFill/>
            </p:spPr>
            <p:txBody>
              <a:bodyPr wrap="square" rtlCol="0">
                <a:spAutoFit/>
              </a:bodyPr>
              <a:lstStyle/>
              <a:p>
                <a:r>
                  <a:rPr lang="sv-SE" sz="1600" dirty="0" smtClean="0">
                    <a:latin typeface="Arial Narrow" panose="020B0606020202030204" pitchFamily="34" charset="0"/>
                  </a:rPr>
                  <a:t>Lower dashboard and changed cab structure (A-Pillars / Freezeline / Beltline)</a:t>
                </a:r>
                <a:endParaRPr lang="sv-SE" sz="1600" b="1" dirty="0">
                  <a:solidFill>
                    <a:srgbClr val="FF0000"/>
                  </a:solidFill>
                  <a:latin typeface="Arial Narrow" panose="020B0606020202030204" pitchFamily="34" charset="0"/>
                </a:endParaRPr>
              </a:p>
            </p:txBody>
          </p:sp>
          <p:grpSp>
            <p:nvGrpSpPr>
              <p:cNvPr id="3" name="Gruppieren 2"/>
              <p:cNvGrpSpPr/>
              <p:nvPr/>
            </p:nvGrpSpPr>
            <p:grpSpPr>
              <a:xfrm>
                <a:off x="690262" y="1114938"/>
                <a:ext cx="4526034" cy="2485067"/>
                <a:chOff x="690262" y="1114938"/>
                <a:chExt cx="4526034" cy="2485067"/>
              </a:xfrm>
            </p:grpSpPr>
            <p:pic>
              <p:nvPicPr>
                <p:cNvPr id="13" name="Afbeelding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262" y="1294469"/>
                  <a:ext cx="4098730" cy="2305536"/>
                </a:xfrm>
                <a:prstGeom prst="rect">
                  <a:avLst/>
                </a:prstGeom>
              </p:spPr>
            </p:pic>
            <p:sp>
              <p:nvSpPr>
                <p:cNvPr id="2" name="Rechthoek 1"/>
                <p:cNvSpPr/>
                <p:nvPr/>
              </p:nvSpPr>
              <p:spPr>
                <a:xfrm>
                  <a:off x="3010580" y="1114938"/>
                  <a:ext cx="2205716" cy="481014"/>
                </a:xfrm>
                <a:prstGeom prst="rect">
                  <a:avLst/>
                </a:prstGeom>
                <a:solidFill>
                  <a:schemeClr val="bg1"/>
                </a:solidFill>
                <a:ln>
                  <a:solidFill>
                    <a:srgbClr val="FF0000"/>
                  </a:solidFill>
                </a:ln>
              </p:spPr>
              <p:txBody>
                <a:bodyPr wrap="none">
                  <a:spAutoFit/>
                </a:bodyPr>
                <a:lstStyle/>
                <a:p>
                  <a:pPr algn="ctr"/>
                  <a:r>
                    <a:rPr lang="sv-SE" sz="1400" b="1" dirty="0">
                      <a:latin typeface="Arial Narrow" panose="020B0606020202030204" pitchFamily="34" charset="0"/>
                    </a:rPr>
                    <a:t>REQUIRES MAJOR </a:t>
                  </a:r>
                  <a:endParaRPr lang="sv-SE" sz="1400" b="1" dirty="0" smtClean="0">
                    <a:latin typeface="Arial Narrow" panose="020B0606020202030204" pitchFamily="34" charset="0"/>
                  </a:endParaRPr>
                </a:p>
                <a:p>
                  <a:pPr algn="ctr"/>
                  <a:r>
                    <a:rPr lang="sv-SE" sz="1400" b="1" dirty="0" smtClean="0">
                      <a:latin typeface="Arial Narrow" panose="020B0606020202030204" pitchFamily="34" charset="0"/>
                    </a:rPr>
                    <a:t>RE-DESIGN AND RESOURCES</a:t>
                  </a:r>
                  <a:endParaRPr lang="sv-SE" sz="1400" b="1" dirty="0">
                    <a:latin typeface="Arial Narrow" panose="020B0606020202030204" pitchFamily="34" charset="0"/>
                  </a:endParaRPr>
                </a:p>
              </p:txBody>
            </p:sp>
          </p:grpSp>
        </p:grpSp>
        <p:cxnSp>
          <p:nvCxnSpPr>
            <p:cNvPr id="19" name="Rechte verbindingslijn 18"/>
            <p:cNvCxnSpPr/>
            <p:nvPr/>
          </p:nvCxnSpPr>
          <p:spPr>
            <a:xfrm flipH="1">
              <a:off x="4871812" y="5946270"/>
              <a:ext cx="860886" cy="3558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Boog 29"/>
            <p:cNvSpPr/>
            <p:nvPr/>
          </p:nvSpPr>
          <p:spPr>
            <a:xfrm rot="4543512">
              <a:off x="5429078" y="5551395"/>
              <a:ext cx="266603" cy="624528"/>
            </a:xfrm>
            <a:prstGeom prst="arc">
              <a:avLst>
                <a:gd name="adj1" fmla="val 16200000"/>
                <a:gd name="adj2" fmla="val 18717119"/>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latin typeface="Arial Narrow" panose="020B0606020202030204" pitchFamily="34" charset="0"/>
              </a:endParaRPr>
            </a:p>
          </p:txBody>
        </p:sp>
        <p:cxnSp>
          <p:nvCxnSpPr>
            <p:cNvPr id="51" name="Rechte verbindingslijn 50"/>
            <p:cNvCxnSpPr>
              <a:endCxn id="30" idx="0"/>
            </p:cNvCxnSpPr>
            <p:nvPr/>
          </p:nvCxnSpPr>
          <p:spPr>
            <a:xfrm flipH="1">
              <a:off x="5865003" y="4673322"/>
              <a:ext cx="34557" cy="1117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a:stCxn id="56" idx="2"/>
            </p:cNvCxnSpPr>
            <p:nvPr/>
          </p:nvCxnSpPr>
          <p:spPr>
            <a:xfrm flipV="1">
              <a:off x="6323462" y="5899055"/>
              <a:ext cx="1270071" cy="716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6" name="Boog 55"/>
            <p:cNvSpPr/>
            <p:nvPr/>
          </p:nvSpPr>
          <p:spPr>
            <a:xfrm rot="16473227" flipH="1">
              <a:off x="6168489" y="5444843"/>
              <a:ext cx="440829" cy="624528"/>
            </a:xfrm>
            <a:prstGeom prst="arc">
              <a:avLst>
                <a:gd name="adj1" fmla="val 16200000"/>
                <a:gd name="adj2" fmla="val 20898392"/>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latin typeface="Arial Narrow" panose="020B0606020202030204" pitchFamily="34" charset="0"/>
              </a:endParaRPr>
            </a:p>
          </p:txBody>
        </p:sp>
        <p:cxnSp>
          <p:nvCxnSpPr>
            <p:cNvPr id="57" name="Rechte verbindingslijn 56"/>
            <p:cNvCxnSpPr>
              <a:endCxn id="56" idx="0"/>
            </p:cNvCxnSpPr>
            <p:nvPr/>
          </p:nvCxnSpPr>
          <p:spPr>
            <a:xfrm flipH="1">
              <a:off x="6077626" y="4659891"/>
              <a:ext cx="12398" cy="107363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Rechte verbindingslijn met pijl 80"/>
            <p:cNvCxnSpPr/>
            <p:nvPr/>
          </p:nvCxnSpPr>
          <p:spPr>
            <a:xfrm flipH="1" flipV="1">
              <a:off x="7281748" y="6000408"/>
              <a:ext cx="382173" cy="20351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Rechte verbindingslijn met pijl 82"/>
            <p:cNvCxnSpPr/>
            <p:nvPr/>
          </p:nvCxnSpPr>
          <p:spPr>
            <a:xfrm flipH="1">
              <a:off x="5972373" y="4841845"/>
              <a:ext cx="321802" cy="254119"/>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Rechte verbindingslijn met pijl 84"/>
            <p:cNvCxnSpPr/>
            <p:nvPr/>
          </p:nvCxnSpPr>
          <p:spPr>
            <a:xfrm flipH="1" flipV="1">
              <a:off x="5515291" y="6110764"/>
              <a:ext cx="387630" cy="9315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uppieren 21"/>
          <p:cNvGrpSpPr/>
          <p:nvPr/>
        </p:nvGrpSpPr>
        <p:grpSpPr>
          <a:xfrm>
            <a:off x="381028" y="1161464"/>
            <a:ext cx="3827324" cy="2782893"/>
            <a:chOff x="1250733" y="1746173"/>
            <a:chExt cx="4893830" cy="3674831"/>
          </a:xfrm>
        </p:grpSpPr>
        <p:sp>
          <p:nvSpPr>
            <p:cNvPr id="37" name="TextBox 13"/>
            <p:cNvSpPr txBox="1"/>
            <p:nvPr/>
          </p:nvSpPr>
          <p:spPr>
            <a:xfrm>
              <a:off x="1468558" y="4973941"/>
              <a:ext cx="4676005" cy="447063"/>
            </a:xfrm>
            <a:prstGeom prst="rect">
              <a:avLst/>
            </a:prstGeom>
            <a:noFill/>
          </p:spPr>
          <p:txBody>
            <a:bodyPr wrap="square" rtlCol="0">
              <a:spAutoFit/>
            </a:bodyPr>
            <a:lstStyle/>
            <a:p>
              <a:r>
                <a:rPr lang="sv-SE" sz="1600" dirty="0" smtClean="0">
                  <a:latin typeface="Arial Narrow" panose="020B0606020202030204" pitchFamily="34" charset="0"/>
                </a:rPr>
                <a:t>Camera monitor systems (no </a:t>
              </a:r>
              <a:r>
                <a:rPr lang="sv-SE" sz="1600" dirty="0">
                  <a:latin typeface="Arial Narrow" panose="020B0606020202030204" pitchFamily="34" charset="0"/>
                </a:rPr>
                <a:t>mirror </a:t>
              </a:r>
              <a:r>
                <a:rPr lang="sv-SE" sz="1600" dirty="0" smtClean="0">
                  <a:latin typeface="Arial Narrow" panose="020B0606020202030204" pitchFamily="34" charset="0"/>
                </a:rPr>
                <a:t>housings)</a:t>
              </a:r>
              <a:endParaRPr lang="sv-SE" sz="1600" dirty="0">
                <a:latin typeface="Arial Narrow" panose="020B0606020202030204" pitchFamily="34" charset="0"/>
              </a:endParaRPr>
            </a:p>
          </p:txBody>
        </p:sp>
        <p:grpSp>
          <p:nvGrpSpPr>
            <p:cNvPr id="21" name="Gruppieren 20"/>
            <p:cNvGrpSpPr/>
            <p:nvPr/>
          </p:nvGrpSpPr>
          <p:grpSpPr>
            <a:xfrm>
              <a:off x="1250733" y="1746173"/>
              <a:ext cx="4502283" cy="3266113"/>
              <a:chOff x="1250733" y="1746173"/>
              <a:chExt cx="4502283" cy="3266113"/>
            </a:xfrm>
          </p:grpSpPr>
          <p:pic>
            <p:nvPicPr>
              <p:cNvPr id="4" name="Afbeelding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3990" y="3096376"/>
                <a:ext cx="3979198" cy="1915910"/>
              </a:xfrm>
              <a:prstGeom prst="rect">
                <a:avLst/>
              </a:prstGeom>
            </p:spPr>
          </p:pic>
          <p:pic>
            <p:nvPicPr>
              <p:cNvPr id="5" name="Afbeelding 4"/>
              <p:cNvPicPr>
                <a:picLocks noChangeAspect="1"/>
              </p:cNvPicPr>
              <p:nvPr/>
            </p:nvPicPr>
            <p:blipFill rotWithShape="1">
              <a:blip r:embed="rId7" cstate="print">
                <a:extLst>
                  <a:ext uri="{28A0092B-C50C-407E-A947-70E740481C1C}">
                    <a14:useLocalDpi xmlns:a14="http://schemas.microsoft.com/office/drawing/2010/main" val="0"/>
                  </a:ext>
                </a:extLst>
              </a:blip>
              <a:srcRect r="12775"/>
              <a:stretch/>
            </p:blipFill>
            <p:spPr>
              <a:xfrm>
                <a:off x="3592776" y="1746173"/>
                <a:ext cx="2160240" cy="1651909"/>
              </a:xfrm>
              <a:prstGeom prst="rect">
                <a:avLst/>
              </a:prstGeom>
            </p:spPr>
          </p:pic>
          <p:sp>
            <p:nvSpPr>
              <p:cNvPr id="33" name="Rechthoek 32"/>
              <p:cNvSpPr/>
              <p:nvPr/>
            </p:nvSpPr>
            <p:spPr>
              <a:xfrm>
                <a:off x="1250733" y="2743642"/>
                <a:ext cx="2156683" cy="406422"/>
              </a:xfrm>
              <a:prstGeom prst="rect">
                <a:avLst/>
              </a:prstGeom>
              <a:solidFill>
                <a:schemeClr val="bg1"/>
              </a:solidFill>
              <a:ln>
                <a:solidFill>
                  <a:srgbClr val="FF0000"/>
                </a:solidFill>
              </a:ln>
            </p:spPr>
            <p:txBody>
              <a:bodyPr wrap="none">
                <a:spAutoFit/>
              </a:bodyPr>
              <a:lstStyle/>
              <a:p>
                <a:pPr algn="ctr"/>
                <a:r>
                  <a:rPr lang="sv-SE" sz="1400" b="1" dirty="0" smtClean="0">
                    <a:latin typeface="Arial Narrow" panose="020B0606020202030204" pitchFamily="34" charset="0"/>
                  </a:rPr>
                  <a:t>FEASIBLE MEASURE</a:t>
                </a:r>
                <a:endParaRPr lang="sv-SE" sz="1400" b="1" dirty="0">
                  <a:latin typeface="Arial Narrow" panose="020B0606020202030204" pitchFamily="34" charset="0"/>
                </a:endParaRPr>
              </a:p>
            </p:txBody>
          </p:sp>
          <p:cxnSp>
            <p:nvCxnSpPr>
              <p:cNvPr id="80" name="Rechte verbindingslijn met pijl 79"/>
              <p:cNvCxnSpPr/>
              <p:nvPr/>
            </p:nvCxnSpPr>
            <p:spPr>
              <a:xfrm>
                <a:off x="2258890" y="3241629"/>
                <a:ext cx="442358" cy="36175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8" name="Textfeld 47"/>
          <p:cNvSpPr txBox="1"/>
          <p:nvPr/>
        </p:nvSpPr>
        <p:spPr>
          <a:xfrm>
            <a:off x="9140832" y="5136762"/>
            <a:ext cx="2610010" cy="923330"/>
          </a:xfrm>
          <a:prstGeom prst="rect">
            <a:avLst/>
          </a:prstGeom>
          <a:noFill/>
        </p:spPr>
        <p:txBody>
          <a:bodyPr wrap="none" rtlCol="0">
            <a:spAutoFit/>
          </a:bodyPr>
          <a:lstStyle/>
          <a:p>
            <a:r>
              <a:rPr lang="en-GB" b="1" dirty="0" smtClean="0">
                <a:latin typeface="Arial Narrow" panose="020B0606020202030204" pitchFamily="34" charset="0"/>
              </a:rPr>
              <a:t>Note: </a:t>
            </a:r>
          </a:p>
          <a:p>
            <a:r>
              <a:rPr lang="en-GB" dirty="0" smtClean="0">
                <a:latin typeface="Arial Narrow" panose="020B0606020202030204" pitchFamily="34" charset="0"/>
              </a:rPr>
              <a:t>A-pillars shall be compatible</a:t>
            </a:r>
          </a:p>
          <a:p>
            <a:r>
              <a:rPr lang="en-GB" dirty="0" smtClean="0">
                <a:latin typeface="Arial Narrow" panose="020B0606020202030204" pitchFamily="34" charset="0"/>
              </a:rPr>
              <a:t>with requirements of R29.03</a:t>
            </a:r>
          </a:p>
        </p:txBody>
      </p:sp>
    </p:spTree>
    <p:extLst>
      <p:ext uri="{BB962C8B-B14F-4D97-AF65-F5344CB8AC3E}">
        <p14:creationId xmlns:p14="http://schemas.microsoft.com/office/powerpoint/2010/main" val="747570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A583A50BEAF242870F90A8183D5251" ma:contentTypeVersion="4" ma:contentTypeDescription="Create a new document." ma:contentTypeScope="" ma:versionID="82c9467bfd9b1a35d62f8c738daa0d8c">
  <xsd:schema xmlns:xsd="http://www.w3.org/2001/XMLSchema" xmlns:xs="http://www.w3.org/2001/XMLSchema" xmlns:p="http://schemas.microsoft.com/office/2006/metadata/properties" xmlns:ns2="99813c91-9b9b-4121-b88f-61a2d9f5fff1" xmlns:ns3="1b98c0c3-62d1-4a2e-8ad3-87dbf2385bbb" targetNamespace="http://schemas.microsoft.com/office/2006/metadata/properties" ma:root="true" ma:fieldsID="cf4ecd09f39bcf04af7d0339c33a0ba0" ns2:_="" ns3:_="">
    <xsd:import namespace="99813c91-9b9b-4121-b88f-61a2d9f5fff1"/>
    <xsd:import namespace="1b98c0c3-62d1-4a2e-8ad3-87dbf2385bb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98c0c3-62d1-4a2e-8ad3-87dbf2385bb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B9A507-A31F-4AFF-B5EC-C3A4464E1437}">
  <ds:schemaRefs>
    <ds:schemaRef ds:uri="http://schemas.microsoft.com/sharepoint/v3/contenttype/forms"/>
  </ds:schemaRefs>
</ds:datastoreItem>
</file>

<file path=customXml/itemProps2.xml><?xml version="1.0" encoding="utf-8"?>
<ds:datastoreItem xmlns:ds="http://schemas.openxmlformats.org/officeDocument/2006/customXml" ds:itemID="{B9192A9D-58BB-4D4C-9A44-CD516855F939}">
  <ds:schemaRefs>
    <ds:schemaRef ds:uri="http://purl.org/dc/dcmitype/"/>
    <ds:schemaRef ds:uri="http://schemas.microsoft.com/office/infopath/2007/PartnerControls"/>
    <ds:schemaRef ds:uri="99813c91-9b9b-4121-b88f-61a2d9f5fff1"/>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1b98c0c3-62d1-4a2e-8ad3-87dbf2385bbb"/>
    <ds:schemaRef ds:uri="http://www.w3.org/XML/1998/namespace"/>
  </ds:schemaRefs>
</ds:datastoreItem>
</file>

<file path=customXml/itemProps3.xml><?xml version="1.0" encoding="utf-8"?>
<ds:datastoreItem xmlns:ds="http://schemas.openxmlformats.org/officeDocument/2006/customXml" ds:itemID="{06ABBD2B-39CC-4127-8194-C9107C3B1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1b98c0c3-62d1-4a2e-8ad3-87dbf2385b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OICA PP Template (16_9)</Template>
  <TotalTime>5965</TotalTime>
  <Words>1434</Words>
  <Application>Microsoft Office PowerPoint</Application>
  <PresentationFormat>Breedbeeld</PresentationFormat>
  <Paragraphs>207</Paragraphs>
  <Slides>12</Slides>
  <Notes>12</Notes>
  <HiddenSlides>0</HiddenSlides>
  <MMClips>0</MMClips>
  <ScaleCrop>false</ScaleCrop>
  <HeadingPairs>
    <vt:vector size="6" baseType="variant">
      <vt:variant>
        <vt:lpstr>Gebruikte lettertypen</vt:lpstr>
      </vt:variant>
      <vt:variant>
        <vt:i4>7</vt:i4>
      </vt:variant>
      <vt:variant>
        <vt:lpstr>Thema</vt:lpstr>
      </vt:variant>
      <vt:variant>
        <vt:i4>2</vt:i4>
      </vt:variant>
      <vt:variant>
        <vt:lpstr>Diatitels</vt:lpstr>
      </vt:variant>
      <vt:variant>
        <vt:i4>12</vt:i4>
      </vt:variant>
    </vt:vector>
  </HeadingPairs>
  <TitlesOfParts>
    <vt:vector size="21" baseType="lpstr">
      <vt:lpstr>ＭＳ Ｐゴシック</vt:lpstr>
      <vt:lpstr>Arial</vt:lpstr>
      <vt:lpstr>Arial Narrow</vt:lpstr>
      <vt:lpstr>Calibri</vt:lpstr>
      <vt:lpstr>Calibri Light</vt:lpstr>
      <vt:lpstr>Courier New</vt:lpstr>
      <vt:lpstr>Wingdings</vt:lpstr>
      <vt:lpstr>Masque présentation OICA</vt:lpstr>
      <vt:lpstr>Aangepast ontwerp</vt:lpstr>
      <vt:lpstr>UN Regulation Development on  Heavy-Vehicles Direct Vision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Scholz</dc:creator>
  <cp:lastModifiedBy>Johan Broeders</cp:lastModifiedBy>
  <cp:revision>1470</cp:revision>
  <cp:lastPrinted>2020-01-29T13:11:02Z</cp:lastPrinted>
  <dcterms:created xsi:type="dcterms:W3CDTF">2019-06-28T12:52:57Z</dcterms:created>
  <dcterms:modified xsi:type="dcterms:W3CDTF">2020-01-30T20:33:01Z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0x010100F5A583A50BEAF242870F90A8183D5251</vt:lpwstr>
  </property>
  <property fmtid="{D5CDD505-2E9C-101B-9397-08002B2CF9AE}" pid="3" name="MSIP_Label_a7f2ec83-e677-438d-afb7-4c7c0dbc872b_Enabled">
    <vt:lpwstr>True</vt:lpwstr>
  </property>
  <property fmtid="{D5CDD505-2E9C-101B-9397-08002B2CF9AE}" pid="4" name="MSIP_Label_a7f2ec83-e677-438d-afb7-4c7c0dbc872b_SiteId">
    <vt:lpwstr>3bc062e4-ac9d-4c17-b4dd-3aad637ff1ac</vt:lpwstr>
  </property>
  <property fmtid="{D5CDD505-2E9C-101B-9397-08002B2CF9AE}" pid="5" name="MSIP_Label_a7f2ec83-e677-438d-afb7-4c7c0dbc872b_Ref">
    <vt:lpwstr>https://api.informationprotection.azure.com/api/3bc062e4-ac9d-4c17-b4dd-3aad637ff1ac</vt:lpwstr>
  </property>
  <property fmtid="{D5CDD505-2E9C-101B-9397-08002B2CF9AE}" pid="6" name="MSIP_Label_a7f2ec83-e677-438d-afb7-4c7c0dbc872b_Owner">
    <vt:lpwstr>magnus.jalkesten@scania.com</vt:lpwstr>
  </property>
  <property fmtid="{D5CDD505-2E9C-101B-9397-08002B2CF9AE}" pid="7" name="MSIP_Label_a7f2ec83-e677-438d-afb7-4c7c0dbc872b_SetDate">
    <vt:lpwstr>2020-01-30T09:30:46.1558775+01:00</vt:lpwstr>
  </property>
  <property fmtid="{D5CDD505-2E9C-101B-9397-08002B2CF9AE}" pid="8" name="MSIP_Label_a7f2ec83-e677-438d-afb7-4c7c0dbc872b_Name">
    <vt:lpwstr>Internal</vt:lpwstr>
  </property>
  <property fmtid="{D5CDD505-2E9C-101B-9397-08002B2CF9AE}" pid="9" name="MSIP_Label_a7f2ec83-e677-438d-afb7-4c7c0dbc872b_Application">
    <vt:lpwstr>Microsoft Azure Information Protection</vt:lpwstr>
  </property>
  <property fmtid="{D5CDD505-2E9C-101B-9397-08002B2CF9AE}" pid="10" name="MSIP_Label_a7f2ec83-e677-438d-afb7-4c7c0dbc872b_Extended_MSFT_Method">
    <vt:lpwstr>Automatic</vt:lpwstr>
  </property>
  <property fmtid="{D5CDD505-2E9C-101B-9397-08002B2CF9AE}" pid="11" name="Sensitivity">
    <vt:lpwstr>Internal</vt:lpwstr>
  </property>
</Properties>
</file>