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9"/>
  </p:notesMasterIdLst>
  <p:handoutMasterIdLst>
    <p:handoutMasterId r:id="rId20"/>
  </p:handoutMasterIdLst>
  <p:sldIdLst>
    <p:sldId id="295" r:id="rId6"/>
    <p:sldId id="296" r:id="rId7"/>
    <p:sldId id="297" r:id="rId8"/>
    <p:sldId id="298" r:id="rId9"/>
    <p:sldId id="299" r:id="rId10"/>
    <p:sldId id="300" r:id="rId11"/>
    <p:sldId id="301" r:id="rId12"/>
    <p:sldId id="302" r:id="rId13"/>
    <p:sldId id="303" r:id="rId14"/>
    <p:sldId id="305" r:id="rId15"/>
    <p:sldId id="306" r:id="rId16"/>
    <p:sldId id="307" r:id="rId17"/>
    <p:sldId id="308" r:id="rId18"/>
  </p:sldIdLst>
  <p:sldSz cx="12192000" cy="6858000"/>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Introduction" id="{BF4EEEAD-C694-4B40-97A9-0DD32D607F95}">
          <p14:sldIdLst>
            <p14:sldId id="295"/>
            <p14:sldId id="296"/>
            <p14:sldId id="297"/>
            <p14:sldId id="298"/>
            <p14:sldId id="299"/>
            <p14:sldId id="300"/>
            <p14:sldId id="301"/>
            <p14:sldId id="302"/>
            <p14:sldId id="303"/>
            <p14:sldId id="305"/>
            <p14:sldId id="306"/>
            <p14:sldId id="307"/>
            <p14:sldId id="30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 Broeders" initials="JB" lastIdx="4" clrIdx="0">
    <p:extLst>
      <p:ext uri="{19B8F6BF-5375-455C-9EA6-DF929625EA0E}">
        <p15:presenceInfo xmlns:p15="http://schemas.microsoft.com/office/powerpoint/2012/main" userId="S-1-5-21-1332221160-1415407890-2118856591-51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66FFFF"/>
    <a:srgbClr val="008000"/>
    <a:srgbClr val="0000FF"/>
    <a:srgbClr val="D8EDEF"/>
    <a:srgbClr val="ECCFB2"/>
    <a:srgbClr val="CC66FF"/>
    <a:srgbClr val="FF3300"/>
    <a:srgbClr val="CC33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6837" autoAdjust="0"/>
  </p:normalViewPr>
  <p:slideViewPr>
    <p:cSldViewPr>
      <p:cViewPr varScale="1">
        <p:scale>
          <a:sx n="70" d="100"/>
          <a:sy n="70" d="100"/>
        </p:scale>
        <p:origin x="912" y="48"/>
      </p:cViewPr>
      <p:guideLst>
        <p:guide orient="horz" pos="2160"/>
        <p:guide pos="3840"/>
      </p:guideLst>
    </p:cSldViewPr>
  </p:slideViewPr>
  <p:outlineViewPr>
    <p:cViewPr>
      <p:scale>
        <a:sx n="33" d="100"/>
        <a:sy n="33" d="100"/>
      </p:scale>
      <p:origin x="0" y="-110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1" y="0"/>
            <a:ext cx="3038553" cy="465644"/>
          </a:xfrm>
          <a:prstGeom prst="rect">
            <a:avLst/>
          </a:prstGeom>
        </p:spPr>
        <p:txBody>
          <a:bodyPr vert="horz" lIns="92025" tIns="46013" rIns="92025" bIns="46013"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970201" y="0"/>
            <a:ext cx="3038553" cy="465644"/>
          </a:xfrm>
          <a:prstGeom prst="rect">
            <a:avLst/>
          </a:prstGeom>
        </p:spPr>
        <p:txBody>
          <a:bodyPr vert="horz" lIns="92025" tIns="46013" rIns="92025" bIns="46013" rtlCol="0"/>
          <a:lstStyle>
            <a:lvl1pPr algn="r">
              <a:defRPr sz="1200"/>
            </a:lvl1pPr>
          </a:lstStyle>
          <a:p>
            <a:fld id="{C54D0299-3734-408F-BE89-7B5D604F3AE9}" type="datetimeFigureOut">
              <a:rPr lang="fr-FR" smtClean="0"/>
              <a:t>30/01/2020</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1" y="8830757"/>
            <a:ext cx="3038553" cy="465644"/>
          </a:xfrm>
          <a:prstGeom prst="rect">
            <a:avLst/>
          </a:prstGeom>
        </p:spPr>
        <p:txBody>
          <a:bodyPr vert="horz" lIns="92025" tIns="46013" rIns="92025" bIns="46013"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970201" y="8830757"/>
            <a:ext cx="3038553" cy="465644"/>
          </a:xfrm>
          <a:prstGeom prst="rect">
            <a:avLst/>
          </a:prstGeom>
        </p:spPr>
        <p:txBody>
          <a:bodyPr vert="horz" lIns="92025" tIns="46013" rIns="92025" bIns="46013" rtlCol="0" anchor="b"/>
          <a:lstStyle>
            <a:lvl1pPr algn="r">
              <a:defRPr sz="1200"/>
            </a:lvl1pPr>
          </a:lstStyle>
          <a:p>
            <a:fld id="{986FC91E-EDAE-45FA-B21E-72AE395D1EE3}" type="slidenum">
              <a:rPr lang="fr-FR" smtClean="0"/>
              <a:t>‹nr.›</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6908" cy="465644"/>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lvl1pPr defTabSz="925046">
              <a:defRPr sz="1200"/>
            </a:lvl1pPr>
          </a:lstStyle>
          <a:p>
            <a:endParaRPr lang="fr-FR" altLang="ja-JP"/>
          </a:p>
        </p:txBody>
      </p:sp>
      <p:sp>
        <p:nvSpPr>
          <p:cNvPr id="29699" name="Rectangle 3"/>
          <p:cNvSpPr>
            <a:spLocks noGrp="1" noChangeArrowheads="1"/>
          </p:cNvSpPr>
          <p:nvPr>
            <p:ph type="dt" idx="1"/>
          </p:nvPr>
        </p:nvSpPr>
        <p:spPr bwMode="auto">
          <a:xfrm>
            <a:off x="3971847" y="0"/>
            <a:ext cx="3036907" cy="465644"/>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lvl1pPr algn="r" defTabSz="925046">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406400" y="696913"/>
            <a:ext cx="6199188" cy="348615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701206" y="4415379"/>
            <a:ext cx="5607991" cy="4183305"/>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8829260"/>
            <a:ext cx="3036908" cy="465643"/>
          </a:xfrm>
          <a:prstGeom prst="rect">
            <a:avLst/>
          </a:prstGeom>
          <a:noFill/>
          <a:ln w="9525">
            <a:noFill/>
            <a:miter lim="800000"/>
            <a:headEnd/>
            <a:tailEnd/>
          </a:ln>
          <a:effectLst/>
        </p:spPr>
        <p:txBody>
          <a:bodyPr vert="horz" wrap="square" lIns="92430" tIns="46215" rIns="92430" bIns="46215" numCol="1" anchor="b" anchorCtr="0" compatLnSpc="1">
            <a:prstTxWarp prst="textNoShape">
              <a:avLst/>
            </a:prstTxWarp>
          </a:bodyPr>
          <a:lstStyle>
            <a:lvl1pPr defTabSz="925046">
              <a:defRPr sz="1200"/>
            </a:lvl1pPr>
          </a:lstStyle>
          <a:p>
            <a:endParaRPr lang="fr-FR" altLang="ja-JP"/>
          </a:p>
        </p:txBody>
      </p:sp>
      <p:sp>
        <p:nvSpPr>
          <p:cNvPr id="29703" name="Rectangle 7"/>
          <p:cNvSpPr>
            <a:spLocks noGrp="1" noChangeArrowheads="1"/>
          </p:cNvSpPr>
          <p:nvPr>
            <p:ph type="sldNum" sz="quarter" idx="5"/>
          </p:nvPr>
        </p:nvSpPr>
        <p:spPr bwMode="auto">
          <a:xfrm>
            <a:off x="3971847" y="8829260"/>
            <a:ext cx="3036907" cy="465643"/>
          </a:xfrm>
          <a:prstGeom prst="rect">
            <a:avLst/>
          </a:prstGeom>
          <a:noFill/>
          <a:ln w="9525">
            <a:noFill/>
            <a:miter lim="800000"/>
            <a:headEnd/>
            <a:tailEnd/>
          </a:ln>
          <a:effectLst/>
        </p:spPr>
        <p:txBody>
          <a:bodyPr vert="horz" wrap="square" lIns="92430" tIns="46215" rIns="92430" bIns="46215" numCol="1" anchor="b" anchorCtr="0" compatLnSpc="1">
            <a:prstTxWarp prst="textNoShape">
              <a:avLst/>
            </a:prstTxWarp>
          </a:bodyPr>
          <a:lstStyle>
            <a:lvl1pPr algn="r" defTabSz="925046">
              <a:defRPr sz="1200"/>
            </a:lvl1pPr>
          </a:lstStyle>
          <a:p>
            <a:fld id="{41FE2CFF-C77F-45F5-8196-7FFE9E57B434}" type="slidenum">
              <a:rPr lang="ja-JP" altLang="fr-FR"/>
              <a:pPr/>
              <a:t>‹nr.›</a:t>
            </a:fld>
            <a:endParaRPr lang="fr-FR" altLang="ja-JP"/>
          </a:p>
        </p:txBody>
      </p:sp>
    </p:spTree>
    <p:extLst>
      <p:ext uri="{BB962C8B-B14F-4D97-AF65-F5344CB8AC3E}">
        <p14:creationId xmlns:p14="http://schemas.microsoft.com/office/powerpoint/2010/main" val="2770799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918401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10</a:t>
            </a:fld>
            <a:endParaRPr lang="fr-FR" altLang="ja-JP"/>
          </a:p>
        </p:txBody>
      </p:sp>
    </p:spTree>
    <p:extLst>
      <p:ext uri="{BB962C8B-B14F-4D97-AF65-F5344CB8AC3E}">
        <p14:creationId xmlns:p14="http://schemas.microsoft.com/office/powerpoint/2010/main" val="481323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11</a:t>
            </a:fld>
            <a:endParaRPr lang="fr-FR" altLang="ja-JP"/>
          </a:p>
        </p:txBody>
      </p:sp>
    </p:spTree>
    <p:extLst>
      <p:ext uri="{BB962C8B-B14F-4D97-AF65-F5344CB8AC3E}">
        <p14:creationId xmlns:p14="http://schemas.microsoft.com/office/powerpoint/2010/main" val="411988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12</a:t>
            </a:fld>
            <a:endParaRPr lang="fr-FR" altLang="ja-JP"/>
          </a:p>
        </p:txBody>
      </p:sp>
    </p:spTree>
    <p:extLst>
      <p:ext uri="{BB962C8B-B14F-4D97-AF65-F5344CB8AC3E}">
        <p14:creationId xmlns:p14="http://schemas.microsoft.com/office/powerpoint/2010/main" val="27034162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13</a:t>
            </a:fld>
            <a:endParaRPr lang="fr-FR" altLang="ja-JP"/>
          </a:p>
        </p:txBody>
      </p:sp>
    </p:spTree>
    <p:extLst>
      <p:ext uri="{BB962C8B-B14F-4D97-AF65-F5344CB8AC3E}">
        <p14:creationId xmlns:p14="http://schemas.microsoft.com/office/powerpoint/2010/main" val="2473734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2</a:t>
            </a:fld>
            <a:endParaRPr lang="fr-FR" altLang="ja-JP"/>
          </a:p>
        </p:txBody>
      </p:sp>
    </p:spTree>
    <p:extLst>
      <p:ext uri="{BB962C8B-B14F-4D97-AF65-F5344CB8AC3E}">
        <p14:creationId xmlns:p14="http://schemas.microsoft.com/office/powerpoint/2010/main" val="1015519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3</a:t>
            </a:fld>
            <a:endParaRPr lang="fr-FR" altLang="ja-JP"/>
          </a:p>
        </p:txBody>
      </p:sp>
    </p:spTree>
    <p:extLst>
      <p:ext uri="{BB962C8B-B14F-4D97-AF65-F5344CB8AC3E}">
        <p14:creationId xmlns:p14="http://schemas.microsoft.com/office/powerpoint/2010/main" val="3827043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4</a:t>
            </a:fld>
            <a:endParaRPr lang="fr-FR" altLang="ja-JP"/>
          </a:p>
        </p:txBody>
      </p:sp>
    </p:spTree>
    <p:extLst>
      <p:ext uri="{BB962C8B-B14F-4D97-AF65-F5344CB8AC3E}">
        <p14:creationId xmlns:p14="http://schemas.microsoft.com/office/powerpoint/2010/main" val="1915276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5</a:t>
            </a:fld>
            <a:endParaRPr lang="fr-FR" altLang="ja-JP"/>
          </a:p>
        </p:txBody>
      </p:sp>
    </p:spTree>
    <p:extLst>
      <p:ext uri="{BB962C8B-B14F-4D97-AF65-F5344CB8AC3E}">
        <p14:creationId xmlns:p14="http://schemas.microsoft.com/office/powerpoint/2010/main" val="996197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6</a:t>
            </a:fld>
            <a:endParaRPr lang="fr-FR" altLang="ja-JP"/>
          </a:p>
        </p:txBody>
      </p:sp>
    </p:spTree>
    <p:extLst>
      <p:ext uri="{BB962C8B-B14F-4D97-AF65-F5344CB8AC3E}">
        <p14:creationId xmlns:p14="http://schemas.microsoft.com/office/powerpoint/2010/main" val="2550999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7</a:t>
            </a:fld>
            <a:endParaRPr lang="fr-FR" altLang="ja-JP"/>
          </a:p>
        </p:txBody>
      </p:sp>
    </p:spTree>
    <p:extLst>
      <p:ext uri="{BB962C8B-B14F-4D97-AF65-F5344CB8AC3E}">
        <p14:creationId xmlns:p14="http://schemas.microsoft.com/office/powerpoint/2010/main" val="2968256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8</a:t>
            </a:fld>
            <a:endParaRPr lang="fr-FR" altLang="ja-JP"/>
          </a:p>
        </p:txBody>
      </p:sp>
    </p:spTree>
    <p:extLst>
      <p:ext uri="{BB962C8B-B14F-4D97-AF65-F5344CB8AC3E}">
        <p14:creationId xmlns:p14="http://schemas.microsoft.com/office/powerpoint/2010/main" val="3782869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9</a:t>
            </a:fld>
            <a:endParaRPr lang="fr-FR" altLang="ja-JP"/>
          </a:p>
        </p:txBody>
      </p:sp>
    </p:spTree>
    <p:extLst>
      <p:ext uri="{BB962C8B-B14F-4D97-AF65-F5344CB8AC3E}">
        <p14:creationId xmlns:p14="http://schemas.microsoft.com/office/powerpoint/2010/main" val="22202101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Picture 9" descr="ACEA_OFFICIAL2_WORD"/>
          <p:cNvPicPr>
            <a:picLocks noChangeAspect="1" noChangeArrowheads="1"/>
          </p:cNvPicPr>
          <p:nvPr userDrawn="1"/>
        </p:nvPicPr>
        <p:blipFill>
          <a:blip r:embed="rId2">
            <a:clrChange>
              <a:clrFrom>
                <a:srgbClr val="FFFFFF"/>
              </a:clrFrom>
              <a:clrTo>
                <a:srgbClr val="FFFFFF">
                  <a:alpha val="0"/>
                </a:srgbClr>
              </a:clrTo>
            </a:clrChange>
          </a:blip>
          <a:srcRect/>
          <a:stretch>
            <a:fillRect/>
          </a:stretch>
        </p:blipFill>
        <p:spPr bwMode="auto">
          <a:xfrm>
            <a:off x="10776520" y="116632"/>
            <a:ext cx="1311896" cy="551406"/>
          </a:xfrm>
          <a:prstGeom prst="rect">
            <a:avLst/>
          </a:prstGeom>
          <a:noFill/>
          <a:ln w="9525">
            <a:noFill/>
            <a:miter lim="800000"/>
            <a:headEnd/>
            <a:tailEnd/>
          </a:ln>
        </p:spPr>
      </p:pic>
      <p:pic>
        <p:nvPicPr>
          <p:cNvPr id="9" name="Afbeelding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29760" y="133535"/>
            <a:ext cx="1675740" cy="53450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287279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9666465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902122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490623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D1307399-508C-40CA-8E62-BEC68BC2C675}" type="datetimeFigureOut">
              <a:rPr lang="nl-NL" smtClean="0"/>
              <a:t>30-1-2020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320137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D1307399-508C-40CA-8E62-BEC68BC2C675}" type="datetimeFigureOut">
              <a:rPr lang="nl-NL" smtClean="0"/>
              <a:t>30-1-2020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859812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307399-508C-40CA-8E62-BEC68BC2C675}" type="datetimeFigureOut">
              <a:rPr lang="nl-NL" smtClean="0"/>
              <a:t>30-1-2020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1848446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682487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3288952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8498463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1973235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289C4E-5E1E-4E6E-BE74-5AC437857484}" type="slidenum">
              <a:rPr lang="nl-NL" smtClean="0"/>
              <a:t>‹nr.›</a:t>
            </a:fld>
            <a:endParaRPr lang="nl-NL"/>
          </a:p>
        </p:txBody>
      </p:sp>
    </p:spTree>
    <p:extLst>
      <p:ext uri="{BB962C8B-B14F-4D97-AF65-F5344CB8AC3E}">
        <p14:creationId xmlns:p14="http://schemas.microsoft.com/office/powerpoint/2010/main" val="20060139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a:xfrm>
            <a:off x="1055440" y="1484784"/>
            <a:ext cx="10363200" cy="1470025"/>
          </a:xfrm>
        </p:spPr>
        <p:txBody>
          <a:bodyPr/>
          <a:lstStyle/>
          <a:p>
            <a:r>
              <a:rPr lang="en-US" sz="3600" b="1" dirty="0" smtClean="0">
                <a:latin typeface="Arial Narrow" panose="020B0606020202030204" pitchFamily="34" charset="0"/>
                <a:cs typeface="Calibri" panose="020F0502020204030204" pitchFamily="34" charset="0"/>
              </a:rPr>
              <a:t>Draft for Alternative DVS </a:t>
            </a:r>
            <a:r>
              <a:rPr lang="en-US" sz="3600" b="1" dirty="0">
                <a:latin typeface="Arial Narrow" panose="020B0606020202030204" pitchFamily="34" charset="0"/>
                <a:cs typeface="Calibri" panose="020F0502020204030204" pitchFamily="34" charset="0"/>
              </a:rPr>
              <a:t>Certification </a:t>
            </a:r>
            <a:r>
              <a:rPr lang="en-US" sz="3600" b="1" dirty="0" smtClean="0">
                <a:latin typeface="Arial Narrow" panose="020B0606020202030204" pitchFamily="34" charset="0"/>
                <a:cs typeface="Calibri" panose="020F0502020204030204" pitchFamily="34" charset="0"/>
              </a:rPr>
              <a:t>Method </a:t>
            </a:r>
            <a:br>
              <a:rPr lang="en-US" sz="3600" b="1" dirty="0" smtClean="0">
                <a:latin typeface="Arial Narrow" panose="020B0606020202030204" pitchFamily="34" charset="0"/>
                <a:cs typeface="Calibri" panose="020F0502020204030204" pitchFamily="34" charset="0"/>
              </a:rPr>
            </a:br>
            <a:r>
              <a:rPr lang="en-US" sz="3600" b="1" dirty="0" smtClean="0">
                <a:latin typeface="Arial Narrow" panose="020B0606020202030204" pitchFamily="34" charset="0"/>
                <a:cs typeface="Calibri" panose="020F0502020204030204" pitchFamily="34" charset="0"/>
              </a:rPr>
              <a:t/>
            </a:r>
            <a:br>
              <a:rPr lang="en-US" sz="3600" b="1" dirty="0" smtClean="0">
                <a:latin typeface="Arial Narrow" panose="020B0606020202030204" pitchFamily="34" charset="0"/>
                <a:cs typeface="Calibri" panose="020F0502020204030204" pitchFamily="34" charset="0"/>
              </a:rPr>
            </a:br>
            <a:r>
              <a:rPr lang="en-US" sz="3600" b="1" dirty="0" smtClean="0">
                <a:latin typeface="Arial Narrow" panose="020B0606020202030204" pitchFamily="34" charset="0"/>
                <a:cs typeface="Calibri" panose="020F0502020204030204" pitchFamily="34" charset="0"/>
              </a:rPr>
              <a:t>For Discussion</a:t>
            </a:r>
            <a:r>
              <a:rPr lang="en-US" sz="3600" b="1" dirty="0">
                <a:latin typeface="Arial Narrow" panose="020B0606020202030204" pitchFamily="34" charset="0"/>
                <a:cs typeface="Calibri" panose="020F0502020204030204" pitchFamily="34" charset="0"/>
              </a:rPr>
              <a:t/>
            </a:r>
            <a:br>
              <a:rPr lang="en-US" sz="3600" b="1" dirty="0">
                <a:latin typeface="Arial Narrow" panose="020B0606020202030204" pitchFamily="34" charset="0"/>
                <a:cs typeface="Calibri" panose="020F0502020204030204" pitchFamily="34" charset="0"/>
              </a:rPr>
            </a:br>
            <a:endParaRPr lang="fr-FR" sz="3600" b="1" dirty="0">
              <a:latin typeface="Arial Narrow" panose="020B0606020202030204" pitchFamily="34" charset="0"/>
              <a:cs typeface="Calibri" panose="020F0502020204030204" pitchFamily="34" charset="0"/>
            </a:endParaRPr>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a:xfrm>
            <a:off x="2706722" y="3801228"/>
            <a:ext cx="7421726" cy="1752600"/>
          </a:xfrm>
        </p:spPr>
        <p:txBody>
          <a:bodyPr/>
          <a:lstStyle/>
          <a:p>
            <a:r>
              <a:rPr lang="en-US" sz="2000" i="1" dirty="0">
                <a:solidFill>
                  <a:srgbClr val="FF0000"/>
                </a:solidFill>
                <a:latin typeface="Arial Narrow" panose="020B0606020202030204" pitchFamily="34" charset="0"/>
                <a:cs typeface="Calibri" panose="020F0502020204030204" pitchFamily="34" charset="0"/>
              </a:rPr>
              <a:t>OICA/ACEA supports the development of an easy to use physical certification method that correlates as much as possible with the DVS. </a:t>
            </a:r>
            <a:endParaRPr lang="en-US" sz="2000" i="1" dirty="0" smtClean="0">
              <a:solidFill>
                <a:srgbClr val="FF0000"/>
              </a:solidFill>
              <a:latin typeface="Arial Narrow" panose="020B0606020202030204" pitchFamily="34" charset="0"/>
              <a:cs typeface="Calibri" panose="020F0502020204030204" pitchFamily="34" charset="0"/>
            </a:endParaRPr>
          </a:p>
          <a:p>
            <a:endParaRPr lang="en-US" sz="2000" i="1" dirty="0" smtClean="0">
              <a:solidFill>
                <a:srgbClr val="FF0000"/>
              </a:solidFill>
              <a:latin typeface="Arial Narrow" panose="020B0606020202030204" pitchFamily="34" charset="0"/>
              <a:cs typeface="Calibri" panose="020F0502020204030204" pitchFamily="34" charset="0"/>
            </a:endParaRPr>
          </a:p>
          <a:p>
            <a:r>
              <a:rPr lang="en-US" sz="2000" i="1" dirty="0" smtClean="0">
                <a:solidFill>
                  <a:srgbClr val="FF0000"/>
                </a:solidFill>
                <a:latin typeface="Arial Narrow" panose="020B0606020202030204" pitchFamily="34" charset="0"/>
                <a:cs typeface="Calibri" panose="020F0502020204030204" pitchFamily="34" charset="0"/>
              </a:rPr>
              <a:t>However</a:t>
            </a:r>
            <a:r>
              <a:rPr lang="en-US" sz="2000" i="1" dirty="0">
                <a:solidFill>
                  <a:srgbClr val="FF0000"/>
                </a:solidFill>
                <a:latin typeface="Arial Narrow" panose="020B0606020202030204" pitchFamily="34" charset="0"/>
                <a:cs typeface="Calibri" panose="020F0502020204030204" pitchFamily="34" charset="0"/>
              </a:rPr>
              <a:t>, the suggested method in itself needs to be further </a:t>
            </a:r>
            <a:r>
              <a:rPr lang="en-US" sz="2000" i="1" dirty="0" smtClean="0">
                <a:solidFill>
                  <a:srgbClr val="FF0000"/>
                </a:solidFill>
                <a:latin typeface="Arial Narrow" panose="020B0606020202030204" pitchFamily="34" charset="0"/>
                <a:cs typeface="Calibri" panose="020F0502020204030204" pitchFamily="34" charset="0"/>
              </a:rPr>
              <a:t>analyzed.</a:t>
            </a:r>
          </a:p>
          <a:p>
            <a:endParaRPr lang="fr-FR" sz="2400" i="1" dirty="0" smtClean="0">
              <a:latin typeface="Arial Narrow" panose="020B0606020202030204" pitchFamily="34" charset="0"/>
              <a:cs typeface="Calibri" panose="020F0502020204030204" pitchFamily="34" charset="0"/>
            </a:endParaRPr>
          </a:p>
          <a:p>
            <a:endParaRPr lang="fr-FR" sz="2400" i="1" dirty="0">
              <a:latin typeface="Arial Narrow" panose="020B0606020202030204" pitchFamily="34" charset="0"/>
              <a:cs typeface="Calibri" panose="020F0502020204030204" pitchFamily="34" charset="0"/>
            </a:endParaRPr>
          </a:p>
          <a:p>
            <a:r>
              <a:rPr lang="fr-FR" sz="2400" i="1" dirty="0" smtClean="0">
                <a:latin typeface="Arial Narrow" panose="020B0606020202030204" pitchFamily="34" charset="0"/>
                <a:cs typeface="Calibri" panose="020F0502020204030204" pitchFamily="34" charset="0"/>
              </a:rPr>
              <a:t>VRU-PROXI 13</a:t>
            </a:r>
            <a:endParaRPr lang="fr-FR" sz="2400" i="1" dirty="0">
              <a:latin typeface="Arial Narrow" panose="020B0606020202030204" pitchFamily="34" charset="0"/>
              <a:cs typeface="Calibri" panose="020F0502020204030204" pitchFamily="34" charset="0"/>
            </a:endParaRPr>
          </a:p>
        </p:txBody>
      </p:sp>
      <p:sp>
        <p:nvSpPr>
          <p:cNvPr id="2" name="Tekstvak 1"/>
          <p:cNvSpPr txBox="1"/>
          <p:nvPr/>
        </p:nvSpPr>
        <p:spPr>
          <a:xfrm>
            <a:off x="10267562" y="6471415"/>
            <a:ext cx="1625766" cy="369332"/>
          </a:xfrm>
          <a:prstGeom prst="rect">
            <a:avLst/>
          </a:prstGeom>
          <a:noFill/>
        </p:spPr>
        <p:txBody>
          <a:bodyPr wrap="none" rtlCol="0">
            <a:spAutoFit/>
          </a:bodyPr>
          <a:lstStyle/>
          <a:p>
            <a:r>
              <a:rPr lang="nl-NL" dirty="0" smtClean="0">
                <a:latin typeface="Arial Narrow" panose="020B0606020202030204" pitchFamily="34" charset="0"/>
              </a:rPr>
              <a:t>VRU-Proxi-13-08</a:t>
            </a:r>
            <a:endParaRPr lang="nl-NL" dirty="0">
              <a:latin typeface="Arial Narrow" panose="020B0606020202030204" pitchFamily="34" charset="0"/>
            </a:endParaRPr>
          </a:p>
        </p:txBody>
      </p:sp>
    </p:spTree>
    <p:extLst>
      <p:ext uri="{BB962C8B-B14F-4D97-AF65-F5344CB8AC3E}">
        <p14:creationId xmlns:p14="http://schemas.microsoft.com/office/powerpoint/2010/main" val="20713913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3"/>
          <a:srcRect l="11610" t="41549" r="18698" b="19268"/>
          <a:stretch/>
        </p:blipFill>
        <p:spPr>
          <a:xfrm>
            <a:off x="1131940" y="1484784"/>
            <a:ext cx="10796708" cy="4666373"/>
          </a:xfrm>
          <a:prstGeom prst="rect">
            <a:avLst/>
          </a:prstGeom>
        </p:spPr>
      </p:pic>
      <p:sp>
        <p:nvSpPr>
          <p:cNvPr id="5" name="Tekstvak 4"/>
          <p:cNvSpPr txBox="1"/>
          <p:nvPr/>
        </p:nvSpPr>
        <p:spPr>
          <a:xfrm>
            <a:off x="479376" y="260648"/>
            <a:ext cx="7488832" cy="584775"/>
          </a:xfrm>
          <a:prstGeom prst="rect">
            <a:avLst/>
          </a:prstGeom>
          <a:noFill/>
        </p:spPr>
        <p:txBody>
          <a:bodyPr wrap="square" rtlCol="0">
            <a:spAutoFit/>
          </a:bodyPr>
          <a:lstStyle/>
          <a:p>
            <a:r>
              <a:rPr lang="nl-NL" sz="3200" b="1" dirty="0">
                <a:latin typeface="Arial Narrow" panose="020B0606020202030204" pitchFamily="34" charset="0"/>
              </a:rPr>
              <a:t>Direct </a:t>
            </a:r>
            <a:r>
              <a:rPr lang="nl-NL" sz="3200" b="1" dirty="0" err="1">
                <a:latin typeface="Arial Narrow" panose="020B0606020202030204" pitchFamily="34" charset="0"/>
              </a:rPr>
              <a:t>vision</a:t>
            </a:r>
            <a:r>
              <a:rPr lang="nl-NL" sz="3200" b="1" dirty="0">
                <a:latin typeface="Arial Narrow" panose="020B0606020202030204" pitchFamily="34" charset="0"/>
              </a:rPr>
              <a:t> line in real environment</a:t>
            </a:r>
          </a:p>
        </p:txBody>
      </p:sp>
    </p:spTree>
    <p:extLst>
      <p:ext uri="{BB962C8B-B14F-4D97-AF65-F5344CB8AC3E}">
        <p14:creationId xmlns:p14="http://schemas.microsoft.com/office/powerpoint/2010/main" val="570947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53688"/>
            <a:ext cx="7488832" cy="584775"/>
          </a:xfrm>
          <a:prstGeom prst="rect">
            <a:avLst/>
          </a:prstGeom>
          <a:noFill/>
        </p:spPr>
        <p:txBody>
          <a:bodyPr wrap="square" rtlCol="0">
            <a:spAutoFit/>
          </a:bodyPr>
          <a:lstStyle/>
          <a:p>
            <a:r>
              <a:rPr lang="nl-NL" sz="3200" b="1" dirty="0" err="1">
                <a:latin typeface="Arial Narrow" panose="020B0606020202030204" pitchFamily="34" charset="0"/>
              </a:rPr>
              <a:t>Methodology</a:t>
            </a:r>
            <a:r>
              <a:rPr lang="nl-NL" sz="3200" b="1" dirty="0">
                <a:latin typeface="Arial Narrow" panose="020B0606020202030204" pitchFamily="34" charset="0"/>
              </a:rPr>
              <a:t> - </a:t>
            </a:r>
            <a:r>
              <a:rPr lang="nl-NL" sz="3200" b="1" dirty="0" err="1">
                <a:latin typeface="Arial Narrow" panose="020B0606020202030204" pitchFamily="34" charset="0"/>
              </a:rPr>
              <a:t>Simulation</a:t>
            </a:r>
            <a:endParaRPr lang="nl-NL" sz="3200" b="1" dirty="0">
              <a:latin typeface="Arial Narrow" panose="020B0606020202030204" pitchFamily="34" charset="0"/>
            </a:endParaRPr>
          </a:p>
        </p:txBody>
      </p:sp>
      <p:sp>
        <p:nvSpPr>
          <p:cNvPr id="9" name="Tekstvak 8"/>
          <p:cNvSpPr txBox="1"/>
          <p:nvPr/>
        </p:nvSpPr>
        <p:spPr>
          <a:xfrm>
            <a:off x="609336" y="1268760"/>
            <a:ext cx="7473224" cy="5170646"/>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Reference line on the ground: 2 m in front of cab, 4,5 m on passenger side and 1 m on driver side with radius 2 m on passenger side</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From B pillar to B pillar</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VRU height: 1505 mm as TFL DVS</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Visible acceptance of VRU: cube dimensions 15 cm x </a:t>
            </a:r>
            <a:r>
              <a:rPr lang="en-US" sz="2000" dirty="0" smtClean="0">
                <a:latin typeface="Arial Narrow" panose="020B0606020202030204" pitchFamily="34" charset="0"/>
                <a:cs typeface="Calibri" panose="020F0502020204030204" pitchFamily="34" charset="0"/>
              </a:rPr>
              <a:t>15 cm </a:t>
            </a:r>
            <a:r>
              <a:rPr lang="en-US" sz="2000" dirty="0">
                <a:latin typeface="Arial Narrow" panose="020B0606020202030204" pitchFamily="34" charset="0"/>
                <a:cs typeface="Calibri" panose="020F0502020204030204" pitchFamily="34" charset="0"/>
              </a:rPr>
              <a:t>or cylinder dimension 15 cm high and diameter 15 cm</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Eye points: Same as TFL DVS</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Direct vision cones are created from eye points</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 vertical surface is created along the reference line on the ground (yellow)</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 direct vision line (orange) is created in the intersection between the vertical surface and the direct vision cones representing what is visible to the driver</a:t>
            </a:r>
          </a:p>
        </p:txBody>
      </p:sp>
      <p:pic>
        <p:nvPicPr>
          <p:cNvPr id="3" name="Afbeelding 2"/>
          <p:cNvPicPr>
            <a:picLocks noChangeAspect="1"/>
          </p:cNvPicPr>
          <p:nvPr/>
        </p:nvPicPr>
        <p:blipFill rotWithShape="1">
          <a:blip r:embed="rId3"/>
          <a:srcRect l="30509" t="23110" r="7476" b="38476"/>
          <a:stretch/>
        </p:blipFill>
        <p:spPr>
          <a:xfrm>
            <a:off x="8082560" y="1772816"/>
            <a:ext cx="3945116" cy="1878627"/>
          </a:xfrm>
          <a:prstGeom prst="rect">
            <a:avLst/>
          </a:prstGeom>
        </p:spPr>
      </p:pic>
    </p:spTree>
    <p:extLst>
      <p:ext uri="{BB962C8B-B14F-4D97-AF65-F5344CB8AC3E}">
        <p14:creationId xmlns:p14="http://schemas.microsoft.com/office/powerpoint/2010/main" val="28415009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kstvak 8"/>
          <p:cNvSpPr txBox="1"/>
          <p:nvPr/>
        </p:nvSpPr>
        <p:spPr>
          <a:xfrm>
            <a:off x="335360" y="1556792"/>
            <a:ext cx="6310973" cy="4247317"/>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Measuring points are created along the direct vision line at distance [x]</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measuring points can be exported to excel</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values are summed up and the average VRU height is calculated</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Or, to simplify the calculation, the area (yellow) of the vertical surface along the reference line and the length of the ground line could be used to calculate the average VRU height</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Approved if average VRU height is the equal or less than the target height [1355 mm]</a:t>
            </a:r>
          </a:p>
          <a:p>
            <a:pPr>
              <a:spcAft>
                <a:spcPts val="1200"/>
              </a:spcAft>
              <a:buClr>
                <a:schemeClr val="accent2">
                  <a:lumMod val="75000"/>
                </a:schemeClr>
              </a:buClr>
            </a:pPr>
            <a:endParaRPr lang="en-US" sz="2000" dirty="0">
              <a:latin typeface="Arial Narrow" panose="020B0606020202030204" pitchFamily="34" charset="0"/>
              <a:cs typeface="Calibri" panose="020F0502020204030204" pitchFamily="34" charset="0"/>
            </a:endParaRPr>
          </a:p>
        </p:txBody>
      </p:sp>
      <p:pic>
        <p:nvPicPr>
          <p:cNvPr id="2" name="Afbeelding 1"/>
          <p:cNvPicPr>
            <a:picLocks noChangeAspect="1"/>
          </p:cNvPicPr>
          <p:nvPr/>
        </p:nvPicPr>
        <p:blipFill rotWithShape="1">
          <a:blip r:embed="rId3"/>
          <a:srcRect l="26966" t="13891" r="13382" b="13122"/>
          <a:stretch/>
        </p:blipFill>
        <p:spPr>
          <a:xfrm>
            <a:off x="7104112" y="1007752"/>
            <a:ext cx="4896544" cy="4605660"/>
          </a:xfrm>
          <a:prstGeom prst="rect">
            <a:avLst/>
          </a:prstGeom>
        </p:spPr>
      </p:pic>
      <p:sp>
        <p:nvSpPr>
          <p:cNvPr id="7" name="Tekstvak 6"/>
          <p:cNvSpPr txBox="1"/>
          <p:nvPr/>
        </p:nvSpPr>
        <p:spPr>
          <a:xfrm>
            <a:off x="479376" y="260648"/>
            <a:ext cx="7488832" cy="584775"/>
          </a:xfrm>
          <a:prstGeom prst="rect">
            <a:avLst/>
          </a:prstGeom>
          <a:noFill/>
        </p:spPr>
        <p:txBody>
          <a:bodyPr wrap="square" rtlCol="0">
            <a:spAutoFit/>
          </a:bodyPr>
          <a:lstStyle/>
          <a:p>
            <a:r>
              <a:rPr lang="nl-NL" sz="3200" b="1" dirty="0" err="1">
                <a:latin typeface="Arial Narrow" panose="020B0606020202030204" pitchFamily="34" charset="0"/>
              </a:rPr>
              <a:t>Methodology</a:t>
            </a:r>
            <a:r>
              <a:rPr lang="nl-NL" sz="3200" b="1" dirty="0">
                <a:latin typeface="Arial Narrow" panose="020B0606020202030204" pitchFamily="34" charset="0"/>
              </a:rPr>
              <a:t> - </a:t>
            </a:r>
            <a:r>
              <a:rPr lang="nl-NL" sz="3200" b="1" dirty="0" err="1">
                <a:latin typeface="Arial Narrow" panose="020B0606020202030204" pitchFamily="34" charset="0"/>
              </a:rPr>
              <a:t>Simulation</a:t>
            </a:r>
            <a:endParaRPr lang="nl-NL" sz="3200" b="1" dirty="0">
              <a:latin typeface="Arial Narrow" panose="020B0606020202030204" pitchFamily="34" charset="0"/>
            </a:endParaRPr>
          </a:p>
        </p:txBody>
      </p:sp>
    </p:spTree>
    <p:extLst>
      <p:ext uri="{BB962C8B-B14F-4D97-AF65-F5344CB8AC3E}">
        <p14:creationId xmlns:p14="http://schemas.microsoft.com/office/powerpoint/2010/main" val="23916353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kstvak 8"/>
          <p:cNvSpPr txBox="1"/>
          <p:nvPr/>
        </p:nvSpPr>
        <p:spPr>
          <a:xfrm>
            <a:off x="767408" y="1340768"/>
            <a:ext cx="10513167" cy="3323987"/>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If the vehicle is not approved, then a lower door window could be added to improve direct vision</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area of the lower door window should be calculated at a distance of [2,5] m from the cab on the passenger side</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calculated area should be subtracted from the total area</a:t>
            </a:r>
          </a:p>
          <a:p>
            <a:pPr marL="457200" indent="-457200">
              <a:spcAft>
                <a:spcPts val="1200"/>
              </a:spcAft>
              <a:buClr>
                <a:schemeClr val="accent2">
                  <a:lumMod val="75000"/>
                </a:schemeClr>
              </a:buClr>
              <a:buFont typeface="Wingdings" panose="05000000000000000000" pitchFamily="2" charset="2"/>
              <a:buChar char="§"/>
            </a:pPr>
            <a:endParaRPr lang="en-US" sz="2000" dirty="0">
              <a:latin typeface="Arial Narrow" panose="020B0606020202030204" pitchFamily="34" charset="0"/>
              <a:cs typeface="Calibri" panose="020F0502020204030204" pitchFamily="34" charset="0"/>
            </a:endParaRPr>
          </a:p>
          <a:p>
            <a:pPr marL="457200" indent="-457200">
              <a:spcAft>
                <a:spcPts val="1200"/>
              </a:spcAft>
              <a:buClr>
                <a:schemeClr val="accent2">
                  <a:lumMod val="75000"/>
                </a:schemeClr>
              </a:buClr>
              <a:buFont typeface="Wingdings" panose="05000000000000000000" pitchFamily="2" charset="2"/>
              <a:buChar char="§"/>
            </a:pPr>
            <a:endParaRPr lang="en-US" sz="2000" dirty="0">
              <a:latin typeface="Arial Narrow" panose="020B0606020202030204" pitchFamily="34" charset="0"/>
              <a:cs typeface="Calibri" panose="020F0502020204030204" pitchFamily="34" charset="0"/>
            </a:endParaRPr>
          </a:p>
          <a:p>
            <a:pPr>
              <a:spcAft>
                <a:spcPts val="1200"/>
              </a:spcAft>
              <a:buClr>
                <a:schemeClr val="accent2">
                  <a:lumMod val="75000"/>
                </a:schemeClr>
              </a:buClr>
            </a:pPr>
            <a:r>
              <a:rPr lang="en-US" sz="2000" dirty="0">
                <a:latin typeface="Arial Narrow" panose="020B0606020202030204" pitchFamily="34" charset="0"/>
                <a:cs typeface="Calibri" panose="020F0502020204030204" pitchFamily="34" charset="0"/>
              </a:rPr>
              <a:t>OICA/ACEA kindly asks LDS to </a:t>
            </a:r>
            <a:r>
              <a:rPr lang="en-US" sz="2000" dirty="0" smtClean="0">
                <a:latin typeface="Arial Narrow" panose="020B0606020202030204" pitchFamily="34" charset="0"/>
                <a:cs typeface="Calibri" panose="020F0502020204030204" pitchFamily="34" charset="0"/>
              </a:rPr>
              <a:t>investigate </a:t>
            </a:r>
            <a:r>
              <a:rPr lang="en-US" sz="2000" dirty="0">
                <a:latin typeface="Arial Narrow" panose="020B0606020202030204" pitchFamily="34" charset="0"/>
                <a:cs typeface="Calibri" panose="020F0502020204030204" pitchFamily="34" charset="0"/>
              </a:rPr>
              <a:t>the correlation of this certification method with the DVS approach for the next VRU-</a:t>
            </a:r>
            <a:r>
              <a:rPr lang="en-US" sz="2000" dirty="0" err="1">
                <a:latin typeface="Arial Narrow" panose="020B0606020202030204" pitchFamily="34" charset="0"/>
                <a:cs typeface="Calibri" panose="020F0502020204030204" pitchFamily="34" charset="0"/>
              </a:rPr>
              <a:t>Proxi</a:t>
            </a:r>
            <a:r>
              <a:rPr lang="en-US" sz="2000" dirty="0">
                <a:latin typeface="Arial Narrow" panose="020B0606020202030204" pitchFamily="34" charset="0"/>
                <a:cs typeface="Calibri" panose="020F0502020204030204" pitchFamily="34" charset="0"/>
              </a:rPr>
              <a:t> meeting</a:t>
            </a:r>
          </a:p>
        </p:txBody>
      </p:sp>
      <p:sp>
        <p:nvSpPr>
          <p:cNvPr id="6" name="Tekstvak 5"/>
          <p:cNvSpPr txBox="1"/>
          <p:nvPr/>
        </p:nvSpPr>
        <p:spPr>
          <a:xfrm>
            <a:off x="479376" y="260648"/>
            <a:ext cx="7488832" cy="584775"/>
          </a:xfrm>
          <a:prstGeom prst="rect">
            <a:avLst/>
          </a:prstGeom>
          <a:noFill/>
        </p:spPr>
        <p:txBody>
          <a:bodyPr wrap="square" rtlCol="0">
            <a:spAutoFit/>
          </a:bodyPr>
          <a:lstStyle/>
          <a:p>
            <a:r>
              <a:rPr lang="nl-NL" sz="3200" b="1" dirty="0" err="1">
                <a:latin typeface="Arial Narrow" panose="020B0606020202030204" pitchFamily="34" charset="0"/>
              </a:rPr>
              <a:t>Methodology</a:t>
            </a:r>
            <a:r>
              <a:rPr lang="nl-NL" sz="3200" b="1" dirty="0">
                <a:latin typeface="Arial Narrow" panose="020B0606020202030204" pitchFamily="34" charset="0"/>
              </a:rPr>
              <a:t> - </a:t>
            </a:r>
            <a:r>
              <a:rPr lang="nl-NL" sz="3200" b="1" dirty="0" err="1">
                <a:latin typeface="Arial Narrow" panose="020B0606020202030204" pitchFamily="34" charset="0"/>
              </a:rPr>
              <a:t>Simulation</a:t>
            </a:r>
            <a:endParaRPr lang="nl-NL" sz="3200" b="1" dirty="0">
              <a:latin typeface="Arial Narrow" panose="020B0606020202030204" pitchFamily="34" charset="0"/>
            </a:endParaRPr>
          </a:p>
        </p:txBody>
      </p:sp>
    </p:spTree>
    <p:extLst>
      <p:ext uri="{BB962C8B-B14F-4D97-AF65-F5344CB8AC3E}">
        <p14:creationId xmlns:p14="http://schemas.microsoft.com/office/powerpoint/2010/main" val="42254960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551384" y="260648"/>
            <a:ext cx="7488832" cy="584775"/>
          </a:xfrm>
          <a:prstGeom prst="rect">
            <a:avLst/>
          </a:prstGeom>
          <a:noFill/>
        </p:spPr>
        <p:txBody>
          <a:bodyPr wrap="square" rtlCol="0">
            <a:spAutoFit/>
          </a:bodyPr>
          <a:lstStyle/>
          <a:p>
            <a:r>
              <a:rPr lang="nl-NL" sz="3200" b="1" dirty="0" err="1" smtClean="0">
                <a:latin typeface="Arial Narrow" panose="020B0606020202030204" pitchFamily="34" charset="0"/>
              </a:rPr>
              <a:t>Introduction</a:t>
            </a:r>
            <a:endParaRPr lang="nl-NL" sz="3200" b="1" dirty="0">
              <a:latin typeface="Arial Narrow" panose="020B0606020202030204" pitchFamily="34" charset="0"/>
            </a:endParaRPr>
          </a:p>
        </p:txBody>
      </p:sp>
      <p:sp>
        <p:nvSpPr>
          <p:cNvPr id="9" name="Tekstvak 8"/>
          <p:cNvSpPr txBox="1"/>
          <p:nvPr/>
        </p:nvSpPr>
        <p:spPr>
          <a:xfrm>
            <a:off x="741424" y="1772816"/>
            <a:ext cx="11115216" cy="3170099"/>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Goal is to present </a:t>
            </a:r>
            <a:r>
              <a:rPr lang="en-US" sz="2000" dirty="0" smtClean="0">
                <a:latin typeface="Arial Narrow" panose="020B0606020202030204" pitchFamily="34" charset="0"/>
                <a:cs typeface="Calibri" panose="020F0502020204030204" pitchFamily="34" charset="0"/>
              </a:rPr>
              <a:t>a proposal </a:t>
            </a:r>
            <a:r>
              <a:rPr lang="en-US" sz="2000" dirty="0">
                <a:latin typeface="Arial Narrow" panose="020B0606020202030204" pitchFamily="34" charset="0"/>
                <a:cs typeface="Calibri" panose="020F0502020204030204" pitchFamily="34" charset="0"/>
              </a:rPr>
              <a:t>for a certification method for DVS in real </a:t>
            </a:r>
            <a:r>
              <a:rPr lang="en-US" sz="2000" dirty="0" smtClean="0">
                <a:latin typeface="Arial Narrow" panose="020B0606020202030204" pitchFamily="34" charset="0"/>
                <a:cs typeface="Calibri" panose="020F0502020204030204" pitchFamily="34" charset="0"/>
              </a:rPr>
              <a:t>environment for discussion in VRU-</a:t>
            </a:r>
            <a:r>
              <a:rPr lang="en-US" sz="2000" dirty="0" err="1" smtClean="0">
                <a:latin typeface="Arial Narrow" panose="020B0606020202030204" pitchFamily="34" charset="0"/>
                <a:cs typeface="Calibri" panose="020F0502020204030204" pitchFamily="34" charset="0"/>
              </a:rPr>
              <a:t>Proxi</a:t>
            </a:r>
            <a:endParaRPr lang="en-US" sz="2000" dirty="0" smtClean="0">
              <a:latin typeface="Arial Narrow" panose="020B0606020202030204" pitchFamily="34" charset="0"/>
              <a:cs typeface="Calibri" panose="020F0502020204030204" pitchFamily="34" charset="0"/>
            </a:endParaRPr>
          </a:p>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As </a:t>
            </a:r>
            <a:r>
              <a:rPr lang="en-US" sz="2000" dirty="0">
                <a:latin typeface="Arial Narrow" panose="020B0606020202030204" pitchFamily="34" charset="0"/>
                <a:cs typeface="Calibri" panose="020F0502020204030204" pitchFamily="34" charset="0"/>
              </a:rPr>
              <a:t>demanded by VRU-</a:t>
            </a:r>
            <a:r>
              <a:rPr lang="en-US" sz="2000" dirty="0" err="1">
                <a:latin typeface="Arial Narrow" panose="020B0606020202030204" pitchFamily="34" charset="0"/>
                <a:cs typeface="Calibri" panose="020F0502020204030204" pitchFamily="34" charset="0"/>
              </a:rPr>
              <a:t>Proxi</a:t>
            </a:r>
            <a:r>
              <a:rPr lang="en-US" sz="2000" dirty="0">
                <a:latin typeface="Arial Narrow" panose="020B0606020202030204" pitchFamily="34" charset="0"/>
                <a:cs typeface="Calibri" panose="020F0502020204030204" pitchFamily="34" charset="0"/>
              </a:rPr>
              <a:t> the suggested method has to correlate as much as possible with DVS </a:t>
            </a:r>
            <a:r>
              <a:rPr lang="en-US" sz="2000" dirty="0" smtClean="0">
                <a:latin typeface="Arial Narrow" panose="020B0606020202030204" pitchFamily="34" charset="0"/>
                <a:cs typeface="Calibri" panose="020F0502020204030204" pitchFamily="34" charset="0"/>
              </a:rPr>
              <a:t>(</a:t>
            </a:r>
            <a:r>
              <a:rPr lang="en-US" sz="2000" dirty="0">
                <a:latin typeface="Arial Narrow" panose="020B0606020202030204" pitchFamily="34" charset="0"/>
                <a:cs typeface="Calibri" panose="020F0502020204030204" pitchFamily="34" charset="0"/>
              </a:rPr>
              <a:t>DVS shall be the primary evaluation method)</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suggested method is possible to perform in a real environment with simple </a:t>
            </a:r>
            <a:r>
              <a:rPr lang="en-US" sz="2000" dirty="0" smtClean="0">
                <a:latin typeface="Arial Narrow" panose="020B0606020202030204" pitchFamily="34" charset="0"/>
                <a:cs typeface="Calibri" panose="020F0502020204030204" pitchFamily="34" charset="0"/>
              </a:rPr>
              <a:t>tools and could be suitable to perform in serial production (COP Control)</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This proposal is </a:t>
            </a:r>
            <a:r>
              <a:rPr lang="en-US" sz="2000" dirty="0" smtClean="0">
                <a:latin typeface="Arial Narrow" panose="020B0606020202030204" pitchFamily="34" charset="0"/>
                <a:cs typeface="Calibri" panose="020F0502020204030204" pitchFamily="34" charset="0"/>
              </a:rPr>
              <a:t>only presented as an intermediate status in </a:t>
            </a:r>
            <a:r>
              <a:rPr lang="en-US" sz="2000" dirty="0">
                <a:latin typeface="Arial Narrow" panose="020B0606020202030204" pitchFamily="34" charset="0"/>
                <a:cs typeface="Calibri" panose="020F0502020204030204" pitchFamily="34" charset="0"/>
              </a:rPr>
              <a:t>VRU-</a:t>
            </a:r>
            <a:r>
              <a:rPr lang="en-US" sz="2000" dirty="0" err="1">
                <a:latin typeface="Arial Narrow" panose="020B0606020202030204" pitchFamily="34" charset="0"/>
                <a:cs typeface="Calibri" panose="020F0502020204030204" pitchFamily="34" charset="0"/>
              </a:rPr>
              <a:t>Proxi</a:t>
            </a:r>
            <a:r>
              <a:rPr lang="en-US" sz="2000" dirty="0">
                <a:latin typeface="Arial Narrow" panose="020B0606020202030204" pitchFamily="34" charset="0"/>
                <a:cs typeface="Calibri" panose="020F0502020204030204" pitchFamily="34" charset="0"/>
              </a:rPr>
              <a:t> </a:t>
            </a:r>
            <a:r>
              <a:rPr lang="en-US" sz="2000" dirty="0" smtClean="0">
                <a:latin typeface="Arial Narrow" panose="020B0606020202030204" pitchFamily="34" charset="0"/>
                <a:cs typeface="Calibri" panose="020F0502020204030204" pitchFamily="34" charset="0"/>
              </a:rPr>
              <a:t>for </a:t>
            </a:r>
            <a:r>
              <a:rPr lang="en-US" sz="2000" dirty="0">
                <a:latin typeface="Arial Narrow" panose="020B0606020202030204" pitchFamily="34" charset="0"/>
                <a:cs typeface="Calibri" panose="020F0502020204030204" pitchFamily="34" charset="0"/>
              </a:rPr>
              <a:t>discussion </a:t>
            </a:r>
            <a:r>
              <a:rPr lang="en-US" sz="2000" dirty="0" smtClean="0">
                <a:latin typeface="Arial Narrow" panose="020B0606020202030204" pitchFamily="34" charset="0"/>
                <a:cs typeface="Calibri" panose="020F0502020204030204" pitchFamily="34" charset="0"/>
              </a:rPr>
              <a:t>as </a:t>
            </a:r>
            <a:r>
              <a:rPr lang="en-US" sz="2000" dirty="0">
                <a:latin typeface="Arial Narrow" panose="020B0606020202030204" pitchFamily="34" charset="0"/>
                <a:cs typeface="Calibri" panose="020F0502020204030204" pitchFamily="34" charset="0"/>
              </a:rPr>
              <a:t>it is not </a:t>
            </a:r>
            <a:r>
              <a:rPr lang="en-US" sz="2000" dirty="0" smtClean="0">
                <a:latin typeface="Arial Narrow" panose="020B0606020202030204" pitchFamily="34" charset="0"/>
                <a:cs typeface="Calibri" panose="020F0502020204030204" pitchFamily="34" charset="0"/>
              </a:rPr>
              <a:t>a final agreed </a:t>
            </a:r>
            <a:r>
              <a:rPr lang="en-US" sz="2000" dirty="0">
                <a:latin typeface="Arial Narrow" panose="020B0606020202030204" pitchFamily="34" charset="0"/>
                <a:cs typeface="Calibri" panose="020F0502020204030204" pitchFamily="34" charset="0"/>
              </a:rPr>
              <a:t>proposal from OICA/ACEA as more work has to be done </a:t>
            </a:r>
            <a:r>
              <a:rPr lang="en-US" sz="2000" dirty="0" smtClean="0">
                <a:latin typeface="Arial Narrow" panose="020B0606020202030204" pitchFamily="34" charset="0"/>
                <a:cs typeface="Calibri" panose="020F0502020204030204" pitchFamily="34" charset="0"/>
              </a:rPr>
              <a:t>(e.g. correlation </a:t>
            </a:r>
            <a:r>
              <a:rPr lang="en-US" sz="2000" dirty="0">
                <a:latin typeface="Arial Narrow" panose="020B0606020202030204" pitchFamily="34" charset="0"/>
                <a:cs typeface="Calibri" panose="020F0502020204030204" pitchFamily="34" charset="0"/>
              </a:rPr>
              <a:t>check with the DVS)</a:t>
            </a:r>
          </a:p>
          <a:p>
            <a:pPr marL="457200" indent="-457200">
              <a:spcAft>
                <a:spcPts val="1200"/>
              </a:spcAft>
              <a:buClr>
                <a:schemeClr val="accent2">
                  <a:lumMod val="75000"/>
                </a:schemeClr>
              </a:buClr>
              <a:buFont typeface="Wingdings" panose="05000000000000000000" pitchFamily="2" charset="2"/>
              <a:buChar char="§"/>
            </a:pPr>
            <a:endParaRPr lang="en-US" sz="2000" dirty="0">
              <a:solidFill>
                <a:srgbClr val="FF0000"/>
              </a:solidFill>
              <a:latin typeface="Arial Narrow" panose="020B0606020202030204" pitchFamily="34" charset="0"/>
              <a:cs typeface="Calibri" panose="020F0502020204030204" pitchFamily="34" charset="0"/>
            </a:endParaRPr>
          </a:p>
        </p:txBody>
      </p:sp>
    </p:spTree>
    <p:extLst>
      <p:ext uri="{BB962C8B-B14F-4D97-AF65-F5344CB8AC3E}">
        <p14:creationId xmlns:p14="http://schemas.microsoft.com/office/powerpoint/2010/main" val="4143752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60648"/>
            <a:ext cx="7488832" cy="584775"/>
          </a:xfrm>
          <a:prstGeom prst="rect">
            <a:avLst/>
          </a:prstGeom>
          <a:noFill/>
        </p:spPr>
        <p:txBody>
          <a:bodyPr wrap="square" rtlCol="0">
            <a:spAutoFit/>
          </a:bodyPr>
          <a:lstStyle/>
          <a:p>
            <a:r>
              <a:rPr lang="nl-NL" sz="3200" b="1" dirty="0">
                <a:latin typeface="Arial Narrow" panose="020B0606020202030204" pitchFamily="34" charset="0"/>
              </a:rPr>
              <a:t>VRU </a:t>
            </a:r>
            <a:r>
              <a:rPr lang="nl-NL" sz="3200" b="1" dirty="0" err="1">
                <a:latin typeface="Arial Narrow" panose="020B0606020202030204" pitchFamily="34" charset="0"/>
              </a:rPr>
              <a:t>height</a:t>
            </a:r>
            <a:endParaRPr lang="nl-NL" sz="3200" b="1" dirty="0">
              <a:latin typeface="Arial Narrow" panose="020B0606020202030204" pitchFamily="34" charset="0"/>
            </a:endParaRPr>
          </a:p>
        </p:txBody>
      </p:sp>
      <p:sp>
        <p:nvSpPr>
          <p:cNvPr id="13" name="Tekstvak 12"/>
          <p:cNvSpPr txBox="1"/>
          <p:nvPr/>
        </p:nvSpPr>
        <p:spPr>
          <a:xfrm>
            <a:off x="1055440" y="5796279"/>
            <a:ext cx="4176464" cy="495777"/>
          </a:xfrm>
          <a:prstGeom prst="rect">
            <a:avLst/>
          </a:prstGeom>
          <a:noFill/>
          <a:ln>
            <a:noFill/>
          </a:ln>
        </p:spPr>
        <p:txBody>
          <a:bodyPr wrap="square" rtlCol="0">
            <a:spAutoFit/>
          </a:bodyPr>
          <a:lstStyle/>
          <a:p>
            <a:pPr marL="457200" indent="-457200">
              <a:lnSpc>
                <a:spcPct val="150000"/>
              </a:lnSpc>
              <a:spcAft>
                <a:spcPts val="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VRU </a:t>
            </a:r>
            <a:r>
              <a:rPr lang="en-US" sz="2000" dirty="0">
                <a:latin typeface="Arial Narrow" panose="020B0606020202030204" pitchFamily="34" charset="0"/>
                <a:cs typeface="Calibri" panose="020F0502020204030204" pitchFamily="34" charset="0"/>
              </a:rPr>
              <a:t>height to be discussed</a:t>
            </a:r>
          </a:p>
        </p:txBody>
      </p:sp>
      <p:pic>
        <p:nvPicPr>
          <p:cNvPr id="6" name="Picture 3">
            <a:extLst>
              <a:ext uri="{FF2B5EF4-FFF2-40B4-BE49-F238E27FC236}">
                <a16:creationId xmlns:a16="http://schemas.microsoft.com/office/drawing/2014/main" id="{F4E34B2B-5DB2-47CF-BD5A-22F159ACFD42}"/>
              </a:ext>
            </a:extLst>
          </p:cNvPr>
          <p:cNvPicPr>
            <a:picLocks noChangeAspect="1"/>
          </p:cNvPicPr>
          <p:nvPr/>
        </p:nvPicPr>
        <p:blipFill rotWithShape="1">
          <a:blip r:embed="rId3"/>
          <a:srcRect l="1" r="-480"/>
          <a:stretch/>
        </p:blipFill>
        <p:spPr>
          <a:xfrm>
            <a:off x="3935760" y="1386157"/>
            <a:ext cx="4752528" cy="3843043"/>
          </a:xfrm>
          <a:prstGeom prst="rect">
            <a:avLst/>
          </a:prstGeom>
        </p:spPr>
      </p:pic>
    </p:spTree>
    <p:extLst>
      <p:ext uri="{BB962C8B-B14F-4D97-AF65-F5344CB8AC3E}">
        <p14:creationId xmlns:p14="http://schemas.microsoft.com/office/powerpoint/2010/main" val="3226560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60648"/>
            <a:ext cx="7488832" cy="584775"/>
          </a:xfrm>
          <a:prstGeom prst="rect">
            <a:avLst/>
          </a:prstGeom>
          <a:noFill/>
        </p:spPr>
        <p:txBody>
          <a:bodyPr wrap="square" rtlCol="0">
            <a:spAutoFit/>
          </a:bodyPr>
          <a:lstStyle/>
          <a:p>
            <a:r>
              <a:rPr lang="nl-NL" sz="3200" b="1" dirty="0">
                <a:latin typeface="Arial Narrow" panose="020B0606020202030204" pitchFamily="34" charset="0"/>
              </a:rPr>
              <a:t>Test set-up</a:t>
            </a:r>
          </a:p>
        </p:txBody>
      </p:sp>
      <p:pic>
        <p:nvPicPr>
          <p:cNvPr id="3" name="Afbeelding 2"/>
          <p:cNvPicPr>
            <a:picLocks noChangeAspect="1"/>
          </p:cNvPicPr>
          <p:nvPr/>
        </p:nvPicPr>
        <p:blipFill rotWithShape="1">
          <a:blip r:embed="rId3"/>
          <a:srcRect l="3932" t="20806" r="18698" b="16196"/>
          <a:stretch/>
        </p:blipFill>
        <p:spPr>
          <a:xfrm>
            <a:off x="1775520" y="1412776"/>
            <a:ext cx="7992888" cy="5003182"/>
          </a:xfrm>
          <a:prstGeom prst="rect">
            <a:avLst/>
          </a:prstGeom>
        </p:spPr>
      </p:pic>
    </p:spTree>
    <p:extLst>
      <p:ext uri="{BB962C8B-B14F-4D97-AF65-F5344CB8AC3E}">
        <p14:creationId xmlns:p14="http://schemas.microsoft.com/office/powerpoint/2010/main" val="1167229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60648"/>
            <a:ext cx="7488832" cy="584775"/>
          </a:xfrm>
          <a:prstGeom prst="rect">
            <a:avLst/>
          </a:prstGeom>
          <a:noFill/>
        </p:spPr>
        <p:txBody>
          <a:bodyPr wrap="square" rtlCol="0">
            <a:spAutoFit/>
          </a:bodyPr>
          <a:lstStyle/>
          <a:p>
            <a:r>
              <a:rPr lang="nl-NL" sz="3200" b="1" dirty="0" err="1">
                <a:latin typeface="Arial Narrow" panose="020B0606020202030204" pitchFamily="34" charset="0"/>
              </a:rPr>
              <a:t>Self</a:t>
            </a:r>
            <a:r>
              <a:rPr lang="nl-NL" sz="3200" b="1" dirty="0">
                <a:latin typeface="Arial Narrow" panose="020B0606020202030204" pitchFamily="34" charset="0"/>
              </a:rPr>
              <a:t> </a:t>
            </a:r>
            <a:r>
              <a:rPr lang="nl-NL" sz="3200" b="1" dirty="0" err="1">
                <a:latin typeface="Arial Narrow" panose="020B0606020202030204" pitchFamily="34" charset="0"/>
              </a:rPr>
              <a:t>levelling</a:t>
            </a:r>
            <a:r>
              <a:rPr lang="nl-NL" sz="3200" b="1" dirty="0">
                <a:latin typeface="Arial Narrow" panose="020B0606020202030204" pitchFamily="34" charset="0"/>
              </a:rPr>
              <a:t> </a:t>
            </a:r>
            <a:r>
              <a:rPr lang="nl-NL" sz="3200" b="1" dirty="0" err="1">
                <a:latin typeface="Arial Narrow" panose="020B0606020202030204" pitchFamily="34" charset="0"/>
              </a:rPr>
              <a:t>vertical</a:t>
            </a:r>
            <a:r>
              <a:rPr lang="nl-NL" sz="3200" b="1" dirty="0">
                <a:latin typeface="Arial Narrow" panose="020B0606020202030204" pitchFamily="34" charset="0"/>
              </a:rPr>
              <a:t> laser</a:t>
            </a:r>
          </a:p>
        </p:txBody>
      </p:sp>
      <p:pic>
        <p:nvPicPr>
          <p:cNvPr id="2" name="Afbeelding 1"/>
          <p:cNvPicPr>
            <a:picLocks noChangeAspect="1"/>
          </p:cNvPicPr>
          <p:nvPr/>
        </p:nvPicPr>
        <p:blipFill>
          <a:blip r:embed="rId3"/>
          <a:stretch>
            <a:fillRect/>
          </a:stretch>
        </p:blipFill>
        <p:spPr>
          <a:xfrm>
            <a:off x="2783632" y="1556792"/>
            <a:ext cx="4581799" cy="4619050"/>
          </a:xfrm>
          <a:prstGeom prst="rect">
            <a:avLst/>
          </a:prstGeom>
        </p:spPr>
      </p:pic>
    </p:spTree>
    <p:extLst>
      <p:ext uri="{BB962C8B-B14F-4D97-AF65-F5344CB8AC3E}">
        <p14:creationId xmlns:p14="http://schemas.microsoft.com/office/powerpoint/2010/main" val="41160694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60648"/>
            <a:ext cx="7488832" cy="584775"/>
          </a:xfrm>
          <a:prstGeom prst="rect">
            <a:avLst/>
          </a:prstGeom>
          <a:noFill/>
        </p:spPr>
        <p:txBody>
          <a:bodyPr wrap="square" rtlCol="0">
            <a:spAutoFit/>
          </a:bodyPr>
          <a:lstStyle/>
          <a:p>
            <a:r>
              <a:rPr lang="nl-NL" sz="3200" b="1" dirty="0">
                <a:latin typeface="Arial Narrow" panose="020B0606020202030204" pitchFamily="34" charset="0"/>
              </a:rPr>
              <a:t>General</a:t>
            </a:r>
          </a:p>
        </p:txBody>
      </p:sp>
      <p:pic>
        <p:nvPicPr>
          <p:cNvPr id="5" name="Afbeelding 4"/>
          <p:cNvPicPr>
            <a:picLocks noChangeAspect="1"/>
          </p:cNvPicPr>
          <p:nvPr/>
        </p:nvPicPr>
        <p:blipFill>
          <a:blip r:embed="rId3">
            <a:clrChange>
              <a:clrFrom>
                <a:srgbClr val="000000"/>
              </a:clrFrom>
              <a:clrTo>
                <a:srgbClr val="000000">
                  <a:alpha val="0"/>
                </a:srgbClr>
              </a:clrTo>
            </a:clrChange>
          </a:blip>
          <a:stretch>
            <a:fillRect/>
          </a:stretch>
        </p:blipFill>
        <p:spPr>
          <a:xfrm>
            <a:off x="2708001" y="1988840"/>
            <a:ext cx="8648205" cy="4140252"/>
          </a:xfrm>
          <a:prstGeom prst="rect">
            <a:avLst/>
          </a:prstGeom>
        </p:spPr>
      </p:pic>
      <p:sp>
        <p:nvSpPr>
          <p:cNvPr id="9" name="Tekstvak 8"/>
          <p:cNvSpPr txBox="1"/>
          <p:nvPr/>
        </p:nvSpPr>
        <p:spPr>
          <a:xfrm>
            <a:off x="721131" y="1196752"/>
            <a:ext cx="6310973" cy="2092881"/>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Create a direct vision line that represent direct view (orange)</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Calculate average VRU height</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Approved if the calculated average VRU height is equal or less than the target VRU height</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Other height variants to be validated by CAD calculations</a:t>
            </a:r>
          </a:p>
        </p:txBody>
      </p:sp>
    </p:spTree>
    <p:extLst>
      <p:ext uri="{BB962C8B-B14F-4D97-AF65-F5344CB8AC3E}">
        <p14:creationId xmlns:p14="http://schemas.microsoft.com/office/powerpoint/2010/main" val="23017809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55047"/>
            <a:ext cx="7488832" cy="584775"/>
          </a:xfrm>
          <a:prstGeom prst="rect">
            <a:avLst/>
          </a:prstGeom>
          <a:noFill/>
        </p:spPr>
        <p:txBody>
          <a:bodyPr wrap="square" rtlCol="0">
            <a:spAutoFit/>
          </a:bodyPr>
          <a:lstStyle/>
          <a:p>
            <a:r>
              <a:rPr lang="nl-NL" sz="3200" b="1" dirty="0" err="1">
                <a:latin typeface="Arial Narrow" panose="020B0606020202030204" pitchFamily="34" charset="0"/>
              </a:rPr>
              <a:t>Methodology</a:t>
            </a:r>
            <a:r>
              <a:rPr lang="nl-NL" sz="3200" b="1" dirty="0">
                <a:latin typeface="Arial Narrow" panose="020B0606020202030204" pitchFamily="34" charset="0"/>
              </a:rPr>
              <a:t> in real environment</a:t>
            </a:r>
          </a:p>
        </p:txBody>
      </p:sp>
      <p:sp>
        <p:nvSpPr>
          <p:cNvPr id="9" name="Tekstvak 8"/>
          <p:cNvSpPr txBox="1"/>
          <p:nvPr/>
        </p:nvSpPr>
        <p:spPr>
          <a:xfrm>
            <a:off x="304944" y="1331384"/>
            <a:ext cx="7056784" cy="4401205"/>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Reference line on the ground: 2 m in front of cab, 4,5 m on passenger side and 1 m on driver side with radius 2 m on passenger side (Red)</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From B pillar to B pillar</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Measuring points are marked along the reference line on the ground at distance [x] or on a wall in front and side of the vehicle</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VRU height: [1505] mm as TFL DVS</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Visible acceptance of VRU: cube dimensions 15 cm x 15 cm or cylinder dimension 15 cm high and diameter 15 cm</a:t>
            </a:r>
            <a:r>
              <a:rPr lang="en-US" sz="2000" dirty="0">
                <a:solidFill>
                  <a:schemeClr val="accent2">
                    <a:lumMod val="75000"/>
                  </a:schemeClr>
                </a:solidFill>
                <a:latin typeface="Arial Narrow" panose="020B0606020202030204" pitchFamily="34" charset="0"/>
                <a:cs typeface="Calibri" panose="020F0502020204030204" pitchFamily="34" charset="0"/>
              </a:rPr>
              <a:t> </a:t>
            </a:r>
            <a:r>
              <a:rPr lang="en-US" sz="2000" dirty="0">
                <a:latin typeface="Arial Narrow" panose="020B0606020202030204" pitchFamily="34" charset="0"/>
                <a:cs typeface="Calibri" panose="020F0502020204030204" pitchFamily="34" charset="0"/>
              </a:rPr>
              <a:t>(</a:t>
            </a:r>
            <a:r>
              <a:rPr lang="en-US" sz="2000" dirty="0" smtClean="0">
                <a:latin typeface="Arial Narrow" panose="020B0606020202030204" pitchFamily="34" charset="0"/>
                <a:cs typeface="Calibri" panose="020F0502020204030204" pitchFamily="34" charset="0"/>
              </a:rPr>
              <a:t>same </a:t>
            </a:r>
            <a:r>
              <a:rPr lang="en-US" sz="2000" dirty="0">
                <a:latin typeface="Arial Narrow" panose="020B0606020202030204" pitchFamily="34" charset="0"/>
                <a:cs typeface="Calibri" panose="020F0502020204030204" pitchFamily="34" charset="0"/>
              </a:rPr>
              <a:t>as for Reverse Detection)</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Target height: 1355 mm (1505-150 = 1355)</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Eye points: Same as TFL DVS</a:t>
            </a:r>
          </a:p>
        </p:txBody>
      </p:sp>
      <p:pic>
        <p:nvPicPr>
          <p:cNvPr id="6" name="Afbeelding 5"/>
          <p:cNvPicPr>
            <a:picLocks noChangeAspect="1"/>
          </p:cNvPicPr>
          <p:nvPr/>
        </p:nvPicPr>
        <p:blipFill rotWithShape="1">
          <a:blip r:embed="rId3"/>
          <a:srcRect l="36416" t="16964" r="12791" b="6976"/>
          <a:stretch/>
        </p:blipFill>
        <p:spPr>
          <a:xfrm>
            <a:off x="7680176" y="1124744"/>
            <a:ext cx="4378668" cy="5040560"/>
          </a:xfrm>
          <a:prstGeom prst="rect">
            <a:avLst/>
          </a:prstGeom>
        </p:spPr>
      </p:pic>
    </p:spTree>
    <p:extLst>
      <p:ext uri="{BB962C8B-B14F-4D97-AF65-F5344CB8AC3E}">
        <p14:creationId xmlns:p14="http://schemas.microsoft.com/office/powerpoint/2010/main" val="6497698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75234"/>
            <a:ext cx="7488832" cy="584775"/>
          </a:xfrm>
          <a:prstGeom prst="rect">
            <a:avLst/>
          </a:prstGeom>
          <a:noFill/>
        </p:spPr>
        <p:txBody>
          <a:bodyPr wrap="square" rtlCol="0">
            <a:spAutoFit/>
          </a:bodyPr>
          <a:lstStyle/>
          <a:p>
            <a:r>
              <a:rPr lang="nl-NL" sz="3200" b="1" dirty="0" err="1">
                <a:latin typeface="Arial Narrow" panose="020B0606020202030204" pitchFamily="34" charset="0"/>
              </a:rPr>
              <a:t>Methodology</a:t>
            </a:r>
            <a:r>
              <a:rPr lang="nl-NL" sz="3200" b="1" dirty="0">
                <a:latin typeface="Arial Narrow" panose="020B0606020202030204" pitchFamily="34" charset="0"/>
              </a:rPr>
              <a:t> in real environment</a:t>
            </a:r>
          </a:p>
        </p:txBody>
      </p:sp>
      <p:sp>
        <p:nvSpPr>
          <p:cNvPr id="9" name="Tekstvak 8"/>
          <p:cNvSpPr txBox="1"/>
          <p:nvPr/>
        </p:nvSpPr>
        <p:spPr>
          <a:xfrm>
            <a:off x="335360" y="1196752"/>
            <a:ext cx="7056784" cy="4247317"/>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measuring device is placed in each and every measuring point or marked on a wall to the front and side of the vehicle</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 self levelling vertical laser is placed in the eye point</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cube is moved up or down along the measuring device until it is fully visible by the laser. The height is documented. If projected on walls instead, the height in each measuring point is documented</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If the cube is partly blocked by A pillar or mirror the height is set to 1602 mm (as TFL DVS) at that specific measuring point</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values are summed up and the average VRU height is calculated</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Approved if average VRU height is equal or less than the target height [1355 mm]</a:t>
            </a:r>
          </a:p>
        </p:txBody>
      </p:sp>
      <p:pic>
        <p:nvPicPr>
          <p:cNvPr id="2" name="Afbeelding 1"/>
          <p:cNvPicPr>
            <a:picLocks noChangeAspect="1"/>
          </p:cNvPicPr>
          <p:nvPr/>
        </p:nvPicPr>
        <p:blipFill rotWithShape="1">
          <a:blip r:embed="rId3"/>
          <a:srcRect l="36416" t="16964" r="12791" b="6976"/>
          <a:stretch/>
        </p:blipFill>
        <p:spPr>
          <a:xfrm>
            <a:off x="7680176" y="1046104"/>
            <a:ext cx="4378668" cy="5040560"/>
          </a:xfrm>
          <a:prstGeom prst="rect">
            <a:avLst/>
          </a:prstGeom>
        </p:spPr>
      </p:pic>
    </p:spTree>
    <p:extLst>
      <p:ext uri="{BB962C8B-B14F-4D97-AF65-F5344CB8AC3E}">
        <p14:creationId xmlns:p14="http://schemas.microsoft.com/office/powerpoint/2010/main" val="26835333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60648"/>
            <a:ext cx="7488832" cy="584775"/>
          </a:xfrm>
          <a:prstGeom prst="rect">
            <a:avLst/>
          </a:prstGeom>
          <a:noFill/>
        </p:spPr>
        <p:txBody>
          <a:bodyPr wrap="square" rtlCol="0">
            <a:spAutoFit/>
          </a:bodyPr>
          <a:lstStyle/>
          <a:p>
            <a:r>
              <a:rPr lang="nl-NL" sz="3200" b="1" dirty="0">
                <a:latin typeface="Arial Narrow" panose="020B0606020202030204" pitchFamily="34" charset="0"/>
              </a:rPr>
              <a:t>Direct </a:t>
            </a:r>
            <a:r>
              <a:rPr lang="nl-NL" sz="3200" b="1" dirty="0" err="1">
                <a:latin typeface="Arial Narrow" panose="020B0606020202030204" pitchFamily="34" charset="0"/>
              </a:rPr>
              <a:t>vision</a:t>
            </a:r>
            <a:r>
              <a:rPr lang="nl-NL" sz="3200" b="1" dirty="0">
                <a:latin typeface="Arial Narrow" panose="020B0606020202030204" pitchFamily="34" charset="0"/>
              </a:rPr>
              <a:t> line in real environment</a:t>
            </a:r>
          </a:p>
        </p:txBody>
      </p:sp>
      <p:pic>
        <p:nvPicPr>
          <p:cNvPr id="4" name="Afbeelding 3"/>
          <p:cNvPicPr>
            <a:picLocks noChangeAspect="1"/>
          </p:cNvPicPr>
          <p:nvPr/>
        </p:nvPicPr>
        <p:blipFill rotWithShape="1">
          <a:blip r:embed="rId3"/>
          <a:srcRect l="12201" t="41549" r="18942" b="17440"/>
          <a:stretch/>
        </p:blipFill>
        <p:spPr>
          <a:xfrm>
            <a:off x="1271464" y="1462869"/>
            <a:ext cx="10585176" cy="4846451"/>
          </a:xfrm>
          <a:prstGeom prst="rect">
            <a:avLst/>
          </a:prstGeom>
        </p:spPr>
      </p:pic>
    </p:spTree>
    <p:extLst>
      <p:ext uri="{BB962C8B-B14F-4D97-AF65-F5344CB8AC3E}">
        <p14:creationId xmlns:p14="http://schemas.microsoft.com/office/powerpoint/2010/main" val="1390212129"/>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A583A50BEAF242870F90A8183D5251" ma:contentTypeVersion="4" ma:contentTypeDescription="Create a new document." ma:contentTypeScope="" ma:versionID="82c9467bfd9b1a35d62f8c738daa0d8c">
  <xsd:schema xmlns:xsd="http://www.w3.org/2001/XMLSchema" xmlns:xs="http://www.w3.org/2001/XMLSchema" xmlns:p="http://schemas.microsoft.com/office/2006/metadata/properties" xmlns:ns2="99813c91-9b9b-4121-b88f-61a2d9f5fff1" xmlns:ns3="1b98c0c3-62d1-4a2e-8ad3-87dbf2385bbb" targetNamespace="http://schemas.microsoft.com/office/2006/metadata/properties" ma:root="true" ma:fieldsID="cf4ecd09f39bcf04af7d0339c33a0ba0" ns2:_="" ns3:_="">
    <xsd:import namespace="99813c91-9b9b-4121-b88f-61a2d9f5fff1"/>
    <xsd:import namespace="1b98c0c3-62d1-4a2e-8ad3-87dbf2385bb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813c91-9b9b-4121-b88f-61a2d9f5fff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98c0c3-62d1-4a2e-8ad3-87dbf2385bbb"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6ABBD2B-39CC-4127-8194-C9107C3B15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813c91-9b9b-4121-b88f-61a2d9f5fff1"/>
    <ds:schemaRef ds:uri="1b98c0c3-62d1-4a2e-8ad3-87dbf2385b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B9A507-A31F-4AFF-B5EC-C3A4464E1437}">
  <ds:schemaRefs>
    <ds:schemaRef ds:uri="http://schemas.microsoft.com/sharepoint/v3/contenttype/forms"/>
  </ds:schemaRefs>
</ds:datastoreItem>
</file>

<file path=customXml/itemProps3.xml><?xml version="1.0" encoding="utf-8"?>
<ds:datastoreItem xmlns:ds="http://schemas.openxmlformats.org/officeDocument/2006/customXml" ds:itemID="{B9192A9D-58BB-4D4C-9A44-CD516855F939}">
  <ds:schemaRefs>
    <ds:schemaRef ds:uri="http://schemas.openxmlformats.org/package/2006/metadata/core-properties"/>
    <ds:schemaRef ds:uri="http://schemas.microsoft.com/office/2006/documentManagement/types"/>
    <ds:schemaRef ds:uri="http://schemas.microsoft.com/office/infopath/2007/PartnerControls"/>
    <ds:schemaRef ds:uri="99813c91-9b9b-4121-b88f-61a2d9f5fff1"/>
    <ds:schemaRef ds:uri="http://purl.org/dc/elements/1.1/"/>
    <ds:schemaRef ds:uri="http://schemas.microsoft.com/office/2006/metadata/properties"/>
    <ds:schemaRef ds:uri="http://purl.org/dc/terms/"/>
    <ds:schemaRef ds:uri="1b98c0c3-62d1-4a2e-8ad3-87dbf2385bb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OICA PP Template (16_9)</Template>
  <TotalTime>5936</TotalTime>
  <Words>799</Words>
  <Application>Microsoft Office PowerPoint</Application>
  <PresentationFormat>Breedbeeld</PresentationFormat>
  <Paragraphs>74</Paragraphs>
  <Slides>13</Slides>
  <Notes>13</Notes>
  <HiddenSlides>0</HiddenSlides>
  <MMClips>0</MMClips>
  <ScaleCrop>false</ScaleCrop>
  <HeadingPairs>
    <vt:vector size="6" baseType="variant">
      <vt:variant>
        <vt:lpstr>Gebruikte lettertypen</vt:lpstr>
      </vt:variant>
      <vt:variant>
        <vt:i4>7</vt:i4>
      </vt:variant>
      <vt:variant>
        <vt:lpstr>Thema</vt:lpstr>
      </vt:variant>
      <vt:variant>
        <vt:i4>2</vt:i4>
      </vt:variant>
      <vt:variant>
        <vt:lpstr>Diatitels</vt:lpstr>
      </vt:variant>
      <vt:variant>
        <vt:i4>13</vt:i4>
      </vt:variant>
    </vt:vector>
  </HeadingPairs>
  <TitlesOfParts>
    <vt:vector size="22" baseType="lpstr">
      <vt:lpstr>ＭＳ Ｐゴシック</vt:lpstr>
      <vt:lpstr>Arial</vt:lpstr>
      <vt:lpstr>Arial Narrow</vt:lpstr>
      <vt:lpstr>Calibri</vt:lpstr>
      <vt:lpstr>Calibri Light</vt:lpstr>
      <vt:lpstr>Courier New</vt:lpstr>
      <vt:lpstr>Wingdings</vt:lpstr>
      <vt:lpstr>Masque présentation OICA</vt:lpstr>
      <vt:lpstr>Aangepast ontwerp</vt:lpstr>
      <vt:lpstr>Draft for Alternative DVS Certification Method   For Discussion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GM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Alexandra Scholz</dc:creator>
  <cp:lastModifiedBy>Johan Broeders</cp:lastModifiedBy>
  <cp:revision>1428</cp:revision>
  <cp:lastPrinted>2020-01-29T13:11:02Z</cp:lastPrinted>
  <dcterms:created xsi:type="dcterms:W3CDTF">2019-06-28T12:52:57Z</dcterms:created>
  <dcterms:modified xsi:type="dcterms:W3CDTF">2020-01-30T18:34:12Z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0x010100F5A583A50BEAF242870F90A8183D5251</vt:lpwstr>
  </property>
  <property fmtid="{D5CDD505-2E9C-101B-9397-08002B2CF9AE}" pid="3" name="MSIP_Label_a7f2ec83-e677-438d-afb7-4c7c0dbc872b_Enabled">
    <vt:lpwstr>True</vt:lpwstr>
  </property>
  <property fmtid="{D5CDD505-2E9C-101B-9397-08002B2CF9AE}" pid="4" name="MSIP_Label_a7f2ec83-e677-438d-afb7-4c7c0dbc872b_SiteId">
    <vt:lpwstr>3bc062e4-ac9d-4c17-b4dd-3aad637ff1ac</vt:lpwstr>
  </property>
  <property fmtid="{D5CDD505-2E9C-101B-9397-08002B2CF9AE}" pid="5" name="MSIP_Label_a7f2ec83-e677-438d-afb7-4c7c0dbc872b_Ref">
    <vt:lpwstr>https://api.informationprotection.azure.com/api/3bc062e4-ac9d-4c17-b4dd-3aad637ff1ac</vt:lpwstr>
  </property>
  <property fmtid="{D5CDD505-2E9C-101B-9397-08002B2CF9AE}" pid="6" name="MSIP_Label_a7f2ec83-e677-438d-afb7-4c7c0dbc872b_Owner">
    <vt:lpwstr>magnus.jalkesten@scania.com</vt:lpwstr>
  </property>
  <property fmtid="{D5CDD505-2E9C-101B-9397-08002B2CF9AE}" pid="7" name="MSIP_Label_a7f2ec83-e677-438d-afb7-4c7c0dbc872b_SetDate">
    <vt:lpwstr>2020-01-30T09:16:07.8418023+01:00</vt:lpwstr>
  </property>
  <property fmtid="{D5CDD505-2E9C-101B-9397-08002B2CF9AE}" pid="8" name="MSIP_Label_a7f2ec83-e677-438d-afb7-4c7c0dbc872b_Name">
    <vt:lpwstr>Internal</vt:lpwstr>
  </property>
  <property fmtid="{D5CDD505-2E9C-101B-9397-08002B2CF9AE}" pid="9" name="MSIP_Label_a7f2ec83-e677-438d-afb7-4c7c0dbc872b_Application">
    <vt:lpwstr>Microsoft Azure Information Protection</vt:lpwstr>
  </property>
  <property fmtid="{D5CDD505-2E9C-101B-9397-08002B2CF9AE}" pid="10" name="MSIP_Label_a7f2ec83-e677-438d-afb7-4c7c0dbc872b_Extended_MSFT_Method">
    <vt:lpwstr>Automatic</vt:lpwstr>
  </property>
  <property fmtid="{D5CDD505-2E9C-101B-9397-08002B2CF9AE}" pid="11" name="Sensitivity">
    <vt:lpwstr>Internal</vt:lpwstr>
  </property>
</Properties>
</file>