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29" r:id="rId2"/>
    <p:sldId id="507" r:id="rId3"/>
    <p:sldId id="537" r:id="rId4"/>
    <p:sldId id="519" r:id="rId5"/>
    <p:sldId id="536" r:id="rId6"/>
    <p:sldId id="525" r:id="rId7"/>
    <p:sldId id="545" r:id="rId8"/>
    <p:sldId id="516" r:id="rId9"/>
    <p:sldId id="543" r:id="rId10"/>
    <p:sldId id="544" r:id="rId11"/>
    <p:sldId id="528" r:id="rId12"/>
    <p:sldId id="514" r:id="rId13"/>
    <p:sldId id="505" r:id="rId14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003399"/>
    <a:srgbClr val="0000CC"/>
    <a:srgbClr val="FFCC00"/>
    <a:srgbClr val="4A66AC"/>
    <a:srgbClr val="6699FF"/>
    <a:srgbClr val="FFCCCC"/>
    <a:srgbClr val="FFFFFF"/>
    <a:srgbClr val="FF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76" autoAdjust="0"/>
    <p:restoredTop sz="94424" autoAdjust="0"/>
  </p:normalViewPr>
  <p:slideViewPr>
    <p:cSldViewPr>
      <p:cViewPr varScale="1">
        <p:scale>
          <a:sx n="70" d="100"/>
          <a:sy n="70" d="100"/>
        </p:scale>
        <p:origin x="918" y="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94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tohkai-t2bi\Desktop\&#12471;&#12519;&#12540;&#12488;&#12459;&#12483;&#12488;\5.GRSG\4.%20VRU\&#12503;&#12524;&#12476;&#12531;\&#12487;&#12540;&#12479;&#12414;&#12392;&#12417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tohkai-t2bi\Desktop\&#12471;&#12519;&#12540;&#12488;&#12459;&#12483;&#12488;\5.GRSG\4.%20VRU\&#12503;&#12524;&#12476;&#12531;\&#12487;&#12540;&#12479;&#12414;&#12392;&#12417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tohkai-t2bi\Desktop\&#12471;&#12519;&#12540;&#12488;&#12459;&#12483;&#12488;\5.GRSG\4.%20VRU\&#12503;&#12524;&#12476;&#12531;\&#12487;&#12540;&#12479;&#12414;&#12392;&#12417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tohkai-t2bi\Desktop\&#12471;&#12519;&#12540;&#12488;&#12459;&#12483;&#12488;\5.GRSG\4.%20VRU\&#12503;&#12524;&#12476;&#12531;\&#12487;&#12540;&#12479;&#12414;&#12392;&#12417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044943820224714E-2"/>
          <c:y val="2.820009515337147E-2"/>
          <c:w val="0.86175561797752809"/>
          <c:h val="0.80475136958920768"/>
        </c:manualLayout>
      </c:layout>
      <c:lineChart>
        <c:grouping val="standard"/>
        <c:varyColors val="0"/>
        <c:ser>
          <c:idx val="2"/>
          <c:order val="0"/>
          <c:tx>
            <c:strRef>
              <c:f>Sheet1!$H$2</c:f>
              <c:strCache>
                <c:ptCount val="1"/>
                <c:pt idx="0">
                  <c:v>Fatalities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0070C0"/>
              </a:solidFill>
              <a:ln w="12700">
                <a:solidFill>
                  <a:srgbClr val="0070C0"/>
                </a:solidFill>
              </a:ln>
              <a:effectLst/>
            </c:spPr>
          </c:marker>
          <c:cat>
            <c:numRef>
              <c:f>Sheet1!$A$3:$A$25</c:f>
              <c:numCache>
                <c:formatCode>General</c:formatCode>
                <c:ptCount val="23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  <c:pt idx="20">
                  <c:v>2019</c:v>
                </c:pt>
                <c:pt idx="21">
                  <c:v>2020</c:v>
                </c:pt>
                <c:pt idx="22">
                  <c:v>2021</c:v>
                </c:pt>
              </c:numCache>
            </c:numRef>
          </c:cat>
          <c:val>
            <c:numRef>
              <c:f>Sheet1!$H$3:$H$25</c:f>
              <c:numCache>
                <c:formatCode>#,##0</c:formatCode>
                <c:ptCount val="23"/>
                <c:pt idx="0">
                  <c:v>9012</c:v>
                </c:pt>
                <c:pt idx="1">
                  <c:v>9073</c:v>
                </c:pt>
                <c:pt idx="2">
                  <c:v>8757</c:v>
                </c:pt>
                <c:pt idx="3">
                  <c:v>8396</c:v>
                </c:pt>
                <c:pt idx="4">
                  <c:v>7768</c:v>
                </c:pt>
                <c:pt idx="5">
                  <c:v>7436</c:v>
                </c:pt>
                <c:pt idx="6">
                  <c:v>6937</c:v>
                </c:pt>
                <c:pt idx="7">
                  <c:v>6415</c:v>
                </c:pt>
                <c:pt idx="8">
                  <c:v>5796</c:v>
                </c:pt>
                <c:pt idx="9">
                  <c:v>5209</c:v>
                </c:pt>
                <c:pt idx="10">
                  <c:v>4979</c:v>
                </c:pt>
                <c:pt idx="11">
                  <c:v>4948</c:v>
                </c:pt>
                <c:pt idx="12">
                  <c:v>4691</c:v>
                </c:pt>
                <c:pt idx="13">
                  <c:v>4438</c:v>
                </c:pt>
                <c:pt idx="14">
                  <c:v>4388</c:v>
                </c:pt>
                <c:pt idx="15">
                  <c:v>4113</c:v>
                </c:pt>
                <c:pt idx="16">
                  <c:v>4117</c:v>
                </c:pt>
                <c:pt idx="17">
                  <c:v>3904</c:v>
                </c:pt>
                <c:pt idx="18">
                  <c:v>3694</c:v>
                </c:pt>
                <c:pt idx="19">
                  <c:v>3532</c:v>
                </c:pt>
                <c:pt idx="20">
                  <c:v>3215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E8-409B-950D-4822396DE0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8313592"/>
        <c:axId val="468314248"/>
      </c:lineChart>
      <c:lineChart>
        <c:grouping val="standard"/>
        <c:varyColors val="0"/>
        <c:ser>
          <c:idx val="1"/>
          <c:order val="1"/>
          <c:tx>
            <c:strRef>
              <c:f>Sheet1!$G$2</c:f>
              <c:strCache>
                <c:ptCount val="1"/>
                <c:pt idx="0">
                  <c:v>Injuries [m]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cat>
            <c:numRef>
              <c:f>Sheet1!$A$3:$A$25</c:f>
              <c:numCache>
                <c:formatCode>General</c:formatCode>
                <c:ptCount val="23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  <c:pt idx="20">
                  <c:v>2019</c:v>
                </c:pt>
                <c:pt idx="21">
                  <c:v>2020</c:v>
                </c:pt>
                <c:pt idx="22">
                  <c:v>2021</c:v>
                </c:pt>
              </c:numCache>
            </c:numRef>
          </c:cat>
          <c:val>
            <c:numRef>
              <c:f>Sheet1!$G$3:$G$25</c:f>
              <c:numCache>
                <c:formatCode>General</c:formatCode>
                <c:ptCount val="23"/>
                <c:pt idx="0">
                  <c:v>105.0399</c:v>
                </c:pt>
                <c:pt idx="1">
                  <c:v>115.5707</c:v>
                </c:pt>
                <c:pt idx="2">
                  <c:v>118.1039</c:v>
                </c:pt>
                <c:pt idx="3">
                  <c:v>116.80289999999999</c:v>
                </c:pt>
                <c:pt idx="4">
                  <c:v>118.1681</c:v>
                </c:pt>
                <c:pt idx="5">
                  <c:v>118.3617</c:v>
                </c:pt>
                <c:pt idx="6">
                  <c:v>115.71129999999999</c:v>
                </c:pt>
                <c:pt idx="7">
                  <c:v>109.85639999999999</c:v>
                </c:pt>
                <c:pt idx="8">
                  <c:v>103.4652</c:v>
                </c:pt>
                <c:pt idx="9">
                  <c:v>94.570300000000003</c:v>
                </c:pt>
                <c:pt idx="10">
                  <c:v>91.121499999999997</c:v>
                </c:pt>
                <c:pt idx="11">
                  <c:v>89.6297</c:v>
                </c:pt>
                <c:pt idx="12">
                  <c:v>85.461299999999994</c:v>
                </c:pt>
                <c:pt idx="13">
                  <c:v>82.539199999999994</c:v>
                </c:pt>
                <c:pt idx="14">
                  <c:v>78.149199999999993</c:v>
                </c:pt>
                <c:pt idx="15">
                  <c:v>71.1374</c:v>
                </c:pt>
                <c:pt idx="16">
                  <c:v>66.6023</c:v>
                </c:pt>
                <c:pt idx="17">
                  <c:v>61.885300000000001</c:v>
                </c:pt>
                <c:pt idx="18">
                  <c:v>58.085000000000001</c:v>
                </c:pt>
                <c:pt idx="19">
                  <c:v>52.584600000000002</c:v>
                </c:pt>
                <c:pt idx="20">
                  <c:v>46.0715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E8-409B-950D-4822396DE03F}"/>
            </c:ext>
          </c:extLst>
        </c:ser>
        <c:ser>
          <c:idx val="0"/>
          <c:order val="2"/>
          <c:tx>
            <c:strRef>
              <c:f>Sheet1!$F$2</c:f>
              <c:strCache>
                <c:ptCount val="1"/>
                <c:pt idx="0">
                  <c:v>Accidents [m]</c:v>
                </c:pt>
              </c:strCache>
            </c:strRef>
          </c:tx>
          <c:spPr>
            <a:ln w="28575" cap="rnd">
              <a:solidFill>
                <a:srgbClr val="FFFFFF">
                  <a:lumMod val="65000"/>
                </a:srgbClr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FFFFFF">
                  <a:lumMod val="50000"/>
                </a:srgbClr>
              </a:solidFill>
              <a:ln w="9525">
                <a:solidFill>
                  <a:srgbClr val="FFFFFF">
                    <a:lumMod val="50000"/>
                  </a:srgbClr>
                </a:solidFill>
              </a:ln>
              <a:effectLst/>
            </c:spPr>
          </c:marker>
          <c:cat>
            <c:numRef>
              <c:f>Sheet1!$A$3:$A$25</c:f>
              <c:numCache>
                <c:formatCode>General</c:formatCode>
                <c:ptCount val="23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  <c:pt idx="20">
                  <c:v>2019</c:v>
                </c:pt>
                <c:pt idx="21">
                  <c:v>2020</c:v>
                </c:pt>
                <c:pt idx="22">
                  <c:v>2021</c:v>
                </c:pt>
              </c:numCache>
            </c:numRef>
          </c:cat>
          <c:val>
            <c:numRef>
              <c:f>Sheet1!$F$3:$F$25</c:f>
              <c:numCache>
                <c:formatCode>General</c:formatCode>
                <c:ptCount val="23"/>
                <c:pt idx="0">
                  <c:v>85.037099999999995</c:v>
                </c:pt>
                <c:pt idx="1">
                  <c:v>93.194999999999993</c:v>
                </c:pt>
                <c:pt idx="2">
                  <c:v>94.725300000000004</c:v>
                </c:pt>
                <c:pt idx="3">
                  <c:v>93.694999999999993</c:v>
                </c:pt>
                <c:pt idx="4">
                  <c:v>94.828100000000006</c:v>
                </c:pt>
                <c:pt idx="5">
                  <c:v>95.272000000000006</c:v>
                </c:pt>
                <c:pt idx="6">
                  <c:v>93.434600000000003</c:v>
                </c:pt>
                <c:pt idx="7">
                  <c:v>88.726699999999994</c:v>
                </c:pt>
                <c:pt idx="8">
                  <c:v>83.270399999999995</c:v>
                </c:pt>
                <c:pt idx="9">
                  <c:v>76.639399999999995</c:v>
                </c:pt>
                <c:pt idx="10">
                  <c:v>73.7637</c:v>
                </c:pt>
                <c:pt idx="11">
                  <c:v>72.592399999999998</c:v>
                </c:pt>
                <c:pt idx="12">
                  <c:v>69.208399999999997</c:v>
                </c:pt>
                <c:pt idx="13">
                  <c:v>66.515699999999995</c:v>
                </c:pt>
                <c:pt idx="14">
                  <c:v>62.903300000000002</c:v>
                </c:pt>
                <c:pt idx="15">
                  <c:v>57.3842</c:v>
                </c:pt>
                <c:pt idx="16">
                  <c:v>53.689900000000002</c:v>
                </c:pt>
                <c:pt idx="17">
                  <c:v>49.920099999999998</c:v>
                </c:pt>
                <c:pt idx="18">
                  <c:v>47.216500000000003</c:v>
                </c:pt>
                <c:pt idx="19">
                  <c:v>43.060099999999998</c:v>
                </c:pt>
                <c:pt idx="20">
                  <c:v>38.100200000000001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E8-409B-950D-4822396DE0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0016728"/>
        <c:axId val="470016072"/>
      </c:lineChart>
      <c:catAx>
        <c:axId val="468313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0" i="0" u="none" strike="noStrike" kern="120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pPr>
            <a:endParaRPr lang="nl-NL"/>
          </a:p>
        </c:txPr>
        <c:crossAx val="468314248"/>
        <c:crosses val="autoZero"/>
        <c:auto val="1"/>
        <c:lblAlgn val="ctr"/>
        <c:lblOffset val="100"/>
        <c:noMultiLvlLbl val="0"/>
      </c:catAx>
      <c:valAx>
        <c:axId val="468314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0" i="0" u="none" strike="noStrike" kern="120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pPr>
            <a:endParaRPr lang="nl-NL"/>
          </a:p>
        </c:txPr>
        <c:crossAx val="468313592"/>
        <c:crosses val="autoZero"/>
        <c:crossBetween val="between"/>
      </c:valAx>
      <c:valAx>
        <c:axId val="470016072"/>
        <c:scaling>
          <c:orientation val="minMax"/>
          <c:max val="250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0" i="0" u="none" strike="noStrike" kern="120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pPr>
            <a:endParaRPr lang="nl-NL"/>
          </a:p>
        </c:txPr>
        <c:crossAx val="470016728"/>
        <c:crosses val="max"/>
        <c:crossBetween val="between"/>
      </c:valAx>
      <c:catAx>
        <c:axId val="4700167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7001607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392384519350813"/>
          <c:y val="0.93630723982027841"/>
          <c:w val="0.51476744422430065"/>
          <c:h val="4.58163131728300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600" b="0" i="0" u="none" strike="noStrike" kern="1200" baseline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pPr>
      <a:endParaRPr lang="nl-NL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99-485B-B7B0-5BBC0F537CD4}"/>
              </c:ext>
            </c:extLst>
          </c:dPt>
          <c:dPt>
            <c:idx val="1"/>
            <c:bubble3D val="0"/>
            <c:spPr>
              <a:solidFill>
                <a:schemeClr val="accent2">
                  <a:alpha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99-485B-B7B0-5BBC0F537CD4}"/>
              </c:ext>
            </c:extLst>
          </c:dPt>
          <c:dPt>
            <c:idx val="2"/>
            <c:bubble3D val="0"/>
            <c:spPr>
              <a:solidFill>
                <a:schemeClr val="tx2">
                  <a:alpha val="3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D99-485B-B7B0-5BBC0F537CD4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D99-485B-B7B0-5BBC0F537CD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D99-485B-B7B0-5BBC0F537CD4}"/>
              </c:ext>
            </c:extLst>
          </c:dPt>
          <c:dPt>
            <c:idx val="5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D99-485B-B7B0-5BBC0F537CD4}"/>
              </c:ext>
            </c:extLst>
          </c:dPt>
          <c:dPt>
            <c:idx val="6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D99-485B-B7B0-5BBC0F537CD4}"/>
              </c:ext>
            </c:extLst>
          </c:dPt>
          <c:cat>
            <c:strRef>
              <c:f>状態別事故!$A$6:$A$12</c:f>
              <c:strCache>
                <c:ptCount val="5"/>
                <c:pt idx="0">
                  <c:v>Pedestrian</c:v>
                </c:pt>
                <c:pt idx="1">
                  <c:v>Cyclist</c:v>
                </c:pt>
                <c:pt idx="2">
                  <c:v>Motorbike</c:v>
                </c:pt>
                <c:pt idx="3">
                  <c:v>Vehicle</c:v>
                </c:pt>
                <c:pt idx="4">
                  <c:v>Others</c:v>
                </c:pt>
              </c:strCache>
            </c:strRef>
          </c:cat>
          <c:val>
            <c:numRef>
              <c:f>状態別事故!$B$6:$B$12</c:f>
              <c:numCache>
                <c:formatCode>#,##0_);[Red]\(#,##0\)</c:formatCode>
                <c:ptCount val="7"/>
                <c:pt idx="0">
                  <c:v>50343</c:v>
                </c:pt>
                <c:pt idx="1">
                  <c:v>84383</c:v>
                </c:pt>
                <c:pt idx="2">
                  <c:v>54441</c:v>
                </c:pt>
                <c:pt idx="3">
                  <c:v>339530</c:v>
                </c:pt>
                <c:pt idx="4">
                  <c:v>681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D99-485B-B7B0-5BBC0F537C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02-47AC-A5D5-8EA50ECB7E19}"/>
              </c:ext>
            </c:extLst>
          </c:dPt>
          <c:dPt>
            <c:idx val="1"/>
            <c:bubble3D val="0"/>
            <c:spPr>
              <a:solidFill>
                <a:schemeClr val="accent2">
                  <a:alpha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02-47AC-A5D5-8EA50ECB7E19}"/>
              </c:ext>
            </c:extLst>
          </c:dPt>
          <c:dPt>
            <c:idx val="2"/>
            <c:bubble3D val="0"/>
            <c:spPr>
              <a:solidFill>
                <a:schemeClr val="tx2">
                  <a:alpha val="3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502-47AC-A5D5-8EA50ECB7E19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502-47AC-A5D5-8EA50ECB7E1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502-47AC-A5D5-8EA50ECB7E19}"/>
              </c:ext>
            </c:extLst>
          </c:dPt>
          <c:dPt>
            <c:idx val="5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502-47AC-A5D5-8EA50ECB7E19}"/>
              </c:ext>
            </c:extLst>
          </c:dPt>
          <c:dPt>
            <c:idx val="6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502-47AC-A5D5-8EA50ECB7E19}"/>
              </c:ext>
            </c:extLst>
          </c:dPt>
          <c:cat>
            <c:strRef>
              <c:f>状態別事故!$A$22:$A$28</c:f>
              <c:strCache>
                <c:ptCount val="5"/>
                <c:pt idx="0">
                  <c:v>Pedestrian</c:v>
                </c:pt>
                <c:pt idx="1">
                  <c:v>Cyclist</c:v>
                </c:pt>
                <c:pt idx="2">
                  <c:v>Motorbike</c:v>
                </c:pt>
                <c:pt idx="3">
                  <c:v>Vehicle</c:v>
                </c:pt>
                <c:pt idx="4">
                  <c:v>Others</c:v>
                </c:pt>
              </c:strCache>
            </c:strRef>
          </c:cat>
          <c:val>
            <c:numRef>
              <c:f>状態別事故!$B$22:$B$28</c:f>
              <c:numCache>
                <c:formatCode>#,##0_);[Red]\(#,##0\)</c:formatCode>
                <c:ptCount val="7"/>
                <c:pt idx="0">
                  <c:v>1258</c:v>
                </c:pt>
                <c:pt idx="1">
                  <c:v>453</c:v>
                </c:pt>
                <c:pt idx="2">
                  <c:v>613</c:v>
                </c:pt>
                <c:pt idx="3">
                  <c:v>1197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502-47AC-A5D5-8EA50ECB7E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70C-40D7-B0BF-A0726F025A8A}"/>
              </c:ext>
            </c:extLst>
          </c:dPt>
          <c:dPt>
            <c:idx val="1"/>
            <c:bubble3D val="0"/>
            <c:spPr>
              <a:solidFill>
                <a:schemeClr val="accent2">
                  <a:alpha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70C-40D7-B0BF-A0726F025A8A}"/>
              </c:ext>
            </c:extLst>
          </c:dPt>
          <c:dPt>
            <c:idx val="2"/>
            <c:bubble3D val="0"/>
            <c:spPr>
              <a:solidFill>
                <a:schemeClr val="accent2">
                  <a:alpha val="3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70C-40D7-B0BF-A0726F025A8A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70C-40D7-B0BF-A0726F025A8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70C-40D7-B0BF-A0726F025A8A}"/>
              </c:ext>
            </c:extLst>
          </c:dPt>
          <c:dPt>
            <c:idx val="5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70C-40D7-B0BF-A0726F025A8A}"/>
              </c:ext>
            </c:extLst>
          </c:dPt>
          <c:dPt>
            <c:idx val="6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C70C-40D7-B0BF-A0726F025A8A}"/>
              </c:ext>
            </c:extLst>
          </c:dPt>
          <c:cat>
            <c:strRef>
              <c:f>CtP事故!$A$6:$A$12</c:f>
              <c:strCache>
                <c:ptCount val="6"/>
                <c:pt idx="0">
                  <c:v>M1</c:v>
                </c:pt>
                <c:pt idx="1">
                  <c:v>N1</c:v>
                </c:pt>
                <c:pt idx="2">
                  <c:v>M2</c:v>
                </c:pt>
                <c:pt idx="3">
                  <c:v>N2</c:v>
                </c:pt>
                <c:pt idx="4">
                  <c:v>M3</c:v>
                </c:pt>
                <c:pt idx="5">
                  <c:v>N3</c:v>
                </c:pt>
              </c:strCache>
            </c:strRef>
          </c:cat>
          <c:val>
            <c:numRef>
              <c:f>CtP事故!$B$6:$B$12</c:f>
              <c:numCache>
                <c:formatCode>#,##0_);[Red]\(#,##0\)</c:formatCode>
                <c:ptCount val="7"/>
                <c:pt idx="0">
                  <c:v>114250</c:v>
                </c:pt>
                <c:pt idx="1">
                  <c:v>228</c:v>
                </c:pt>
                <c:pt idx="2">
                  <c:v>749</c:v>
                </c:pt>
                <c:pt idx="3">
                  <c:v>15609</c:v>
                </c:pt>
                <c:pt idx="4">
                  <c:v>4127</c:v>
                </c:pt>
                <c:pt idx="5">
                  <c:v>969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70C-40D7-B0BF-A0726F025A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6-4BF5-9926-923D0CF2573C}"/>
              </c:ext>
            </c:extLst>
          </c:dPt>
          <c:dPt>
            <c:idx val="1"/>
            <c:bubble3D val="0"/>
            <c:spPr>
              <a:solidFill>
                <a:schemeClr val="accent2">
                  <a:alpha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6-4BF5-9926-923D0CF2573C}"/>
              </c:ext>
            </c:extLst>
          </c:dPt>
          <c:dPt>
            <c:idx val="2"/>
            <c:bubble3D val="0"/>
            <c:spPr>
              <a:solidFill>
                <a:schemeClr val="accent2">
                  <a:alpha val="3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BC6-4BF5-9926-923D0CF2573C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BC6-4BF5-9926-923D0CF2573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BC6-4BF5-9926-923D0CF2573C}"/>
              </c:ext>
            </c:extLst>
          </c:dPt>
          <c:dPt>
            <c:idx val="5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BC6-4BF5-9926-923D0CF2573C}"/>
              </c:ext>
            </c:extLst>
          </c:dPt>
          <c:dPt>
            <c:idx val="6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BC6-4BF5-9926-923D0CF2573C}"/>
              </c:ext>
            </c:extLst>
          </c:dPt>
          <c:cat>
            <c:strRef>
              <c:f>CtP事故!$A$22:$A$28</c:f>
              <c:strCache>
                <c:ptCount val="6"/>
                <c:pt idx="0">
                  <c:v>M1</c:v>
                </c:pt>
                <c:pt idx="1">
                  <c:v>N1</c:v>
                </c:pt>
                <c:pt idx="2">
                  <c:v>M2</c:v>
                </c:pt>
                <c:pt idx="3">
                  <c:v>N2</c:v>
                </c:pt>
                <c:pt idx="4">
                  <c:v>M3</c:v>
                </c:pt>
                <c:pt idx="5">
                  <c:v>N3</c:v>
                </c:pt>
              </c:strCache>
            </c:strRef>
          </c:cat>
          <c:val>
            <c:numRef>
              <c:f>CtP事故!$B$22:$B$28</c:f>
              <c:numCache>
                <c:formatCode>#,##0_);[Red]\(#,##0\)</c:formatCode>
                <c:ptCount val="7"/>
                <c:pt idx="0">
                  <c:v>580</c:v>
                </c:pt>
                <c:pt idx="1">
                  <c:v>4</c:v>
                </c:pt>
                <c:pt idx="2">
                  <c:v>25</c:v>
                </c:pt>
                <c:pt idx="3">
                  <c:v>182</c:v>
                </c:pt>
                <c:pt idx="4">
                  <c:v>107</c:v>
                </c:pt>
                <c:pt idx="5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BC6-4BF5-9926-923D0CF257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622" cy="494813"/>
          </a:xfrm>
          <a:prstGeom prst="rect">
            <a:avLst/>
          </a:prstGeom>
        </p:spPr>
        <p:txBody>
          <a:bodyPr vert="horz" lIns="90637" tIns="45318" rIns="90637" bIns="453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2" cy="494813"/>
          </a:xfrm>
          <a:prstGeom prst="rect">
            <a:avLst/>
          </a:prstGeom>
        </p:spPr>
        <p:txBody>
          <a:bodyPr vert="horz" lIns="90637" tIns="45318" rIns="90637" bIns="45318" rtlCol="0"/>
          <a:lstStyle>
            <a:lvl1pPr algn="r">
              <a:defRPr sz="1100"/>
            </a:lvl1pPr>
          </a:lstStyle>
          <a:p>
            <a:fld id="{D6805412-F7C1-45BF-8F76-1C70662A9D50}" type="datetimeFigureOut">
              <a:rPr kumimoji="1" lang="ja-JP" altLang="en-US" smtClean="0"/>
              <a:pPr/>
              <a:t>2020/1/31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501"/>
            <a:ext cx="2918622" cy="494813"/>
          </a:xfrm>
          <a:prstGeom prst="rect">
            <a:avLst/>
          </a:prstGeom>
        </p:spPr>
        <p:txBody>
          <a:bodyPr vert="horz" lIns="90637" tIns="45318" rIns="90637" bIns="453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2" cy="494813"/>
          </a:xfrm>
          <a:prstGeom prst="rect">
            <a:avLst/>
          </a:prstGeom>
        </p:spPr>
        <p:txBody>
          <a:bodyPr vert="horz" lIns="90637" tIns="45318" rIns="90637" bIns="45318" rtlCol="0" anchor="b"/>
          <a:lstStyle>
            <a:lvl1pPr algn="r">
              <a:defRPr sz="1100"/>
            </a:lvl1pPr>
          </a:lstStyle>
          <a:p>
            <a:fld id="{2CB51FB8-1115-4484-AF40-3FCB57CAE2FA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23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2" cy="493237"/>
          </a:xfrm>
          <a:prstGeom prst="rect">
            <a:avLst/>
          </a:prstGeom>
        </p:spPr>
        <p:txBody>
          <a:bodyPr vert="horz" lIns="90630" tIns="45315" rIns="90630" bIns="45315" rtlCol="0"/>
          <a:lstStyle>
            <a:lvl1pPr algn="l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573" y="0"/>
            <a:ext cx="2918622" cy="493237"/>
          </a:xfrm>
          <a:prstGeom prst="rect">
            <a:avLst/>
          </a:prstGeom>
        </p:spPr>
        <p:txBody>
          <a:bodyPr vert="horz" lIns="90630" tIns="45315" rIns="90630" bIns="45315" rtlCol="0"/>
          <a:lstStyle>
            <a:lvl1pPr algn="r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867557F-B087-4A4A-ADEC-6C6A24C31A9F}" type="datetimeFigureOut">
              <a:rPr lang="ja-JP" altLang="en-US"/>
              <a:pPr>
                <a:defRPr/>
              </a:pPr>
              <a:t>2020/1/31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0350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0" tIns="45315" rIns="90630" bIns="45315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891" y="4686539"/>
            <a:ext cx="5387982" cy="4439132"/>
          </a:xfrm>
          <a:prstGeom prst="rect">
            <a:avLst/>
          </a:prstGeom>
        </p:spPr>
        <p:txBody>
          <a:bodyPr vert="horz" lIns="90630" tIns="45315" rIns="90630" bIns="45315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502"/>
            <a:ext cx="2918622" cy="493236"/>
          </a:xfrm>
          <a:prstGeom prst="rect">
            <a:avLst/>
          </a:prstGeom>
        </p:spPr>
        <p:txBody>
          <a:bodyPr vert="horz" lIns="90630" tIns="45315" rIns="90630" bIns="45315" rtlCol="0" anchor="b"/>
          <a:lstStyle>
            <a:lvl1pPr algn="l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573" y="9371502"/>
            <a:ext cx="2918622" cy="493236"/>
          </a:xfrm>
          <a:prstGeom prst="rect">
            <a:avLst/>
          </a:prstGeom>
        </p:spPr>
        <p:txBody>
          <a:bodyPr vert="horz" wrap="square" lIns="90630" tIns="45315" rIns="90630" bIns="453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fld id="{F8216993-5E32-4D64-AE99-1AB30B0E72CF}" type="slidenum">
              <a:rPr lang="ja-JP" altLang="en-US"/>
              <a:pPr/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5025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98500" y="741363"/>
            <a:ext cx="5340350" cy="36988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sz="1400" baseline="0" dirty="0" smtClean="0">
              <a:latin typeface="+mj-lt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7686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8173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0030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1354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91644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1690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98888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6797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90177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72907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3712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2256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0610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130426"/>
            <a:ext cx="9906000" cy="14700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anchor="ctr">
            <a:normAutofit/>
          </a:bodyPr>
          <a:lstStyle>
            <a:lvl1pPr>
              <a:defRPr sz="4000">
                <a:solidFill>
                  <a:schemeClr val="bg1"/>
                </a:solidFill>
                <a:latin typeface="+mn-ea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n-ea"/>
                <a:ea typeface="+mn-ea"/>
                <a:cs typeface="Segoe UI" panose="020B050204020402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 サブタイトルの書式設定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612"/>
            <a:ext cx="9906000" cy="6943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174625" indent="0" algn="l">
              <a:defRPr sz="2800">
                <a:solidFill>
                  <a:schemeClr val="bg1"/>
                </a:solidFill>
                <a:latin typeface="+mn-ea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63017B-4BC2-4361-99BA-48E00BD95556}" type="slidenum">
              <a:rPr lang="ja-JP" altLang="en-US"/>
              <a:pPr/>
              <a:t>‹nr.›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060CF0-9AA6-4947-A985-BD9FE6FE40DF}" type="slidenum">
              <a:rPr lang="ja-JP" altLang="en-US"/>
              <a:pPr/>
              <a:t>‹nr.›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556146" y="6552239"/>
            <a:ext cx="2311400" cy="2809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 b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A938D7BF-85E0-4301-A416-A1A34203355C}" type="slidenum">
              <a:rPr lang="ja-JP" altLang="en-US" smtClean="0"/>
              <a:pPr/>
              <a:t>‹nr.›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0" r:id="rId2"/>
    <p:sldLayoutId id="214748374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bg1"/>
          </a:solidFill>
          <a:latin typeface="HGPｺﾞｼｯｸE" panose="020B0900000000000000" pitchFamily="50" charset="-128"/>
          <a:ea typeface="HGPｺﾞｼｯｸE" panose="020B0900000000000000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>
                <a:latin typeface="+mj-lt"/>
              </a:rPr>
              <a:t>Proposal to Enhance Vehicle </a:t>
            </a:r>
            <a:r>
              <a:rPr lang="en-US" altLang="ja-JP" sz="3600" dirty="0">
                <a:latin typeface="+mj-lt"/>
              </a:rPr>
              <a:t>S</a:t>
            </a:r>
            <a:r>
              <a:rPr lang="en-US" altLang="ja-JP" sz="3600" dirty="0" smtClean="0">
                <a:latin typeface="+mj-lt"/>
              </a:rPr>
              <a:t>afety for VRUs</a:t>
            </a:r>
            <a:endParaRPr lang="ja-JP" altLang="en-US" sz="3600" dirty="0">
              <a:latin typeface="+mj-lt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1752600" y="4509120"/>
            <a:ext cx="6400800" cy="1129680"/>
          </a:xfrm>
        </p:spPr>
        <p:txBody>
          <a:bodyPr/>
          <a:lstStyle/>
          <a:p>
            <a:r>
              <a:rPr lang="en-US" altLang="ja-JP" sz="3600" dirty="0">
                <a:latin typeface="+mj-lt"/>
                <a:cs typeface="Arial" panose="020B0604020202020204" pitchFamily="34" charset="0"/>
              </a:rPr>
              <a:t>MLIT, Japan</a:t>
            </a:r>
            <a:endParaRPr lang="ja-JP" altLang="en-US" sz="36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18"/>
          <p:cNvSpPr txBox="1">
            <a:spLocks noChangeArrowheads="1"/>
          </p:cNvSpPr>
          <p:nvPr/>
        </p:nvSpPr>
        <p:spPr bwMode="auto">
          <a:xfrm>
            <a:off x="6897216" y="188640"/>
            <a:ext cx="29252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fr-CH" altLang="ja-JP" sz="1200" dirty="0" smtClean="0">
                <a:solidFill>
                  <a:schemeClr val="tx1"/>
                </a:solidFill>
              </a:rPr>
              <a:t>VRU-Proxi-13-XX</a:t>
            </a:r>
            <a:endParaRPr lang="fr-CH" altLang="ja-JP" sz="1200" dirty="0">
              <a:solidFill>
                <a:schemeClr val="tx1"/>
              </a:solidFill>
            </a:endParaRPr>
          </a:p>
          <a:p>
            <a:pPr eaLnBrk="1" hangingPunct="1"/>
            <a:r>
              <a:rPr lang="fr-CH" altLang="ja-JP" sz="1200" b="0" dirty="0" smtClean="0">
                <a:solidFill>
                  <a:schemeClr val="tx1"/>
                </a:solidFill>
              </a:rPr>
              <a:t>4-6 February 2020</a:t>
            </a:r>
            <a:r>
              <a:rPr lang="fr-CH" altLang="ja-JP" sz="1200" b="0" dirty="0">
                <a:solidFill>
                  <a:schemeClr val="tx1"/>
                </a:solidFill>
              </a:rPr>
              <a:t> </a:t>
            </a:r>
            <a:r>
              <a:rPr lang="fr-CH" altLang="ja-JP" sz="1200" b="0" dirty="0" smtClean="0">
                <a:solidFill>
                  <a:schemeClr val="tx1"/>
                </a:solidFill>
              </a:rPr>
              <a:t>in Osaka, Japan</a:t>
            </a:r>
            <a:endParaRPr lang="en-US" altLang="ja-JP" sz="1200" b="0" dirty="0">
              <a:solidFill>
                <a:schemeClr val="tx1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7960495" y="6362803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VRU-Proxi-13-09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355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grpSp>
        <p:nvGrpSpPr>
          <p:cNvPr id="48" name="Group 145"/>
          <p:cNvGrpSpPr>
            <a:grpSpLocks noChangeAspect="1"/>
          </p:cNvGrpSpPr>
          <p:nvPr/>
        </p:nvGrpSpPr>
        <p:grpSpPr bwMode="auto">
          <a:xfrm>
            <a:off x="1790947" y="3273718"/>
            <a:ext cx="1608459" cy="2906918"/>
            <a:chOff x="1510" y="694"/>
            <a:chExt cx="1176" cy="2347"/>
          </a:xfrm>
        </p:grpSpPr>
        <p:sp>
          <p:nvSpPr>
            <p:cNvPr id="64" name="Freeform 6"/>
            <p:cNvSpPr>
              <a:spLocks noChangeAspect="1"/>
            </p:cNvSpPr>
            <p:nvPr/>
          </p:nvSpPr>
          <p:spPr bwMode="auto">
            <a:xfrm>
              <a:off x="2554" y="794"/>
              <a:ext cx="65" cy="702"/>
            </a:xfrm>
            <a:custGeom>
              <a:avLst/>
              <a:gdLst>
                <a:gd name="T0" fmla="*/ 0 w 21"/>
                <a:gd name="T1" fmla="*/ 0 h 252"/>
                <a:gd name="T2" fmla="*/ 29835 w 21"/>
                <a:gd name="T3" fmla="*/ 36426 h 252"/>
                <a:gd name="T4" fmla="*/ 54532 w 21"/>
                <a:gd name="T5" fmla="*/ 71487 h 252"/>
                <a:gd name="T6" fmla="*/ 54532 w 21"/>
                <a:gd name="T7" fmla="*/ 76655 h 252"/>
                <a:gd name="T8" fmla="*/ 54532 w 21"/>
                <a:gd name="T9" fmla="*/ 142113 h 252"/>
                <a:gd name="T10" fmla="*/ 57079 w 21"/>
                <a:gd name="T11" fmla="*/ 276123 h 252"/>
                <a:gd name="T12" fmla="*/ 57079 w 21"/>
                <a:gd name="T13" fmla="*/ 328132 h 2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252">
                  <a:moveTo>
                    <a:pt x="0" y="0"/>
                  </a:moveTo>
                  <a:lnTo>
                    <a:pt x="11" y="28"/>
                  </a:lnTo>
                  <a:lnTo>
                    <a:pt x="20" y="55"/>
                  </a:lnTo>
                  <a:lnTo>
                    <a:pt x="20" y="59"/>
                  </a:lnTo>
                  <a:lnTo>
                    <a:pt x="20" y="109"/>
                  </a:lnTo>
                  <a:lnTo>
                    <a:pt x="21" y="212"/>
                  </a:lnTo>
                  <a:lnTo>
                    <a:pt x="21" y="252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Freeform 7"/>
            <p:cNvSpPr>
              <a:spLocks noChangeAspect="1"/>
            </p:cNvSpPr>
            <p:nvPr/>
          </p:nvSpPr>
          <p:spPr bwMode="auto">
            <a:xfrm>
              <a:off x="2575" y="1557"/>
              <a:ext cx="44" cy="1222"/>
            </a:xfrm>
            <a:custGeom>
              <a:avLst/>
              <a:gdLst>
                <a:gd name="T0" fmla="*/ 33742 w 14"/>
                <a:gd name="T1" fmla="*/ 0 h 439"/>
                <a:gd name="T2" fmla="*/ 39521 w 14"/>
                <a:gd name="T3" fmla="*/ 194523 h 439"/>
                <a:gd name="T4" fmla="*/ 36479 w 14"/>
                <a:gd name="T5" fmla="*/ 414439 h 439"/>
                <a:gd name="T6" fmla="*/ 42344 w 14"/>
                <a:gd name="T7" fmla="*/ 543832 h 439"/>
                <a:gd name="T8" fmla="*/ 0 w 14"/>
                <a:gd name="T9" fmla="*/ 568564 h 4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439">
                  <a:moveTo>
                    <a:pt x="11" y="0"/>
                  </a:moveTo>
                  <a:lnTo>
                    <a:pt x="13" y="150"/>
                  </a:lnTo>
                  <a:lnTo>
                    <a:pt x="12" y="320"/>
                  </a:lnTo>
                  <a:lnTo>
                    <a:pt x="14" y="420"/>
                  </a:lnTo>
                  <a:lnTo>
                    <a:pt x="0" y="4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Freeform 8"/>
            <p:cNvSpPr>
              <a:spLocks noChangeAspect="1"/>
            </p:cNvSpPr>
            <p:nvPr/>
          </p:nvSpPr>
          <p:spPr bwMode="auto">
            <a:xfrm>
              <a:off x="1621" y="2760"/>
              <a:ext cx="954" cy="281"/>
            </a:xfrm>
            <a:custGeom>
              <a:avLst/>
              <a:gdLst>
                <a:gd name="T0" fmla="*/ 810343 w 310"/>
                <a:gd name="T1" fmla="*/ 2818 h 101"/>
                <a:gd name="T2" fmla="*/ 802643 w 310"/>
                <a:gd name="T3" fmla="*/ 42659 h 101"/>
                <a:gd name="T4" fmla="*/ 797719 w 310"/>
                <a:gd name="T5" fmla="*/ 84008 h 101"/>
                <a:gd name="T6" fmla="*/ 789093 w 310"/>
                <a:gd name="T7" fmla="*/ 92685 h 101"/>
                <a:gd name="T8" fmla="*/ 776448 w 310"/>
                <a:gd name="T9" fmla="*/ 100656 h 101"/>
                <a:gd name="T10" fmla="*/ 755199 w 310"/>
                <a:gd name="T11" fmla="*/ 108513 h 101"/>
                <a:gd name="T12" fmla="*/ 727040 w 310"/>
                <a:gd name="T13" fmla="*/ 115040 h 101"/>
                <a:gd name="T14" fmla="*/ 684520 w 310"/>
                <a:gd name="T15" fmla="*/ 118685 h 101"/>
                <a:gd name="T16" fmla="*/ 611689 w 310"/>
                <a:gd name="T17" fmla="*/ 123849 h 101"/>
                <a:gd name="T18" fmla="*/ 528276 w 310"/>
                <a:gd name="T19" fmla="*/ 128870 h 101"/>
                <a:gd name="T20" fmla="*/ 399920 w 310"/>
                <a:gd name="T21" fmla="*/ 130373 h 101"/>
                <a:gd name="T22" fmla="*/ 310776 w 310"/>
                <a:gd name="T23" fmla="*/ 130373 h 101"/>
                <a:gd name="T24" fmla="*/ 248166 w 310"/>
                <a:gd name="T25" fmla="*/ 127485 h 101"/>
                <a:gd name="T26" fmla="*/ 174985 w 310"/>
                <a:gd name="T27" fmla="*/ 123849 h 101"/>
                <a:gd name="T28" fmla="*/ 128353 w 310"/>
                <a:gd name="T29" fmla="*/ 118685 h 101"/>
                <a:gd name="T30" fmla="*/ 89156 w 310"/>
                <a:gd name="T31" fmla="*/ 115992 h 101"/>
                <a:gd name="T32" fmla="*/ 57674 w 310"/>
                <a:gd name="T33" fmla="*/ 108513 h 101"/>
                <a:gd name="T34" fmla="*/ 39197 w 310"/>
                <a:gd name="T35" fmla="*/ 104382 h 101"/>
                <a:gd name="T36" fmla="*/ 31479 w 310"/>
                <a:gd name="T37" fmla="*/ 95509 h 101"/>
                <a:gd name="T38" fmla="*/ 23779 w 310"/>
                <a:gd name="T39" fmla="*/ 81190 h 101"/>
                <a:gd name="T40" fmla="*/ 15153 w 310"/>
                <a:gd name="T41" fmla="*/ 63030 h 101"/>
                <a:gd name="T42" fmla="*/ 7727 w 310"/>
                <a:gd name="T43" fmla="*/ 32540 h 101"/>
                <a:gd name="T44" fmla="*/ 2511 w 310"/>
                <a:gd name="T45" fmla="*/ 6524 h 101"/>
                <a:gd name="T46" fmla="*/ 0 w 310"/>
                <a:gd name="T47" fmla="*/ 0 h 1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10" h="101">
                  <a:moveTo>
                    <a:pt x="310" y="2"/>
                  </a:moveTo>
                  <a:lnTo>
                    <a:pt x="307" y="33"/>
                  </a:lnTo>
                  <a:lnTo>
                    <a:pt x="305" y="65"/>
                  </a:lnTo>
                  <a:lnTo>
                    <a:pt x="302" y="72"/>
                  </a:lnTo>
                  <a:lnTo>
                    <a:pt x="297" y="78"/>
                  </a:lnTo>
                  <a:lnTo>
                    <a:pt x="289" y="84"/>
                  </a:lnTo>
                  <a:lnTo>
                    <a:pt x="278" y="89"/>
                  </a:lnTo>
                  <a:lnTo>
                    <a:pt x="262" y="92"/>
                  </a:lnTo>
                  <a:lnTo>
                    <a:pt x="234" y="96"/>
                  </a:lnTo>
                  <a:lnTo>
                    <a:pt x="202" y="100"/>
                  </a:lnTo>
                  <a:lnTo>
                    <a:pt x="153" y="101"/>
                  </a:lnTo>
                  <a:lnTo>
                    <a:pt x="119" y="101"/>
                  </a:lnTo>
                  <a:lnTo>
                    <a:pt x="95" y="99"/>
                  </a:lnTo>
                  <a:lnTo>
                    <a:pt x="67" y="96"/>
                  </a:lnTo>
                  <a:lnTo>
                    <a:pt x="49" y="92"/>
                  </a:lnTo>
                  <a:lnTo>
                    <a:pt x="34" y="90"/>
                  </a:lnTo>
                  <a:lnTo>
                    <a:pt x="22" y="84"/>
                  </a:lnTo>
                  <a:lnTo>
                    <a:pt x="15" y="81"/>
                  </a:lnTo>
                  <a:lnTo>
                    <a:pt x="12" y="74"/>
                  </a:lnTo>
                  <a:lnTo>
                    <a:pt x="9" y="63"/>
                  </a:lnTo>
                  <a:lnTo>
                    <a:pt x="6" y="49"/>
                  </a:lnTo>
                  <a:lnTo>
                    <a:pt x="3" y="25"/>
                  </a:lnTo>
                  <a:lnTo>
                    <a:pt x="1" y="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Freeform 9"/>
            <p:cNvSpPr>
              <a:spLocks noChangeAspect="1"/>
            </p:cNvSpPr>
            <p:nvPr/>
          </p:nvSpPr>
          <p:spPr bwMode="auto">
            <a:xfrm>
              <a:off x="1599" y="1557"/>
              <a:ext cx="22" cy="1203"/>
            </a:xfrm>
            <a:custGeom>
              <a:avLst/>
              <a:gdLst>
                <a:gd name="T0" fmla="*/ 21167 w 7"/>
                <a:gd name="T1" fmla="*/ 561005 h 432"/>
                <a:gd name="T2" fmla="*/ 15299 w 7"/>
                <a:gd name="T3" fmla="*/ 557337 h 432"/>
                <a:gd name="T4" fmla="*/ 8602 w 7"/>
                <a:gd name="T5" fmla="*/ 547944 h 432"/>
                <a:gd name="T6" fmla="*/ 2737 w 7"/>
                <a:gd name="T7" fmla="*/ 544232 h 432"/>
                <a:gd name="T8" fmla="*/ 2737 w 7"/>
                <a:gd name="T9" fmla="*/ 526001 h 432"/>
                <a:gd name="T10" fmla="*/ 2737 w 7"/>
                <a:gd name="T11" fmla="*/ 375420 h 432"/>
                <a:gd name="T12" fmla="*/ 0 w 7"/>
                <a:gd name="T13" fmla="*/ 222079 h 432"/>
                <a:gd name="T14" fmla="*/ 0 w 7"/>
                <a:gd name="T15" fmla="*/ 175348 h 432"/>
                <a:gd name="T16" fmla="*/ 0 w 7"/>
                <a:gd name="T17" fmla="*/ 0 h 4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432">
                  <a:moveTo>
                    <a:pt x="7" y="432"/>
                  </a:moveTo>
                  <a:lnTo>
                    <a:pt x="5" y="429"/>
                  </a:lnTo>
                  <a:lnTo>
                    <a:pt x="3" y="422"/>
                  </a:lnTo>
                  <a:lnTo>
                    <a:pt x="1" y="419"/>
                  </a:lnTo>
                  <a:lnTo>
                    <a:pt x="1" y="405"/>
                  </a:lnTo>
                  <a:lnTo>
                    <a:pt x="1" y="289"/>
                  </a:lnTo>
                  <a:lnTo>
                    <a:pt x="0" y="171"/>
                  </a:lnTo>
                  <a:lnTo>
                    <a:pt x="0" y="13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Freeform 10"/>
            <p:cNvSpPr>
              <a:spLocks noChangeAspect="1"/>
            </p:cNvSpPr>
            <p:nvPr/>
          </p:nvSpPr>
          <p:spPr bwMode="auto">
            <a:xfrm>
              <a:off x="1599" y="694"/>
              <a:ext cx="955" cy="802"/>
            </a:xfrm>
            <a:custGeom>
              <a:avLst/>
              <a:gdLst>
                <a:gd name="T0" fmla="*/ 2514 w 310"/>
                <a:gd name="T1" fmla="*/ 373907 h 288"/>
                <a:gd name="T2" fmla="*/ 2514 w 310"/>
                <a:gd name="T3" fmla="*/ 289544 h 288"/>
                <a:gd name="T4" fmla="*/ 0 w 310"/>
                <a:gd name="T5" fmla="*/ 243000 h 288"/>
                <a:gd name="T6" fmla="*/ 2514 w 310"/>
                <a:gd name="T7" fmla="*/ 138963 h 288"/>
                <a:gd name="T8" fmla="*/ 4944 w 310"/>
                <a:gd name="T9" fmla="*/ 112876 h 288"/>
                <a:gd name="T10" fmla="*/ 10259 w 310"/>
                <a:gd name="T11" fmla="*/ 106310 h 288"/>
                <a:gd name="T12" fmla="*/ 21343 w 310"/>
                <a:gd name="T13" fmla="*/ 83052 h 288"/>
                <a:gd name="T14" fmla="*/ 34146 w 310"/>
                <a:gd name="T15" fmla="*/ 64828 h 288"/>
                <a:gd name="T16" fmla="*/ 55492 w 310"/>
                <a:gd name="T17" fmla="*/ 46535 h 288"/>
                <a:gd name="T18" fmla="*/ 82158 w 310"/>
                <a:gd name="T19" fmla="*/ 37836 h 288"/>
                <a:gd name="T20" fmla="*/ 126534 w 310"/>
                <a:gd name="T21" fmla="*/ 27126 h 288"/>
                <a:gd name="T22" fmla="*/ 173369 w 310"/>
                <a:gd name="T23" fmla="*/ 19613 h 288"/>
                <a:gd name="T24" fmla="*/ 234184 w 310"/>
                <a:gd name="T25" fmla="*/ 10212 h 288"/>
                <a:gd name="T26" fmla="*/ 297390 w 310"/>
                <a:gd name="T27" fmla="*/ 3667 h 288"/>
                <a:gd name="T28" fmla="*/ 336862 w 310"/>
                <a:gd name="T29" fmla="*/ 3667 h 288"/>
                <a:gd name="T30" fmla="*/ 389806 w 310"/>
                <a:gd name="T31" fmla="*/ 1317 h 288"/>
                <a:gd name="T32" fmla="*/ 450594 w 310"/>
                <a:gd name="T33" fmla="*/ 0 h 288"/>
                <a:gd name="T34" fmla="*/ 508599 w 310"/>
                <a:gd name="T35" fmla="*/ 1317 h 288"/>
                <a:gd name="T36" fmla="*/ 579586 w 310"/>
                <a:gd name="T37" fmla="*/ 6569 h 288"/>
                <a:gd name="T38" fmla="*/ 626508 w 310"/>
                <a:gd name="T39" fmla="*/ 10212 h 288"/>
                <a:gd name="T40" fmla="*/ 674520 w 310"/>
                <a:gd name="T41" fmla="*/ 16711 h 288"/>
                <a:gd name="T42" fmla="*/ 713601 w 310"/>
                <a:gd name="T43" fmla="*/ 21938 h 288"/>
                <a:gd name="T44" fmla="*/ 750528 w 310"/>
                <a:gd name="T45" fmla="*/ 28438 h 288"/>
                <a:gd name="T46" fmla="*/ 784674 w 310"/>
                <a:gd name="T47" fmla="*/ 37836 h 288"/>
                <a:gd name="T48" fmla="*/ 816285 w 310"/>
                <a:gd name="T49" fmla="*/ 50941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10" h="288">
                  <a:moveTo>
                    <a:pt x="1" y="288"/>
                  </a:moveTo>
                  <a:lnTo>
                    <a:pt x="1" y="223"/>
                  </a:lnTo>
                  <a:lnTo>
                    <a:pt x="0" y="187"/>
                  </a:lnTo>
                  <a:lnTo>
                    <a:pt x="1" y="107"/>
                  </a:lnTo>
                  <a:lnTo>
                    <a:pt x="2" y="87"/>
                  </a:lnTo>
                  <a:lnTo>
                    <a:pt x="4" y="82"/>
                  </a:lnTo>
                  <a:lnTo>
                    <a:pt x="8" y="64"/>
                  </a:lnTo>
                  <a:lnTo>
                    <a:pt x="13" y="50"/>
                  </a:lnTo>
                  <a:lnTo>
                    <a:pt x="21" y="36"/>
                  </a:lnTo>
                  <a:lnTo>
                    <a:pt x="31" y="29"/>
                  </a:lnTo>
                  <a:lnTo>
                    <a:pt x="48" y="21"/>
                  </a:lnTo>
                  <a:lnTo>
                    <a:pt x="66" y="15"/>
                  </a:lnTo>
                  <a:lnTo>
                    <a:pt x="89" y="8"/>
                  </a:lnTo>
                  <a:lnTo>
                    <a:pt x="113" y="3"/>
                  </a:lnTo>
                  <a:lnTo>
                    <a:pt x="128" y="3"/>
                  </a:lnTo>
                  <a:lnTo>
                    <a:pt x="148" y="1"/>
                  </a:lnTo>
                  <a:lnTo>
                    <a:pt x="171" y="0"/>
                  </a:lnTo>
                  <a:lnTo>
                    <a:pt x="193" y="1"/>
                  </a:lnTo>
                  <a:lnTo>
                    <a:pt x="220" y="5"/>
                  </a:lnTo>
                  <a:lnTo>
                    <a:pt x="238" y="8"/>
                  </a:lnTo>
                  <a:lnTo>
                    <a:pt x="256" y="13"/>
                  </a:lnTo>
                  <a:lnTo>
                    <a:pt x="271" y="17"/>
                  </a:lnTo>
                  <a:lnTo>
                    <a:pt x="285" y="22"/>
                  </a:lnTo>
                  <a:lnTo>
                    <a:pt x="298" y="29"/>
                  </a:lnTo>
                  <a:lnTo>
                    <a:pt x="310" y="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Freeform 11"/>
            <p:cNvSpPr>
              <a:spLocks noChangeAspect="1"/>
            </p:cNvSpPr>
            <p:nvPr/>
          </p:nvSpPr>
          <p:spPr bwMode="auto">
            <a:xfrm>
              <a:off x="2375" y="752"/>
              <a:ext cx="200" cy="242"/>
            </a:xfrm>
            <a:custGeom>
              <a:avLst/>
              <a:gdLst>
                <a:gd name="T0" fmla="*/ 169600 w 65"/>
                <a:gd name="T1" fmla="*/ 112068 h 87"/>
                <a:gd name="T2" fmla="*/ 169600 w 65"/>
                <a:gd name="T3" fmla="*/ 109245 h 87"/>
                <a:gd name="T4" fmla="*/ 167148 w 65"/>
                <a:gd name="T5" fmla="*/ 94116 h 87"/>
                <a:gd name="T6" fmla="*/ 162138 w 65"/>
                <a:gd name="T7" fmla="*/ 69451 h 87"/>
                <a:gd name="T8" fmla="*/ 154452 w 65"/>
                <a:gd name="T9" fmla="*/ 54130 h 87"/>
                <a:gd name="T10" fmla="*/ 138489 w 65"/>
                <a:gd name="T11" fmla="*/ 39816 h 87"/>
                <a:gd name="T12" fmla="*/ 114452 w 65"/>
                <a:gd name="T13" fmla="*/ 24489 h 87"/>
                <a:gd name="T14" fmla="*/ 78068 w 65"/>
                <a:gd name="T15" fmla="*/ 15327 h 87"/>
                <a:gd name="T16" fmla="*/ 46609 w 65"/>
                <a:gd name="T17" fmla="*/ 8804 h 87"/>
                <a:gd name="T18" fmla="*/ 26160 w 65"/>
                <a:gd name="T19" fmla="*/ 3661 h 87"/>
                <a:gd name="T20" fmla="*/ 0 w 65"/>
                <a:gd name="T21" fmla="*/ 0 h 87"/>
                <a:gd name="T22" fmla="*/ 23745 w 65"/>
                <a:gd name="T23" fmla="*/ 14314 h 87"/>
                <a:gd name="T24" fmla="*/ 39175 w 65"/>
                <a:gd name="T25" fmla="*/ 25975 h 87"/>
                <a:gd name="T26" fmla="*/ 55120 w 65"/>
                <a:gd name="T27" fmla="*/ 38500 h 87"/>
                <a:gd name="T28" fmla="*/ 70354 w 65"/>
                <a:gd name="T29" fmla="*/ 55615 h 87"/>
                <a:gd name="T30" fmla="*/ 89080 w 65"/>
                <a:gd name="T31" fmla="*/ 73582 h 87"/>
                <a:gd name="T32" fmla="*/ 96806 w 65"/>
                <a:gd name="T33" fmla="*/ 85251 h 87"/>
                <a:gd name="T34" fmla="*/ 99305 w 65"/>
                <a:gd name="T35" fmla="*/ 91231 h 87"/>
                <a:gd name="T36" fmla="*/ 130680 w 65"/>
                <a:gd name="T37" fmla="*/ 97754 h 87"/>
                <a:gd name="T38" fmla="*/ 143412 w 65"/>
                <a:gd name="T39" fmla="*/ 104230 h 87"/>
                <a:gd name="T40" fmla="*/ 156951 w 65"/>
                <a:gd name="T41" fmla="*/ 108408 h 87"/>
                <a:gd name="T42" fmla="*/ 162138 w 65"/>
                <a:gd name="T43" fmla="*/ 112068 h 87"/>
                <a:gd name="T44" fmla="*/ 169600 w 65"/>
                <a:gd name="T45" fmla="*/ 110753 h 87"/>
                <a:gd name="T46" fmla="*/ 169600 w 65"/>
                <a:gd name="T47" fmla="*/ 110753 h 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5" h="87">
                  <a:moveTo>
                    <a:pt x="65" y="87"/>
                  </a:moveTo>
                  <a:lnTo>
                    <a:pt x="65" y="85"/>
                  </a:lnTo>
                  <a:lnTo>
                    <a:pt x="64" y="73"/>
                  </a:lnTo>
                  <a:lnTo>
                    <a:pt x="62" y="54"/>
                  </a:lnTo>
                  <a:lnTo>
                    <a:pt x="59" y="42"/>
                  </a:lnTo>
                  <a:lnTo>
                    <a:pt x="53" y="31"/>
                  </a:lnTo>
                  <a:lnTo>
                    <a:pt x="44" y="19"/>
                  </a:lnTo>
                  <a:lnTo>
                    <a:pt x="30" y="12"/>
                  </a:lnTo>
                  <a:lnTo>
                    <a:pt x="18" y="7"/>
                  </a:lnTo>
                  <a:lnTo>
                    <a:pt x="10" y="3"/>
                  </a:lnTo>
                  <a:lnTo>
                    <a:pt x="0" y="0"/>
                  </a:lnTo>
                  <a:lnTo>
                    <a:pt x="9" y="11"/>
                  </a:lnTo>
                  <a:lnTo>
                    <a:pt x="15" y="20"/>
                  </a:lnTo>
                  <a:lnTo>
                    <a:pt x="21" y="30"/>
                  </a:lnTo>
                  <a:lnTo>
                    <a:pt x="27" y="43"/>
                  </a:lnTo>
                  <a:lnTo>
                    <a:pt x="34" y="57"/>
                  </a:lnTo>
                  <a:lnTo>
                    <a:pt x="37" y="66"/>
                  </a:lnTo>
                  <a:lnTo>
                    <a:pt x="38" y="71"/>
                  </a:lnTo>
                  <a:lnTo>
                    <a:pt x="50" y="76"/>
                  </a:lnTo>
                  <a:lnTo>
                    <a:pt x="55" y="81"/>
                  </a:lnTo>
                  <a:lnTo>
                    <a:pt x="60" y="84"/>
                  </a:lnTo>
                  <a:lnTo>
                    <a:pt x="62" y="87"/>
                  </a:lnTo>
                  <a:lnTo>
                    <a:pt x="65" y="8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Freeform 12"/>
            <p:cNvSpPr>
              <a:spLocks noChangeAspect="1"/>
            </p:cNvSpPr>
            <p:nvPr/>
          </p:nvSpPr>
          <p:spPr bwMode="auto">
            <a:xfrm>
              <a:off x="1621" y="752"/>
              <a:ext cx="200" cy="242"/>
            </a:xfrm>
            <a:custGeom>
              <a:avLst/>
              <a:gdLst>
                <a:gd name="T0" fmla="*/ 169600 w 65"/>
                <a:gd name="T1" fmla="*/ 0 h 87"/>
                <a:gd name="T2" fmla="*/ 167148 w 65"/>
                <a:gd name="T3" fmla="*/ 1316 h 87"/>
                <a:gd name="T4" fmla="*/ 107031 w 65"/>
                <a:gd name="T5" fmla="*/ 11669 h 87"/>
                <a:gd name="T6" fmla="*/ 80492 w 65"/>
                <a:gd name="T7" fmla="*/ 16634 h 87"/>
                <a:gd name="T8" fmla="*/ 52695 w 65"/>
                <a:gd name="T9" fmla="*/ 25975 h 87"/>
                <a:gd name="T10" fmla="*/ 33874 w 65"/>
                <a:gd name="T11" fmla="*/ 36155 h 87"/>
                <a:gd name="T12" fmla="*/ 23745 w 65"/>
                <a:gd name="T13" fmla="*/ 47777 h 87"/>
                <a:gd name="T14" fmla="*/ 12732 w 65"/>
                <a:gd name="T15" fmla="*/ 64414 h 87"/>
                <a:gd name="T16" fmla="*/ 4923 w 65"/>
                <a:gd name="T17" fmla="*/ 79632 h 87"/>
                <a:gd name="T18" fmla="*/ 0 w 65"/>
                <a:gd name="T19" fmla="*/ 92608 h 87"/>
                <a:gd name="T20" fmla="*/ 2508 w 65"/>
                <a:gd name="T21" fmla="*/ 109245 h 87"/>
                <a:gd name="T22" fmla="*/ 4923 w 65"/>
                <a:gd name="T23" fmla="*/ 112068 h 87"/>
                <a:gd name="T24" fmla="*/ 12732 w 65"/>
                <a:gd name="T25" fmla="*/ 109245 h 87"/>
                <a:gd name="T26" fmla="*/ 28951 w 65"/>
                <a:gd name="T27" fmla="*/ 104230 h 87"/>
                <a:gd name="T28" fmla="*/ 46609 w 65"/>
                <a:gd name="T29" fmla="*/ 95431 h 87"/>
                <a:gd name="T30" fmla="*/ 60157 w 65"/>
                <a:gd name="T31" fmla="*/ 92608 h 87"/>
                <a:gd name="T32" fmla="*/ 73062 w 65"/>
                <a:gd name="T33" fmla="*/ 91231 h 87"/>
                <a:gd name="T34" fmla="*/ 75569 w 65"/>
                <a:gd name="T35" fmla="*/ 82433 h 87"/>
                <a:gd name="T36" fmla="*/ 80492 w 65"/>
                <a:gd name="T37" fmla="*/ 72252 h 87"/>
                <a:gd name="T38" fmla="*/ 91615 w 65"/>
                <a:gd name="T39" fmla="*/ 57960 h 87"/>
                <a:gd name="T40" fmla="*/ 109529 w 65"/>
                <a:gd name="T41" fmla="*/ 44962 h 87"/>
                <a:gd name="T42" fmla="*/ 128265 w 65"/>
                <a:gd name="T43" fmla="*/ 29635 h 87"/>
                <a:gd name="T44" fmla="*/ 156951 w 65"/>
                <a:gd name="T45" fmla="*/ 12998 h 87"/>
                <a:gd name="T46" fmla="*/ 164649 w 65"/>
                <a:gd name="T47" fmla="*/ 5146 h 87"/>
                <a:gd name="T48" fmla="*/ 164649 w 65"/>
                <a:gd name="T49" fmla="*/ 2818 h 87"/>
                <a:gd name="T50" fmla="*/ 151129 w 65"/>
                <a:gd name="T51" fmla="*/ 5146 h 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87">
                  <a:moveTo>
                    <a:pt x="65" y="0"/>
                  </a:moveTo>
                  <a:lnTo>
                    <a:pt x="64" y="1"/>
                  </a:lnTo>
                  <a:lnTo>
                    <a:pt x="41" y="9"/>
                  </a:lnTo>
                  <a:lnTo>
                    <a:pt x="31" y="13"/>
                  </a:lnTo>
                  <a:lnTo>
                    <a:pt x="20" y="20"/>
                  </a:lnTo>
                  <a:lnTo>
                    <a:pt x="13" y="28"/>
                  </a:lnTo>
                  <a:lnTo>
                    <a:pt x="9" y="37"/>
                  </a:lnTo>
                  <a:lnTo>
                    <a:pt x="5" y="50"/>
                  </a:lnTo>
                  <a:lnTo>
                    <a:pt x="2" y="62"/>
                  </a:lnTo>
                  <a:lnTo>
                    <a:pt x="0" y="72"/>
                  </a:lnTo>
                  <a:lnTo>
                    <a:pt x="1" y="85"/>
                  </a:lnTo>
                  <a:lnTo>
                    <a:pt x="2" y="87"/>
                  </a:lnTo>
                  <a:lnTo>
                    <a:pt x="5" y="85"/>
                  </a:lnTo>
                  <a:lnTo>
                    <a:pt x="11" y="81"/>
                  </a:lnTo>
                  <a:lnTo>
                    <a:pt x="18" y="74"/>
                  </a:lnTo>
                  <a:lnTo>
                    <a:pt x="23" y="72"/>
                  </a:lnTo>
                  <a:lnTo>
                    <a:pt x="28" y="71"/>
                  </a:lnTo>
                  <a:lnTo>
                    <a:pt x="29" y="64"/>
                  </a:lnTo>
                  <a:lnTo>
                    <a:pt x="31" y="56"/>
                  </a:lnTo>
                  <a:lnTo>
                    <a:pt x="35" y="45"/>
                  </a:lnTo>
                  <a:lnTo>
                    <a:pt x="42" y="35"/>
                  </a:lnTo>
                  <a:lnTo>
                    <a:pt x="49" y="23"/>
                  </a:lnTo>
                  <a:lnTo>
                    <a:pt x="60" y="10"/>
                  </a:lnTo>
                  <a:lnTo>
                    <a:pt x="63" y="4"/>
                  </a:lnTo>
                  <a:lnTo>
                    <a:pt x="63" y="2"/>
                  </a:lnTo>
                  <a:lnTo>
                    <a:pt x="58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Freeform 13"/>
            <p:cNvSpPr>
              <a:spLocks noChangeAspect="1"/>
            </p:cNvSpPr>
            <p:nvPr/>
          </p:nvSpPr>
          <p:spPr bwMode="auto">
            <a:xfrm>
              <a:off x="2154" y="733"/>
              <a:ext cx="221" cy="401"/>
            </a:xfrm>
            <a:custGeom>
              <a:avLst/>
              <a:gdLst>
                <a:gd name="T0" fmla="*/ 184738 w 72"/>
                <a:gd name="T1" fmla="*/ 15400 h 144"/>
                <a:gd name="T2" fmla="*/ 153908 w 72"/>
                <a:gd name="T3" fmla="*/ 8894 h 144"/>
                <a:gd name="T4" fmla="*/ 110325 w 72"/>
                <a:gd name="T5" fmla="*/ 6569 h 144"/>
                <a:gd name="T6" fmla="*/ 64256 w 72"/>
                <a:gd name="T7" fmla="*/ 2829 h 144"/>
                <a:gd name="T8" fmla="*/ 12520 w 72"/>
                <a:gd name="T9" fmla="*/ 0 h 144"/>
                <a:gd name="T10" fmla="*/ 0 w 72"/>
                <a:gd name="T11" fmla="*/ 0 h 144"/>
                <a:gd name="T12" fmla="*/ 7631 w 72"/>
                <a:gd name="T13" fmla="*/ 13044 h 144"/>
                <a:gd name="T14" fmla="*/ 15010 w 72"/>
                <a:gd name="T15" fmla="*/ 32654 h 144"/>
                <a:gd name="T16" fmla="*/ 28313 w 72"/>
                <a:gd name="T17" fmla="*/ 55926 h 144"/>
                <a:gd name="T18" fmla="*/ 35943 w 72"/>
                <a:gd name="T19" fmla="*/ 83052 h 144"/>
                <a:gd name="T20" fmla="*/ 50953 w 72"/>
                <a:gd name="T21" fmla="*/ 125920 h 144"/>
                <a:gd name="T22" fmla="*/ 61862 w 72"/>
                <a:gd name="T23" fmla="*/ 165972 h 144"/>
                <a:gd name="T24" fmla="*/ 67006 w 72"/>
                <a:gd name="T25" fmla="*/ 187075 h 1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2" h="144">
                  <a:moveTo>
                    <a:pt x="72" y="12"/>
                  </a:moveTo>
                  <a:lnTo>
                    <a:pt x="60" y="7"/>
                  </a:lnTo>
                  <a:lnTo>
                    <a:pt x="43" y="5"/>
                  </a:lnTo>
                  <a:lnTo>
                    <a:pt x="25" y="2"/>
                  </a:lnTo>
                  <a:lnTo>
                    <a:pt x="5" y="0"/>
                  </a:lnTo>
                  <a:lnTo>
                    <a:pt x="0" y="0"/>
                  </a:lnTo>
                  <a:lnTo>
                    <a:pt x="3" y="10"/>
                  </a:lnTo>
                  <a:lnTo>
                    <a:pt x="6" y="25"/>
                  </a:lnTo>
                  <a:lnTo>
                    <a:pt x="11" y="43"/>
                  </a:lnTo>
                  <a:lnTo>
                    <a:pt x="14" y="64"/>
                  </a:lnTo>
                  <a:lnTo>
                    <a:pt x="20" y="97"/>
                  </a:lnTo>
                  <a:lnTo>
                    <a:pt x="24" y="128"/>
                  </a:lnTo>
                  <a:lnTo>
                    <a:pt x="26" y="14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Freeform 14"/>
            <p:cNvSpPr>
              <a:spLocks noChangeAspect="1"/>
            </p:cNvSpPr>
            <p:nvPr/>
          </p:nvSpPr>
          <p:spPr bwMode="auto">
            <a:xfrm>
              <a:off x="1821" y="733"/>
              <a:ext cx="222" cy="401"/>
            </a:xfrm>
            <a:custGeom>
              <a:avLst/>
              <a:gdLst>
                <a:gd name="T0" fmla="*/ 0 w 72"/>
                <a:gd name="T1" fmla="*/ 15400 h 144"/>
                <a:gd name="T2" fmla="*/ 34262 w 72"/>
                <a:gd name="T3" fmla="*/ 11726 h 144"/>
                <a:gd name="T4" fmla="*/ 68888 w 72"/>
                <a:gd name="T5" fmla="*/ 8894 h 144"/>
                <a:gd name="T6" fmla="*/ 108370 w 72"/>
                <a:gd name="T7" fmla="*/ 5166 h 144"/>
                <a:gd name="T8" fmla="*/ 156362 w 72"/>
                <a:gd name="T9" fmla="*/ 0 h 144"/>
                <a:gd name="T10" fmla="*/ 190889 w 72"/>
                <a:gd name="T11" fmla="*/ 1317 h 144"/>
                <a:gd name="T12" fmla="*/ 180594 w 72"/>
                <a:gd name="T13" fmla="*/ 19613 h 144"/>
                <a:gd name="T14" fmla="*/ 169195 w 72"/>
                <a:gd name="T15" fmla="*/ 37836 h 144"/>
                <a:gd name="T16" fmla="*/ 164129 w 72"/>
                <a:gd name="T17" fmla="*/ 55926 h 144"/>
                <a:gd name="T18" fmla="*/ 156362 w 72"/>
                <a:gd name="T19" fmla="*/ 81539 h 144"/>
                <a:gd name="T20" fmla="*/ 127070 w 72"/>
                <a:gd name="T21" fmla="*/ 187075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2" h="144">
                  <a:moveTo>
                    <a:pt x="0" y="12"/>
                  </a:moveTo>
                  <a:lnTo>
                    <a:pt x="13" y="9"/>
                  </a:lnTo>
                  <a:lnTo>
                    <a:pt x="26" y="7"/>
                  </a:lnTo>
                  <a:lnTo>
                    <a:pt x="41" y="4"/>
                  </a:lnTo>
                  <a:lnTo>
                    <a:pt x="59" y="0"/>
                  </a:lnTo>
                  <a:lnTo>
                    <a:pt x="72" y="1"/>
                  </a:lnTo>
                  <a:lnTo>
                    <a:pt x="68" y="15"/>
                  </a:lnTo>
                  <a:lnTo>
                    <a:pt x="64" y="29"/>
                  </a:lnTo>
                  <a:lnTo>
                    <a:pt x="62" y="43"/>
                  </a:lnTo>
                  <a:lnTo>
                    <a:pt x="59" y="63"/>
                  </a:lnTo>
                  <a:lnTo>
                    <a:pt x="48" y="14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Freeform 15"/>
            <p:cNvSpPr>
              <a:spLocks noChangeAspect="1"/>
            </p:cNvSpPr>
            <p:nvPr/>
          </p:nvSpPr>
          <p:spPr bwMode="auto">
            <a:xfrm>
              <a:off x="2154" y="752"/>
              <a:ext cx="267" cy="61"/>
            </a:xfrm>
            <a:custGeom>
              <a:avLst/>
              <a:gdLst>
                <a:gd name="T0" fmla="*/ 222917 w 87"/>
                <a:gd name="T1" fmla="*/ 27716 h 22"/>
                <a:gd name="T2" fmla="*/ 202254 w 87"/>
                <a:gd name="T3" fmla="*/ 25071 h 22"/>
                <a:gd name="T4" fmla="*/ 161179 w 87"/>
                <a:gd name="T5" fmla="*/ 19035 h 22"/>
                <a:gd name="T6" fmla="*/ 110271 w 87"/>
                <a:gd name="T7" fmla="*/ 11302 h 22"/>
                <a:gd name="T8" fmla="*/ 59348 w 87"/>
                <a:gd name="T9" fmla="*/ 3605 h 22"/>
                <a:gd name="T10" fmla="*/ 28302 w 87"/>
                <a:gd name="T11" fmla="*/ 0 h 22"/>
                <a:gd name="T12" fmla="*/ 0 w 87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2">
                  <a:moveTo>
                    <a:pt x="87" y="22"/>
                  </a:moveTo>
                  <a:lnTo>
                    <a:pt x="79" y="20"/>
                  </a:lnTo>
                  <a:lnTo>
                    <a:pt x="63" y="15"/>
                  </a:lnTo>
                  <a:lnTo>
                    <a:pt x="43" y="9"/>
                  </a:lnTo>
                  <a:lnTo>
                    <a:pt x="23" y="3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Freeform 16"/>
            <p:cNvSpPr>
              <a:spLocks noChangeAspect="1"/>
            </p:cNvSpPr>
            <p:nvPr/>
          </p:nvSpPr>
          <p:spPr bwMode="auto">
            <a:xfrm>
              <a:off x="1778" y="752"/>
              <a:ext cx="243" cy="61"/>
            </a:xfrm>
            <a:custGeom>
              <a:avLst/>
              <a:gdLst>
                <a:gd name="T0" fmla="*/ 0 w 79"/>
                <a:gd name="T1" fmla="*/ 27716 h 22"/>
                <a:gd name="T2" fmla="*/ 44032 w 79"/>
                <a:gd name="T3" fmla="*/ 22764 h 22"/>
                <a:gd name="T4" fmla="*/ 91417 w 79"/>
                <a:gd name="T5" fmla="*/ 14069 h 22"/>
                <a:gd name="T6" fmla="*/ 143133 w 79"/>
                <a:gd name="T7" fmla="*/ 8695 h 22"/>
                <a:gd name="T8" fmla="*/ 205729 w 79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9" h="22">
                  <a:moveTo>
                    <a:pt x="0" y="22"/>
                  </a:moveTo>
                  <a:lnTo>
                    <a:pt x="17" y="18"/>
                  </a:lnTo>
                  <a:lnTo>
                    <a:pt x="35" y="11"/>
                  </a:lnTo>
                  <a:lnTo>
                    <a:pt x="55" y="7"/>
                  </a:lnTo>
                  <a:lnTo>
                    <a:pt x="79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Line 17"/>
            <p:cNvSpPr>
              <a:spLocks noChangeAspect="1" noChangeShapeType="1"/>
            </p:cNvSpPr>
            <p:nvPr/>
          </p:nvSpPr>
          <p:spPr bwMode="auto">
            <a:xfrm flipH="1">
              <a:off x="1599" y="953"/>
              <a:ext cx="22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Line 18"/>
            <p:cNvSpPr>
              <a:spLocks noChangeAspect="1" noChangeShapeType="1"/>
            </p:cNvSpPr>
            <p:nvPr/>
          </p:nvSpPr>
          <p:spPr bwMode="auto">
            <a:xfrm>
              <a:off x="2575" y="953"/>
              <a:ext cx="22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Freeform 19"/>
            <p:cNvSpPr>
              <a:spLocks noChangeAspect="1"/>
            </p:cNvSpPr>
            <p:nvPr/>
          </p:nvSpPr>
          <p:spPr bwMode="auto">
            <a:xfrm>
              <a:off x="1688" y="1134"/>
              <a:ext cx="820" cy="181"/>
            </a:xfrm>
            <a:custGeom>
              <a:avLst/>
              <a:gdLst>
                <a:gd name="T0" fmla="*/ 703788 w 266"/>
                <a:gd name="T1" fmla="*/ 81534 h 65"/>
                <a:gd name="T2" fmla="*/ 703788 w 266"/>
                <a:gd name="T3" fmla="*/ 55923 h 65"/>
                <a:gd name="T4" fmla="*/ 669539 w 266"/>
                <a:gd name="T5" fmla="*/ 36320 h 65"/>
                <a:gd name="T6" fmla="*/ 605792 w 266"/>
                <a:gd name="T7" fmla="*/ 21937 h 65"/>
                <a:gd name="T8" fmla="*/ 529483 w 266"/>
                <a:gd name="T9" fmla="*/ 10211 h 65"/>
                <a:gd name="T10" fmla="*/ 473852 w 266"/>
                <a:gd name="T11" fmla="*/ 5165 h 65"/>
                <a:gd name="T12" fmla="*/ 370819 w 266"/>
                <a:gd name="T13" fmla="*/ 0 h 65"/>
                <a:gd name="T14" fmla="*/ 336305 w 266"/>
                <a:gd name="T15" fmla="*/ 1317 h 65"/>
                <a:gd name="T16" fmla="*/ 241132 w 266"/>
                <a:gd name="T17" fmla="*/ 6569 h 65"/>
                <a:gd name="T18" fmla="*/ 163994 w 266"/>
                <a:gd name="T19" fmla="*/ 13043 h 65"/>
                <a:gd name="T20" fmla="*/ 87419 w 266"/>
                <a:gd name="T21" fmla="*/ 24766 h 65"/>
                <a:gd name="T22" fmla="*/ 41983 w 266"/>
                <a:gd name="T23" fmla="*/ 36320 h 65"/>
                <a:gd name="T24" fmla="*/ 10281 w 266"/>
                <a:gd name="T25" fmla="*/ 50936 h 65"/>
                <a:gd name="T26" fmla="*/ 4979 w 266"/>
                <a:gd name="T27" fmla="*/ 64817 h 65"/>
                <a:gd name="T28" fmla="*/ 0 w 266"/>
                <a:gd name="T29" fmla="*/ 84357 h 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6" h="65">
                  <a:moveTo>
                    <a:pt x="266" y="63"/>
                  </a:moveTo>
                  <a:lnTo>
                    <a:pt x="266" y="43"/>
                  </a:lnTo>
                  <a:lnTo>
                    <a:pt x="253" y="28"/>
                  </a:lnTo>
                  <a:lnTo>
                    <a:pt x="229" y="17"/>
                  </a:lnTo>
                  <a:lnTo>
                    <a:pt x="200" y="8"/>
                  </a:lnTo>
                  <a:lnTo>
                    <a:pt x="179" y="4"/>
                  </a:lnTo>
                  <a:lnTo>
                    <a:pt x="140" y="0"/>
                  </a:lnTo>
                  <a:lnTo>
                    <a:pt x="127" y="1"/>
                  </a:lnTo>
                  <a:lnTo>
                    <a:pt x="91" y="5"/>
                  </a:lnTo>
                  <a:lnTo>
                    <a:pt x="62" y="10"/>
                  </a:lnTo>
                  <a:lnTo>
                    <a:pt x="33" y="19"/>
                  </a:lnTo>
                  <a:lnTo>
                    <a:pt x="16" y="28"/>
                  </a:lnTo>
                  <a:lnTo>
                    <a:pt x="4" y="39"/>
                  </a:lnTo>
                  <a:lnTo>
                    <a:pt x="2" y="50"/>
                  </a:lnTo>
                  <a:lnTo>
                    <a:pt x="0" y="6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Freeform 20"/>
            <p:cNvSpPr>
              <a:spLocks noChangeAspect="1"/>
            </p:cNvSpPr>
            <p:nvPr/>
          </p:nvSpPr>
          <p:spPr bwMode="auto">
            <a:xfrm>
              <a:off x="2532" y="975"/>
              <a:ext cx="22" cy="521"/>
            </a:xfrm>
            <a:custGeom>
              <a:avLst/>
              <a:gdLst>
                <a:gd name="T0" fmla="*/ 0 w 7"/>
                <a:gd name="T1" fmla="*/ 0 h 187"/>
                <a:gd name="T2" fmla="*/ 8602 w 7"/>
                <a:gd name="T3" fmla="*/ 97728 h 187"/>
                <a:gd name="T4" fmla="*/ 18442 w 7"/>
                <a:gd name="T5" fmla="*/ 192692 h 187"/>
                <a:gd name="T6" fmla="*/ 21167 w 7"/>
                <a:gd name="T7" fmla="*/ 243730 h 1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7">
                  <a:moveTo>
                    <a:pt x="0" y="0"/>
                  </a:moveTo>
                  <a:lnTo>
                    <a:pt x="3" y="75"/>
                  </a:lnTo>
                  <a:lnTo>
                    <a:pt x="6" y="148"/>
                  </a:lnTo>
                  <a:lnTo>
                    <a:pt x="7" y="18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Freeform 21"/>
            <p:cNvSpPr>
              <a:spLocks noChangeAspect="1"/>
            </p:cNvSpPr>
            <p:nvPr/>
          </p:nvSpPr>
          <p:spPr bwMode="auto">
            <a:xfrm>
              <a:off x="1642" y="975"/>
              <a:ext cx="25" cy="521"/>
            </a:xfrm>
            <a:custGeom>
              <a:avLst/>
              <a:gdLst>
                <a:gd name="T0" fmla="*/ 23281 w 8"/>
                <a:gd name="T1" fmla="*/ 0 h 187"/>
                <a:gd name="T2" fmla="*/ 8388 w 8"/>
                <a:gd name="T3" fmla="*/ 86093 h 187"/>
                <a:gd name="T4" fmla="*/ 0 w 8"/>
                <a:gd name="T5" fmla="*/ 195587 h 187"/>
                <a:gd name="T6" fmla="*/ 0 w 8"/>
                <a:gd name="T7" fmla="*/ 243730 h 1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87">
                  <a:moveTo>
                    <a:pt x="8" y="0"/>
                  </a:moveTo>
                  <a:lnTo>
                    <a:pt x="3" y="66"/>
                  </a:lnTo>
                  <a:lnTo>
                    <a:pt x="0" y="150"/>
                  </a:lnTo>
                  <a:lnTo>
                    <a:pt x="0" y="18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Freeform 22"/>
            <p:cNvSpPr>
              <a:spLocks noChangeAspect="1"/>
            </p:cNvSpPr>
            <p:nvPr/>
          </p:nvSpPr>
          <p:spPr bwMode="auto">
            <a:xfrm>
              <a:off x="2508" y="1315"/>
              <a:ext cx="46" cy="2"/>
            </a:xfrm>
            <a:custGeom>
              <a:avLst/>
              <a:gdLst>
                <a:gd name="T0" fmla="*/ 0 w 15"/>
                <a:gd name="T1" fmla="*/ 0 h 2"/>
                <a:gd name="T2" fmla="*/ 17333 w 15"/>
                <a:gd name="T3" fmla="*/ 0 h 2"/>
                <a:gd name="T4" fmla="*/ 38211 w 1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">
                  <a:moveTo>
                    <a:pt x="0" y="0"/>
                  </a:moveTo>
                  <a:lnTo>
                    <a:pt x="7" y="0"/>
                  </a:lnTo>
                  <a:lnTo>
                    <a:pt x="15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Freeform 23"/>
            <p:cNvSpPr>
              <a:spLocks noChangeAspect="1"/>
            </p:cNvSpPr>
            <p:nvPr/>
          </p:nvSpPr>
          <p:spPr bwMode="auto">
            <a:xfrm>
              <a:off x="1642" y="1315"/>
              <a:ext cx="46" cy="2"/>
            </a:xfrm>
            <a:custGeom>
              <a:avLst/>
              <a:gdLst>
                <a:gd name="T0" fmla="*/ 38211 w 15"/>
                <a:gd name="T1" fmla="*/ 0 h 2"/>
                <a:gd name="T2" fmla="*/ 33338 w 15"/>
                <a:gd name="T3" fmla="*/ 0 h 2"/>
                <a:gd name="T4" fmla="*/ 0 w 1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">
                  <a:moveTo>
                    <a:pt x="15" y="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Freeform 24"/>
            <p:cNvSpPr>
              <a:spLocks noChangeAspect="1"/>
            </p:cNvSpPr>
            <p:nvPr/>
          </p:nvSpPr>
          <p:spPr bwMode="auto">
            <a:xfrm>
              <a:off x="1688" y="1315"/>
              <a:ext cx="820" cy="342"/>
            </a:xfrm>
            <a:custGeom>
              <a:avLst/>
              <a:gdLst>
                <a:gd name="T0" fmla="*/ 703788 w 266"/>
                <a:gd name="T1" fmla="*/ 0 h 123"/>
                <a:gd name="T2" fmla="*/ 701242 w 266"/>
                <a:gd name="T3" fmla="*/ 34712 h 123"/>
                <a:gd name="T4" fmla="*/ 695995 w 266"/>
                <a:gd name="T5" fmla="*/ 69287 h 123"/>
                <a:gd name="T6" fmla="*/ 679851 w 266"/>
                <a:gd name="T7" fmla="*/ 111823 h 123"/>
                <a:gd name="T8" fmla="*/ 666756 w 266"/>
                <a:gd name="T9" fmla="*/ 158040 h 123"/>
                <a:gd name="T10" fmla="*/ 600727 w 266"/>
                <a:gd name="T11" fmla="*/ 147936 h 123"/>
                <a:gd name="T12" fmla="*/ 526138 w 266"/>
                <a:gd name="T13" fmla="*/ 142731 h 123"/>
                <a:gd name="T14" fmla="*/ 459931 w 266"/>
                <a:gd name="T15" fmla="*/ 139917 h 123"/>
                <a:gd name="T16" fmla="*/ 373337 w 266"/>
                <a:gd name="T17" fmla="*/ 138610 h 123"/>
                <a:gd name="T18" fmla="*/ 296202 w 266"/>
                <a:gd name="T19" fmla="*/ 139917 h 123"/>
                <a:gd name="T20" fmla="*/ 235238 w 266"/>
                <a:gd name="T21" fmla="*/ 141424 h 123"/>
                <a:gd name="T22" fmla="*/ 163994 w 266"/>
                <a:gd name="T23" fmla="*/ 145058 h 123"/>
                <a:gd name="T24" fmla="*/ 84901 w 266"/>
                <a:gd name="T25" fmla="*/ 152882 h 123"/>
                <a:gd name="T26" fmla="*/ 53198 w 266"/>
                <a:gd name="T27" fmla="*/ 158040 h 123"/>
                <a:gd name="T28" fmla="*/ 37033 w 266"/>
                <a:gd name="T29" fmla="*/ 119669 h 123"/>
                <a:gd name="T30" fmla="*/ 26712 w 266"/>
                <a:gd name="T31" fmla="*/ 88762 h 123"/>
                <a:gd name="T32" fmla="*/ 10281 w 266"/>
                <a:gd name="T33" fmla="*/ 41059 h 123"/>
                <a:gd name="T34" fmla="*/ 0 w 266"/>
                <a:gd name="T35" fmla="*/ 3656 h 1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6" h="123">
                  <a:moveTo>
                    <a:pt x="266" y="0"/>
                  </a:moveTo>
                  <a:lnTo>
                    <a:pt x="265" y="27"/>
                  </a:lnTo>
                  <a:lnTo>
                    <a:pt x="263" y="54"/>
                  </a:lnTo>
                  <a:lnTo>
                    <a:pt x="257" y="87"/>
                  </a:lnTo>
                  <a:lnTo>
                    <a:pt x="252" y="123"/>
                  </a:lnTo>
                  <a:lnTo>
                    <a:pt x="227" y="115"/>
                  </a:lnTo>
                  <a:lnTo>
                    <a:pt x="199" y="111"/>
                  </a:lnTo>
                  <a:lnTo>
                    <a:pt x="174" y="109"/>
                  </a:lnTo>
                  <a:lnTo>
                    <a:pt x="141" y="108"/>
                  </a:lnTo>
                  <a:lnTo>
                    <a:pt x="112" y="109"/>
                  </a:lnTo>
                  <a:lnTo>
                    <a:pt x="89" y="110"/>
                  </a:lnTo>
                  <a:lnTo>
                    <a:pt x="62" y="113"/>
                  </a:lnTo>
                  <a:lnTo>
                    <a:pt x="32" y="119"/>
                  </a:lnTo>
                  <a:lnTo>
                    <a:pt x="20" y="123"/>
                  </a:lnTo>
                  <a:lnTo>
                    <a:pt x="14" y="93"/>
                  </a:lnTo>
                  <a:lnTo>
                    <a:pt x="10" y="69"/>
                  </a:lnTo>
                  <a:lnTo>
                    <a:pt x="4" y="32"/>
                  </a:lnTo>
                  <a:lnTo>
                    <a:pt x="0" y="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Freeform 25"/>
            <p:cNvSpPr>
              <a:spLocks noChangeAspect="1"/>
            </p:cNvSpPr>
            <p:nvPr/>
          </p:nvSpPr>
          <p:spPr bwMode="auto">
            <a:xfrm>
              <a:off x="1732" y="1657"/>
              <a:ext cx="733" cy="1142"/>
            </a:xfrm>
            <a:custGeom>
              <a:avLst/>
              <a:gdLst>
                <a:gd name="T0" fmla="*/ 612717 w 238"/>
                <a:gd name="T1" fmla="*/ 0 h 410"/>
                <a:gd name="T2" fmla="*/ 599135 w 238"/>
                <a:gd name="T3" fmla="*/ 23297 h 410"/>
                <a:gd name="T4" fmla="*/ 594078 w 238"/>
                <a:gd name="T5" fmla="*/ 57482 h 410"/>
                <a:gd name="T6" fmla="*/ 588879 w 238"/>
                <a:gd name="T7" fmla="*/ 89678 h 410"/>
                <a:gd name="T8" fmla="*/ 588879 w 238"/>
                <a:gd name="T9" fmla="*/ 130260 h 410"/>
                <a:gd name="T10" fmla="*/ 583825 w 238"/>
                <a:gd name="T11" fmla="*/ 193817 h 410"/>
                <a:gd name="T12" fmla="*/ 583825 w 238"/>
                <a:gd name="T13" fmla="*/ 241895 h 410"/>
                <a:gd name="T14" fmla="*/ 583825 w 238"/>
                <a:gd name="T15" fmla="*/ 292703 h 410"/>
                <a:gd name="T16" fmla="*/ 583825 w 238"/>
                <a:gd name="T17" fmla="*/ 340868 h 410"/>
                <a:gd name="T18" fmla="*/ 588879 w 238"/>
                <a:gd name="T19" fmla="*/ 379743 h 410"/>
                <a:gd name="T20" fmla="*/ 601562 w 238"/>
                <a:gd name="T21" fmla="*/ 417473 h 410"/>
                <a:gd name="T22" fmla="*/ 615409 w 238"/>
                <a:gd name="T23" fmla="*/ 451491 h 410"/>
                <a:gd name="T24" fmla="*/ 625665 w 238"/>
                <a:gd name="T25" fmla="*/ 475799 h 410"/>
                <a:gd name="T26" fmla="*/ 625665 w 238"/>
                <a:gd name="T27" fmla="*/ 488871 h 410"/>
                <a:gd name="T28" fmla="*/ 625665 w 238"/>
                <a:gd name="T29" fmla="*/ 501928 h 410"/>
                <a:gd name="T30" fmla="*/ 612717 w 238"/>
                <a:gd name="T31" fmla="*/ 507157 h 410"/>
                <a:gd name="T32" fmla="*/ 562501 w 238"/>
                <a:gd name="T33" fmla="*/ 520231 h 410"/>
                <a:gd name="T34" fmla="*/ 515348 w 238"/>
                <a:gd name="T35" fmla="*/ 529609 h 410"/>
                <a:gd name="T36" fmla="*/ 467762 w 238"/>
                <a:gd name="T37" fmla="*/ 531960 h 410"/>
                <a:gd name="T38" fmla="*/ 404607 w 238"/>
                <a:gd name="T39" fmla="*/ 533281 h 410"/>
                <a:gd name="T40" fmla="*/ 275682 w 238"/>
                <a:gd name="T41" fmla="*/ 533281 h 410"/>
                <a:gd name="T42" fmla="*/ 191994 w 238"/>
                <a:gd name="T43" fmla="*/ 531960 h 410"/>
                <a:gd name="T44" fmla="*/ 144139 w 238"/>
                <a:gd name="T45" fmla="*/ 530448 h 410"/>
                <a:gd name="T46" fmla="*/ 86999 w 238"/>
                <a:gd name="T47" fmla="*/ 525398 h 410"/>
                <a:gd name="T48" fmla="*/ 52908 w 238"/>
                <a:gd name="T49" fmla="*/ 517872 h 410"/>
                <a:gd name="T50" fmla="*/ 18809 w 238"/>
                <a:gd name="T51" fmla="*/ 506140 h 410"/>
                <a:gd name="T52" fmla="*/ 7740 w 238"/>
                <a:gd name="T53" fmla="*/ 501928 h 410"/>
                <a:gd name="T54" fmla="*/ 0 w 238"/>
                <a:gd name="T55" fmla="*/ 483882 h 410"/>
                <a:gd name="T56" fmla="*/ 10253 w 238"/>
                <a:gd name="T57" fmla="*/ 460390 h 410"/>
                <a:gd name="T58" fmla="*/ 21322 w 238"/>
                <a:gd name="T59" fmla="*/ 437055 h 410"/>
                <a:gd name="T60" fmla="*/ 31578 w 238"/>
                <a:gd name="T61" fmla="*/ 405741 h 410"/>
                <a:gd name="T62" fmla="*/ 39317 w 238"/>
                <a:gd name="T63" fmla="*/ 378726 h 410"/>
                <a:gd name="T64" fmla="*/ 41830 w 238"/>
                <a:gd name="T65" fmla="*/ 293736 h 410"/>
                <a:gd name="T66" fmla="*/ 41830 w 238"/>
                <a:gd name="T67" fmla="*/ 231678 h 410"/>
                <a:gd name="T68" fmla="*/ 39317 w 238"/>
                <a:gd name="T69" fmla="*/ 120865 h 410"/>
                <a:gd name="T70" fmla="*/ 36604 w 238"/>
                <a:gd name="T71" fmla="*/ 81617 h 410"/>
                <a:gd name="T72" fmla="*/ 31578 w 238"/>
                <a:gd name="T73" fmla="*/ 58326 h 410"/>
                <a:gd name="T74" fmla="*/ 23838 w 238"/>
                <a:gd name="T75" fmla="*/ 33708 h 410"/>
                <a:gd name="T76" fmla="*/ 15196 w 238"/>
                <a:gd name="T77" fmla="*/ 0 h 4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38" h="410">
                  <a:moveTo>
                    <a:pt x="233" y="0"/>
                  </a:moveTo>
                  <a:lnTo>
                    <a:pt x="228" y="18"/>
                  </a:lnTo>
                  <a:lnTo>
                    <a:pt x="226" y="44"/>
                  </a:lnTo>
                  <a:lnTo>
                    <a:pt x="224" y="69"/>
                  </a:lnTo>
                  <a:lnTo>
                    <a:pt x="224" y="100"/>
                  </a:lnTo>
                  <a:lnTo>
                    <a:pt x="222" y="149"/>
                  </a:lnTo>
                  <a:lnTo>
                    <a:pt x="222" y="186"/>
                  </a:lnTo>
                  <a:lnTo>
                    <a:pt x="222" y="225"/>
                  </a:lnTo>
                  <a:lnTo>
                    <a:pt x="222" y="262"/>
                  </a:lnTo>
                  <a:lnTo>
                    <a:pt x="224" y="292"/>
                  </a:lnTo>
                  <a:lnTo>
                    <a:pt x="229" y="321"/>
                  </a:lnTo>
                  <a:lnTo>
                    <a:pt x="234" y="347"/>
                  </a:lnTo>
                  <a:lnTo>
                    <a:pt x="238" y="366"/>
                  </a:lnTo>
                  <a:lnTo>
                    <a:pt x="238" y="376"/>
                  </a:lnTo>
                  <a:lnTo>
                    <a:pt x="238" y="386"/>
                  </a:lnTo>
                  <a:lnTo>
                    <a:pt x="233" y="390"/>
                  </a:lnTo>
                  <a:lnTo>
                    <a:pt x="214" y="400"/>
                  </a:lnTo>
                  <a:lnTo>
                    <a:pt x="196" y="407"/>
                  </a:lnTo>
                  <a:lnTo>
                    <a:pt x="178" y="409"/>
                  </a:lnTo>
                  <a:lnTo>
                    <a:pt x="154" y="410"/>
                  </a:lnTo>
                  <a:lnTo>
                    <a:pt x="105" y="410"/>
                  </a:lnTo>
                  <a:lnTo>
                    <a:pt x="73" y="409"/>
                  </a:lnTo>
                  <a:lnTo>
                    <a:pt x="55" y="408"/>
                  </a:lnTo>
                  <a:lnTo>
                    <a:pt x="33" y="404"/>
                  </a:lnTo>
                  <a:lnTo>
                    <a:pt x="20" y="398"/>
                  </a:lnTo>
                  <a:lnTo>
                    <a:pt x="7" y="389"/>
                  </a:lnTo>
                  <a:lnTo>
                    <a:pt x="3" y="386"/>
                  </a:lnTo>
                  <a:lnTo>
                    <a:pt x="0" y="372"/>
                  </a:lnTo>
                  <a:lnTo>
                    <a:pt x="4" y="354"/>
                  </a:lnTo>
                  <a:lnTo>
                    <a:pt x="8" y="336"/>
                  </a:lnTo>
                  <a:lnTo>
                    <a:pt x="12" y="312"/>
                  </a:lnTo>
                  <a:lnTo>
                    <a:pt x="15" y="291"/>
                  </a:lnTo>
                  <a:lnTo>
                    <a:pt x="16" y="226"/>
                  </a:lnTo>
                  <a:lnTo>
                    <a:pt x="16" y="178"/>
                  </a:lnTo>
                  <a:lnTo>
                    <a:pt x="15" y="93"/>
                  </a:lnTo>
                  <a:lnTo>
                    <a:pt x="14" y="63"/>
                  </a:lnTo>
                  <a:lnTo>
                    <a:pt x="12" y="45"/>
                  </a:lnTo>
                  <a:lnTo>
                    <a:pt x="9" y="26"/>
                  </a:lnTo>
                  <a:lnTo>
                    <a:pt x="6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Freeform 26"/>
            <p:cNvSpPr>
              <a:spLocks noChangeAspect="1"/>
            </p:cNvSpPr>
            <p:nvPr/>
          </p:nvSpPr>
          <p:spPr bwMode="auto">
            <a:xfrm>
              <a:off x="2554" y="1535"/>
              <a:ext cx="3" cy="963"/>
            </a:xfrm>
            <a:custGeom>
              <a:avLst/>
              <a:gdLst>
                <a:gd name="T0" fmla="*/ 0 w 3"/>
                <a:gd name="T1" fmla="*/ 0 h 346"/>
                <a:gd name="T2" fmla="*/ 0 w 3"/>
                <a:gd name="T3" fmla="*/ 74838 h 346"/>
                <a:gd name="T4" fmla="*/ 0 w 3"/>
                <a:gd name="T5" fmla="*/ 138435 h 346"/>
                <a:gd name="T6" fmla="*/ 0 w 3"/>
                <a:gd name="T7" fmla="*/ 250998 h 346"/>
                <a:gd name="T8" fmla="*/ 0 w 3"/>
                <a:gd name="T9" fmla="*/ 338859 h 346"/>
                <a:gd name="T10" fmla="*/ 0 w 3"/>
                <a:gd name="T11" fmla="*/ 386809 h 346"/>
                <a:gd name="T12" fmla="*/ 0 w 3"/>
                <a:gd name="T13" fmla="*/ 447586 h 3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346">
                  <a:moveTo>
                    <a:pt x="0" y="0"/>
                  </a:moveTo>
                  <a:lnTo>
                    <a:pt x="0" y="58"/>
                  </a:lnTo>
                  <a:lnTo>
                    <a:pt x="0" y="107"/>
                  </a:lnTo>
                  <a:lnTo>
                    <a:pt x="0" y="194"/>
                  </a:lnTo>
                  <a:lnTo>
                    <a:pt x="0" y="262"/>
                  </a:lnTo>
                  <a:lnTo>
                    <a:pt x="0" y="299"/>
                  </a:lnTo>
                  <a:lnTo>
                    <a:pt x="0" y="34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Line 27"/>
            <p:cNvSpPr>
              <a:spLocks noChangeAspect="1" noChangeShapeType="1"/>
            </p:cNvSpPr>
            <p:nvPr/>
          </p:nvSpPr>
          <p:spPr bwMode="auto">
            <a:xfrm flipH="1">
              <a:off x="2508" y="1434"/>
              <a:ext cx="46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Line 28"/>
            <p:cNvSpPr>
              <a:spLocks noChangeAspect="1" noChangeShapeType="1"/>
            </p:cNvSpPr>
            <p:nvPr/>
          </p:nvSpPr>
          <p:spPr bwMode="auto">
            <a:xfrm flipV="1">
              <a:off x="2508" y="1476"/>
              <a:ext cx="46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Freeform 29"/>
            <p:cNvSpPr>
              <a:spLocks noChangeAspect="1"/>
            </p:cNvSpPr>
            <p:nvPr/>
          </p:nvSpPr>
          <p:spPr bwMode="auto">
            <a:xfrm>
              <a:off x="2465" y="1315"/>
              <a:ext cx="89" cy="1183"/>
            </a:xfrm>
            <a:custGeom>
              <a:avLst/>
              <a:gdLst>
                <a:gd name="T0" fmla="*/ 74340 w 29"/>
                <a:gd name="T1" fmla="*/ 0 h 425"/>
                <a:gd name="T2" fmla="*/ 40811 w 29"/>
                <a:gd name="T3" fmla="*/ 71189 h 425"/>
                <a:gd name="T4" fmla="*/ 35931 w 29"/>
                <a:gd name="T5" fmla="*/ 97245 h 425"/>
                <a:gd name="T6" fmla="*/ 25902 w 29"/>
                <a:gd name="T7" fmla="*/ 143719 h 425"/>
                <a:gd name="T8" fmla="*/ 17404 w 29"/>
                <a:gd name="T9" fmla="*/ 169776 h 425"/>
                <a:gd name="T10" fmla="*/ 12518 w 29"/>
                <a:gd name="T11" fmla="*/ 183643 h 425"/>
                <a:gd name="T12" fmla="*/ 10115 w 29"/>
                <a:gd name="T13" fmla="*/ 229257 h 425"/>
                <a:gd name="T14" fmla="*/ 7629 w 29"/>
                <a:gd name="T15" fmla="*/ 267856 h 425"/>
                <a:gd name="T16" fmla="*/ 7629 w 29"/>
                <a:gd name="T17" fmla="*/ 307978 h 425"/>
                <a:gd name="T18" fmla="*/ 4889 w 29"/>
                <a:gd name="T19" fmla="*/ 350761 h 425"/>
                <a:gd name="T20" fmla="*/ 0 w 29"/>
                <a:gd name="T21" fmla="*/ 414412 h 425"/>
                <a:gd name="T22" fmla="*/ 4889 w 29"/>
                <a:gd name="T23" fmla="*/ 464705 h 425"/>
                <a:gd name="T24" fmla="*/ 7629 w 29"/>
                <a:gd name="T25" fmla="*/ 493472 h 425"/>
                <a:gd name="T26" fmla="*/ 10115 w 29"/>
                <a:gd name="T27" fmla="*/ 497308 h 425"/>
                <a:gd name="T28" fmla="*/ 33446 w 29"/>
                <a:gd name="T29" fmla="*/ 521853 h 425"/>
                <a:gd name="T30" fmla="*/ 53412 w 29"/>
                <a:gd name="T31" fmla="*/ 538552 h 425"/>
                <a:gd name="T32" fmla="*/ 69463 w 29"/>
                <a:gd name="T33" fmla="*/ 547428 h 425"/>
                <a:gd name="T34" fmla="*/ 74340 w 29"/>
                <a:gd name="T35" fmla="*/ 550256 h 4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" h="425">
                  <a:moveTo>
                    <a:pt x="29" y="0"/>
                  </a:moveTo>
                  <a:lnTo>
                    <a:pt x="16" y="55"/>
                  </a:lnTo>
                  <a:lnTo>
                    <a:pt x="14" y="75"/>
                  </a:lnTo>
                  <a:lnTo>
                    <a:pt x="10" y="111"/>
                  </a:lnTo>
                  <a:lnTo>
                    <a:pt x="7" y="131"/>
                  </a:lnTo>
                  <a:lnTo>
                    <a:pt x="5" y="142"/>
                  </a:lnTo>
                  <a:lnTo>
                    <a:pt x="4" y="177"/>
                  </a:lnTo>
                  <a:lnTo>
                    <a:pt x="3" y="207"/>
                  </a:lnTo>
                  <a:lnTo>
                    <a:pt x="3" y="238"/>
                  </a:lnTo>
                  <a:lnTo>
                    <a:pt x="2" y="271"/>
                  </a:lnTo>
                  <a:lnTo>
                    <a:pt x="0" y="320"/>
                  </a:lnTo>
                  <a:lnTo>
                    <a:pt x="2" y="359"/>
                  </a:lnTo>
                  <a:lnTo>
                    <a:pt x="3" y="381"/>
                  </a:lnTo>
                  <a:lnTo>
                    <a:pt x="4" y="384"/>
                  </a:lnTo>
                  <a:lnTo>
                    <a:pt x="13" y="403"/>
                  </a:lnTo>
                  <a:lnTo>
                    <a:pt x="21" y="416"/>
                  </a:lnTo>
                  <a:lnTo>
                    <a:pt x="27" y="423"/>
                  </a:lnTo>
                  <a:lnTo>
                    <a:pt x="29" y="42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Freeform 30"/>
            <p:cNvSpPr>
              <a:spLocks noChangeAspect="1"/>
            </p:cNvSpPr>
            <p:nvPr/>
          </p:nvSpPr>
          <p:spPr bwMode="auto">
            <a:xfrm>
              <a:off x="2465" y="1958"/>
              <a:ext cx="154" cy="39"/>
            </a:xfrm>
            <a:custGeom>
              <a:avLst/>
              <a:gdLst>
                <a:gd name="T0" fmla="*/ 131396 w 50"/>
                <a:gd name="T1" fmla="*/ 0 h 14"/>
                <a:gd name="T2" fmla="*/ 110061 w 50"/>
                <a:gd name="T3" fmla="*/ 0 h 14"/>
                <a:gd name="T4" fmla="*/ 78481 w 50"/>
                <a:gd name="T5" fmla="*/ 5193 h 14"/>
                <a:gd name="T6" fmla="*/ 0 w 50"/>
                <a:gd name="T7" fmla="*/ 18313 h 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4">
                  <a:moveTo>
                    <a:pt x="50" y="0"/>
                  </a:moveTo>
                  <a:lnTo>
                    <a:pt x="42" y="0"/>
                  </a:lnTo>
                  <a:lnTo>
                    <a:pt x="30" y="4"/>
                  </a:lnTo>
                  <a:lnTo>
                    <a:pt x="0" y="1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Line 31"/>
            <p:cNvSpPr>
              <a:spLocks noChangeAspect="1" noChangeShapeType="1"/>
            </p:cNvSpPr>
            <p:nvPr/>
          </p:nvSpPr>
          <p:spPr bwMode="auto">
            <a:xfrm flipH="1">
              <a:off x="2465" y="1936"/>
              <a:ext cx="89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Line 32"/>
            <p:cNvSpPr>
              <a:spLocks noChangeAspect="1" noChangeShapeType="1"/>
            </p:cNvSpPr>
            <p:nvPr/>
          </p:nvSpPr>
          <p:spPr bwMode="auto">
            <a:xfrm flipH="1">
              <a:off x="2465" y="2016"/>
              <a:ext cx="89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Line 33"/>
            <p:cNvSpPr>
              <a:spLocks noChangeAspect="1" noChangeShapeType="1"/>
            </p:cNvSpPr>
            <p:nvPr/>
          </p:nvSpPr>
          <p:spPr bwMode="auto">
            <a:xfrm>
              <a:off x="2465" y="2317"/>
              <a:ext cx="89" cy="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Line 34"/>
            <p:cNvSpPr>
              <a:spLocks noChangeAspect="1" noChangeShapeType="1"/>
            </p:cNvSpPr>
            <p:nvPr/>
          </p:nvSpPr>
          <p:spPr bwMode="auto">
            <a:xfrm flipH="1">
              <a:off x="2465" y="2337"/>
              <a:ext cx="89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Line 35"/>
            <p:cNvSpPr>
              <a:spLocks noChangeAspect="1" noChangeShapeType="1"/>
            </p:cNvSpPr>
            <p:nvPr/>
          </p:nvSpPr>
          <p:spPr bwMode="auto">
            <a:xfrm flipH="1">
              <a:off x="2554" y="1356"/>
              <a:ext cx="65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Line 36"/>
            <p:cNvSpPr>
              <a:spLocks noChangeAspect="1" noChangeShapeType="1"/>
            </p:cNvSpPr>
            <p:nvPr/>
          </p:nvSpPr>
          <p:spPr bwMode="auto">
            <a:xfrm flipV="1">
              <a:off x="2554" y="2479"/>
              <a:ext cx="65" cy="19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Freeform 37"/>
            <p:cNvSpPr>
              <a:spLocks noChangeAspect="1"/>
            </p:cNvSpPr>
            <p:nvPr/>
          </p:nvSpPr>
          <p:spPr bwMode="auto">
            <a:xfrm>
              <a:off x="1599" y="1315"/>
              <a:ext cx="133" cy="1183"/>
            </a:xfrm>
            <a:custGeom>
              <a:avLst/>
              <a:gdLst>
                <a:gd name="T0" fmla="*/ 40181 w 43"/>
                <a:gd name="T1" fmla="*/ 0 h 425"/>
                <a:gd name="T2" fmla="*/ 73589 w 43"/>
                <a:gd name="T3" fmla="*/ 72530 h 425"/>
                <a:gd name="T4" fmla="*/ 86580 w 43"/>
                <a:gd name="T5" fmla="*/ 125649 h 425"/>
                <a:gd name="T6" fmla="*/ 99954 w 43"/>
                <a:gd name="T7" fmla="*/ 176306 h 425"/>
                <a:gd name="T8" fmla="*/ 108745 w 43"/>
                <a:gd name="T9" fmla="*/ 199535 h 425"/>
                <a:gd name="T10" fmla="*/ 111290 w 43"/>
                <a:gd name="T11" fmla="*/ 229257 h 425"/>
                <a:gd name="T12" fmla="*/ 111290 w 43"/>
                <a:gd name="T13" fmla="*/ 275906 h 425"/>
                <a:gd name="T14" fmla="*/ 116322 w 43"/>
                <a:gd name="T15" fmla="*/ 358571 h 425"/>
                <a:gd name="T16" fmla="*/ 116322 w 43"/>
                <a:gd name="T17" fmla="*/ 423291 h 425"/>
                <a:gd name="T18" fmla="*/ 116322 w 43"/>
                <a:gd name="T19" fmla="*/ 468902 h 425"/>
                <a:gd name="T20" fmla="*/ 116322 w 43"/>
                <a:gd name="T21" fmla="*/ 494419 h 425"/>
                <a:gd name="T22" fmla="*/ 108745 w 43"/>
                <a:gd name="T23" fmla="*/ 505163 h 425"/>
                <a:gd name="T24" fmla="*/ 69924 w 43"/>
                <a:gd name="T25" fmla="*/ 542385 h 425"/>
                <a:gd name="T26" fmla="*/ 56933 w 43"/>
                <a:gd name="T27" fmla="*/ 550256 h 425"/>
                <a:gd name="T28" fmla="*/ 43021 w 43"/>
                <a:gd name="T29" fmla="*/ 550256 h 425"/>
                <a:gd name="T30" fmla="*/ 10448 w 43"/>
                <a:gd name="T31" fmla="*/ 542385 h 425"/>
                <a:gd name="T32" fmla="*/ 0 w 43"/>
                <a:gd name="T33" fmla="*/ 540055 h 4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25">
                  <a:moveTo>
                    <a:pt x="15" y="0"/>
                  </a:moveTo>
                  <a:lnTo>
                    <a:pt x="27" y="56"/>
                  </a:lnTo>
                  <a:lnTo>
                    <a:pt x="32" y="97"/>
                  </a:lnTo>
                  <a:lnTo>
                    <a:pt x="37" y="136"/>
                  </a:lnTo>
                  <a:lnTo>
                    <a:pt x="40" y="154"/>
                  </a:lnTo>
                  <a:lnTo>
                    <a:pt x="41" y="177"/>
                  </a:lnTo>
                  <a:lnTo>
                    <a:pt x="41" y="213"/>
                  </a:lnTo>
                  <a:lnTo>
                    <a:pt x="43" y="277"/>
                  </a:lnTo>
                  <a:lnTo>
                    <a:pt x="43" y="327"/>
                  </a:lnTo>
                  <a:lnTo>
                    <a:pt x="43" y="362"/>
                  </a:lnTo>
                  <a:lnTo>
                    <a:pt x="43" y="382"/>
                  </a:lnTo>
                  <a:lnTo>
                    <a:pt x="40" y="390"/>
                  </a:lnTo>
                  <a:lnTo>
                    <a:pt x="26" y="419"/>
                  </a:lnTo>
                  <a:lnTo>
                    <a:pt x="21" y="425"/>
                  </a:lnTo>
                  <a:lnTo>
                    <a:pt x="16" y="425"/>
                  </a:lnTo>
                  <a:lnTo>
                    <a:pt x="4" y="419"/>
                  </a:lnTo>
                  <a:lnTo>
                    <a:pt x="0" y="41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Freeform 38"/>
            <p:cNvSpPr>
              <a:spLocks noChangeAspect="1"/>
            </p:cNvSpPr>
            <p:nvPr/>
          </p:nvSpPr>
          <p:spPr bwMode="auto">
            <a:xfrm>
              <a:off x="1642" y="1515"/>
              <a:ext cx="25" cy="983"/>
            </a:xfrm>
            <a:custGeom>
              <a:avLst/>
              <a:gdLst>
                <a:gd name="T0" fmla="*/ 0 w 8"/>
                <a:gd name="T1" fmla="*/ 0 h 353"/>
                <a:gd name="T2" fmla="*/ 14894 w 8"/>
                <a:gd name="T3" fmla="*/ 194887 h 353"/>
                <a:gd name="T4" fmla="*/ 17550 w 8"/>
                <a:gd name="T5" fmla="*/ 320806 h 353"/>
                <a:gd name="T6" fmla="*/ 23281 w 8"/>
                <a:gd name="T7" fmla="*/ 423523 h 353"/>
                <a:gd name="T8" fmla="*/ 17550 w 8"/>
                <a:gd name="T9" fmla="*/ 458334 h 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353">
                  <a:moveTo>
                    <a:pt x="0" y="0"/>
                  </a:moveTo>
                  <a:lnTo>
                    <a:pt x="5" y="150"/>
                  </a:lnTo>
                  <a:lnTo>
                    <a:pt x="6" y="247"/>
                  </a:lnTo>
                  <a:lnTo>
                    <a:pt x="8" y="326"/>
                  </a:lnTo>
                  <a:lnTo>
                    <a:pt x="6" y="35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Line 39"/>
            <p:cNvSpPr>
              <a:spLocks noChangeAspect="1" noChangeShapeType="1"/>
            </p:cNvSpPr>
            <p:nvPr/>
          </p:nvSpPr>
          <p:spPr bwMode="auto">
            <a:xfrm flipH="1" flipV="1">
              <a:off x="1642" y="1936"/>
              <a:ext cx="90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Line 40"/>
            <p:cNvSpPr>
              <a:spLocks noChangeAspect="1" noChangeShapeType="1"/>
            </p:cNvSpPr>
            <p:nvPr/>
          </p:nvSpPr>
          <p:spPr bwMode="auto">
            <a:xfrm flipH="1" flipV="1">
              <a:off x="1642" y="2016"/>
              <a:ext cx="90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Freeform 41"/>
            <p:cNvSpPr>
              <a:spLocks noChangeAspect="1"/>
            </p:cNvSpPr>
            <p:nvPr/>
          </p:nvSpPr>
          <p:spPr bwMode="auto">
            <a:xfrm>
              <a:off x="1599" y="1958"/>
              <a:ext cx="133" cy="39"/>
            </a:xfrm>
            <a:custGeom>
              <a:avLst/>
              <a:gdLst>
                <a:gd name="T0" fmla="*/ 0 w 43"/>
                <a:gd name="T1" fmla="*/ 0 h 14"/>
                <a:gd name="T2" fmla="*/ 19229 w 43"/>
                <a:gd name="T3" fmla="*/ 1320 h 14"/>
                <a:gd name="T4" fmla="*/ 116322 w 43"/>
                <a:gd name="T5" fmla="*/ 1831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7" y="1"/>
                  </a:lnTo>
                  <a:lnTo>
                    <a:pt x="43" y="1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Freeform 42"/>
            <p:cNvSpPr>
              <a:spLocks noChangeAspect="1"/>
            </p:cNvSpPr>
            <p:nvPr/>
          </p:nvSpPr>
          <p:spPr bwMode="auto">
            <a:xfrm>
              <a:off x="1642" y="1434"/>
              <a:ext cx="46" cy="62"/>
            </a:xfrm>
            <a:custGeom>
              <a:avLst/>
              <a:gdLst>
                <a:gd name="T0" fmla="*/ 2484 w 15"/>
                <a:gd name="T1" fmla="*/ 0 h 22"/>
                <a:gd name="T2" fmla="*/ 35822 w 15"/>
                <a:gd name="T3" fmla="*/ 14057 h 22"/>
                <a:gd name="T4" fmla="*/ 38211 w 15"/>
                <a:gd name="T5" fmla="*/ 31085 h 22"/>
                <a:gd name="T6" fmla="*/ 0 w 15"/>
                <a:gd name="T7" fmla="*/ 2099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" h="22">
                  <a:moveTo>
                    <a:pt x="1" y="0"/>
                  </a:moveTo>
                  <a:lnTo>
                    <a:pt x="14" y="10"/>
                  </a:lnTo>
                  <a:lnTo>
                    <a:pt x="15" y="22"/>
                  </a:lnTo>
                  <a:lnTo>
                    <a:pt x="0" y="1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Freeform 43"/>
            <p:cNvSpPr>
              <a:spLocks noChangeAspect="1"/>
            </p:cNvSpPr>
            <p:nvPr/>
          </p:nvSpPr>
          <p:spPr bwMode="auto">
            <a:xfrm>
              <a:off x="2554" y="1496"/>
              <a:ext cx="132" cy="80"/>
            </a:xfrm>
            <a:custGeom>
              <a:avLst/>
              <a:gdLst>
                <a:gd name="T0" fmla="*/ 0 w 43"/>
                <a:gd name="T1" fmla="*/ 22822 h 29"/>
                <a:gd name="T2" fmla="*/ 0 w 43"/>
                <a:gd name="T3" fmla="*/ 17261 h 29"/>
                <a:gd name="T4" fmla="*/ 4890 w 43"/>
                <a:gd name="T5" fmla="*/ 6257 h 29"/>
                <a:gd name="T6" fmla="*/ 10121 w 43"/>
                <a:gd name="T7" fmla="*/ 4808 h 29"/>
                <a:gd name="T8" fmla="*/ 25924 w 43"/>
                <a:gd name="T9" fmla="*/ 0 h 29"/>
                <a:gd name="T10" fmla="*/ 48484 w 43"/>
                <a:gd name="T11" fmla="*/ 0 h 29"/>
                <a:gd name="T12" fmla="*/ 71949 w 43"/>
                <a:gd name="T13" fmla="*/ 4808 h 29"/>
                <a:gd name="T14" fmla="*/ 97864 w 43"/>
                <a:gd name="T15" fmla="*/ 13263 h 29"/>
                <a:gd name="T16" fmla="*/ 105496 w 43"/>
                <a:gd name="T17" fmla="*/ 17261 h 29"/>
                <a:gd name="T18" fmla="*/ 110386 w 43"/>
                <a:gd name="T19" fmla="*/ 22061 h 29"/>
                <a:gd name="T20" fmla="*/ 110386 w 43"/>
                <a:gd name="T21" fmla="*/ 27790 h 29"/>
                <a:gd name="T22" fmla="*/ 110386 w 43"/>
                <a:gd name="T23" fmla="*/ 33879 h 29"/>
                <a:gd name="T24" fmla="*/ 103009 w 43"/>
                <a:gd name="T25" fmla="*/ 35332 h 29"/>
                <a:gd name="T26" fmla="*/ 79581 w 43"/>
                <a:gd name="T27" fmla="*/ 32601 h 29"/>
                <a:gd name="T28" fmla="*/ 57021 w 43"/>
                <a:gd name="T29" fmla="*/ 27790 h 29"/>
                <a:gd name="T30" fmla="*/ 35959 w 43"/>
                <a:gd name="T31" fmla="*/ 26811 h 29"/>
                <a:gd name="T32" fmla="*/ 12525 w 43"/>
                <a:gd name="T33" fmla="*/ 22061 h 29"/>
                <a:gd name="T34" fmla="*/ 4890 w 43"/>
                <a:gd name="T35" fmla="*/ 15807 h 29"/>
                <a:gd name="T36" fmla="*/ 4890 w 43"/>
                <a:gd name="T37" fmla="*/ 9719 h 29"/>
                <a:gd name="T38" fmla="*/ 10121 w 43"/>
                <a:gd name="T39" fmla="*/ 4808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29">
                  <a:moveTo>
                    <a:pt x="0" y="19"/>
                  </a:moveTo>
                  <a:lnTo>
                    <a:pt x="0" y="14"/>
                  </a:lnTo>
                  <a:lnTo>
                    <a:pt x="2" y="5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28" y="4"/>
                  </a:lnTo>
                  <a:lnTo>
                    <a:pt x="38" y="11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43" y="28"/>
                  </a:lnTo>
                  <a:lnTo>
                    <a:pt x="40" y="29"/>
                  </a:lnTo>
                  <a:lnTo>
                    <a:pt x="31" y="27"/>
                  </a:lnTo>
                  <a:lnTo>
                    <a:pt x="22" y="23"/>
                  </a:lnTo>
                  <a:lnTo>
                    <a:pt x="14" y="22"/>
                  </a:lnTo>
                  <a:lnTo>
                    <a:pt x="5" y="18"/>
                  </a:lnTo>
                  <a:lnTo>
                    <a:pt x="2" y="13"/>
                  </a:lnTo>
                  <a:lnTo>
                    <a:pt x="2" y="8"/>
                  </a:lnTo>
                  <a:lnTo>
                    <a:pt x="4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Freeform 44"/>
            <p:cNvSpPr>
              <a:spLocks noChangeAspect="1"/>
            </p:cNvSpPr>
            <p:nvPr/>
          </p:nvSpPr>
          <p:spPr bwMode="auto">
            <a:xfrm>
              <a:off x="1510" y="1496"/>
              <a:ext cx="132" cy="80"/>
            </a:xfrm>
            <a:custGeom>
              <a:avLst/>
              <a:gdLst>
                <a:gd name="T0" fmla="*/ 110386 w 43"/>
                <a:gd name="T1" fmla="*/ 4808 h 29"/>
                <a:gd name="T2" fmla="*/ 105496 w 43"/>
                <a:gd name="T3" fmla="*/ 1277 h 29"/>
                <a:gd name="T4" fmla="*/ 89419 w 43"/>
                <a:gd name="T5" fmla="*/ 0 h 29"/>
                <a:gd name="T6" fmla="*/ 76885 w 43"/>
                <a:gd name="T7" fmla="*/ 1277 h 29"/>
                <a:gd name="T8" fmla="*/ 59415 w 43"/>
                <a:gd name="T9" fmla="*/ 3523 h 29"/>
                <a:gd name="T10" fmla="*/ 35959 w 43"/>
                <a:gd name="T11" fmla="*/ 8273 h 29"/>
                <a:gd name="T12" fmla="*/ 20948 w 43"/>
                <a:gd name="T13" fmla="*/ 12281 h 29"/>
                <a:gd name="T14" fmla="*/ 7635 w 43"/>
                <a:gd name="T15" fmla="*/ 17261 h 29"/>
                <a:gd name="T16" fmla="*/ 0 w 43"/>
                <a:gd name="T17" fmla="*/ 29079 h 29"/>
                <a:gd name="T18" fmla="*/ 0 w 43"/>
                <a:gd name="T19" fmla="*/ 33879 h 29"/>
                <a:gd name="T20" fmla="*/ 2487 w 43"/>
                <a:gd name="T21" fmla="*/ 35332 h 29"/>
                <a:gd name="T22" fmla="*/ 15011 w 43"/>
                <a:gd name="T23" fmla="*/ 35332 h 29"/>
                <a:gd name="T24" fmla="*/ 23438 w 43"/>
                <a:gd name="T25" fmla="*/ 33879 h 29"/>
                <a:gd name="T26" fmla="*/ 48484 w 43"/>
                <a:gd name="T27" fmla="*/ 27790 h 29"/>
                <a:gd name="T28" fmla="*/ 82040 w 43"/>
                <a:gd name="T29" fmla="*/ 25548 h 29"/>
                <a:gd name="T30" fmla="*/ 95375 w 43"/>
                <a:gd name="T31" fmla="*/ 24268 h 29"/>
                <a:gd name="T32" fmla="*/ 105496 w 43"/>
                <a:gd name="T33" fmla="*/ 20783 h 29"/>
                <a:gd name="T34" fmla="*/ 107982 w 43"/>
                <a:gd name="T35" fmla="*/ 15807 h 29"/>
                <a:gd name="T36" fmla="*/ 110386 w 43"/>
                <a:gd name="T37" fmla="*/ 11004 h 29"/>
                <a:gd name="T38" fmla="*/ 110386 w 43"/>
                <a:gd name="T39" fmla="*/ 4808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29">
                  <a:moveTo>
                    <a:pt x="43" y="4"/>
                  </a:moveTo>
                  <a:lnTo>
                    <a:pt x="41" y="1"/>
                  </a:lnTo>
                  <a:lnTo>
                    <a:pt x="35" y="0"/>
                  </a:lnTo>
                  <a:lnTo>
                    <a:pt x="30" y="1"/>
                  </a:lnTo>
                  <a:lnTo>
                    <a:pt x="23" y="3"/>
                  </a:lnTo>
                  <a:lnTo>
                    <a:pt x="14" y="7"/>
                  </a:lnTo>
                  <a:lnTo>
                    <a:pt x="8" y="10"/>
                  </a:lnTo>
                  <a:lnTo>
                    <a:pt x="3" y="14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29"/>
                  </a:lnTo>
                  <a:lnTo>
                    <a:pt x="6" y="29"/>
                  </a:lnTo>
                  <a:lnTo>
                    <a:pt x="9" y="28"/>
                  </a:lnTo>
                  <a:lnTo>
                    <a:pt x="19" y="23"/>
                  </a:lnTo>
                  <a:lnTo>
                    <a:pt x="32" y="21"/>
                  </a:lnTo>
                  <a:lnTo>
                    <a:pt x="37" y="20"/>
                  </a:lnTo>
                  <a:lnTo>
                    <a:pt x="41" y="17"/>
                  </a:lnTo>
                  <a:lnTo>
                    <a:pt x="42" y="13"/>
                  </a:lnTo>
                  <a:lnTo>
                    <a:pt x="43" y="9"/>
                  </a:lnTo>
                  <a:lnTo>
                    <a:pt x="43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Freeform 45"/>
            <p:cNvSpPr>
              <a:spLocks noChangeAspect="1"/>
            </p:cNvSpPr>
            <p:nvPr/>
          </p:nvSpPr>
          <p:spPr bwMode="auto">
            <a:xfrm>
              <a:off x="1710" y="2740"/>
              <a:ext cx="798" cy="220"/>
            </a:xfrm>
            <a:custGeom>
              <a:avLst/>
              <a:gdLst>
                <a:gd name="T0" fmla="*/ 658600 w 259"/>
                <a:gd name="T1" fmla="*/ 0 h 79"/>
                <a:gd name="T2" fmla="*/ 682731 w 259"/>
                <a:gd name="T3" fmla="*/ 8895 h 79"/>
                <a:gd name="T4" fmla="*/ 674976 w 259"/>
                <a:gd name="T5" fmla="*/ 42894 h 79"/>
                <a:gd name="T6" fmla="*/ 663887 w 259"/>
                <a:gd name="T7" fmla="*/ 66150 h 79"/>
                <a:gd name="T8" fmla="*/ 656141 w 259"/>
                <a:gd name="T9" fmla="*/ 77877 h 79"/>
                <a:gd name="T10" fmla="*/ 632275 w 259"/>
                <a:gd name="T11" fmla="*/ 87268 h 79"/>
                <a:gd name="T12" fmla="*/ 592785 w 259"/>
                <a:gd name="T13" fmla="*/ 92264 h 79"/>
                <a:gd name="T14" fmla="*/ 529524 w 259"/>
                <a:gd name="T15" fmla="*/ 98808 h 79"/>
                <a:gd name="T16" fmla="*/ 463650 w 259"/>
                <a:gd name="T17" fmla="*/ 99841 h 79"/>
                <a:gd name="T18" fmla="*/ 400390 w 259"/>
                <a:gd name="T19" fmla="*/ 102670 h 79"/>
                <a:gd name="T20" fmla="*/ 311534 w 259"/>
                <a:gd name="T21" fmla="*/ 102670 h 79"/>
                <a:gd name="T22" fmla="*/ 229343 w 259"/>
                <a:gd name="T23" fmla="*/ 102670 h 79"/>
                <a:gd name="T24" fmla="*/ 139397 w 259"/>
                <a:gd name="T25" fmla="*/ 96101 h 79"/>
                <a:gd name="T26" fmla="*/ 92454 w 259"/>
                <a:gd name="T27" fmla="*/ 93776 h 79"/>
                <a:gd name="T28" fmla="*/ 50542 w 259"/>
                <a:gd name="T29" fmla="*/ 84447 h 79"/>
                <a:gd name="T30" fmla="*/ 26676 w 259"/>
                <a:gd name="T31" fmla="*/ 77877 h 79"/>
                <a:gd name="T32" fmla="*/ 15236 w 259"/>
                <a:gd name="T33" fmla="*/ 57428 h 79"/>
                <a:gd name="T34" fmla="*/ 7746 w 259"/>
                <a:gd name="T35" fmla="*/ 37837 h 79"/>
                <a:gd name="T36" fmla="*/ 0 w 259"/>
                <a:gd name="T37" fmla="*/ 13044 h 79"/>
                <a:gd name="T38" fmla="*/ 31621 w 259"/>
                <a:gd name="T39" fmla="*/ 1317 h 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9" h="79">
                  <a:moveTo>
                    <a:pt x="250" y="0"/>
                  </a:moveTo>
                  <a:lnTo>
                    <a:pt x="259" y="7"/>
                  </a:lnTo>
                  <a:lnTo>
                    <a:pt x="256" y="33"/>
                  </a:lnTo>
                  <a:lnTo>
                    <a:pt x="252" y="51"/>
                  </a:lnTo>
                  <a:lnTo>
                    <a:pt x="249" y="60"/>
                  </a:lnTo>
                  <a:lnTo>
                    <a:pt x="240" y="67"/>
                  </a:lnTo>
                  <a:lnTo>
                    <a:pt x="225" y="71"/>
                  </a:lnTo>
                  <a:lnTo>
                    <a:pt x="201" y="76"/>
                  </a:lnTo>
                  <a:lnTo>
                    <a:pt x="176" y="77"/>
                  </a:lnTo>
                  <a:lnTo>
                    <a:pt x="152" y="79"/>
                  </a:lnTo>
                  <a:lnTo>
                    <a:pt x="118" y="79"/>
                  </a:lnTo>
                  <a:lnTo>
                    <a:pt x="87" y="79"/>
                  </a:lnTo>
                  <a:lnTo>
                    <a:pt x="53" y="74"/>
                  </a:lnTo>
                  <a:lnTo>
                    <a:pt x="35" y="72"/>
                  </a:lnTo>
                  <a:lnTo>
                    <a:pt x="19" y="65"/>
                  </a:lnTo>
                  <a:lnTo>
                    <a:pt x="10" y="60"/>
                  </a:lnTo>
                  <a:lnTo>
                    <a:pt x="6" y="44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12" y="1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Freeform 46"/>
            <p:cNvSpPr>
              <a:spLocks noChangeAspect="1"/>
            </p:cNvSpPr>
            <p:nvPr/>
          </p:nvSpPr>
          <p:spPr bwMode="auto">
            <a:xfrm>
              <a:off x="1778" y="2479"/>
              <a:ext cx="643" cy="19"/>
            </a:xfrm>
            <a:custGeom>
              <a:avLst/>
              <a:gdLst>
                <a:gd name="T0" fmla="*/ 545156 w 209"/>
                <a:gd name="T1" fmla="*/ 1200 h 7"/>
                <a:gd name="T2" fmla="*/ 532521 w 209"/>
                <a:gd name="T3" fmla="*/ 3257 h 7"/>
                <a:gd name="T4" fmla="*/ 448479 w 209"/>
                <a:gd name="T5" fmla="*/ 5600 h 7"/>
                <a:gd name="T6" fmla="*/ 367931 w 209"/>
                <a:gd name="T7" fmla="*/ 7662 h 7"/>
                <a:gd name="T8" fmla="*/ 256052 w 209"/>
                <a:gd name="T9" fmla="*/ 7662 h 7"/>
                <a:gd name="T10" fmla="*/ 167005 w 209"/>
                <a:gd name="T11" fmla="*/ 7662 h 7"/>
                <a:gd name="T12" fmla="*/ 93970 w 209"/>
                <a:gd name="T13" fmla="*/ 5600 h 7"/>
                <a:gd name="T14" fmla="*/ 0 w 209"/>
                <a:gd name="T15" fmla="*/ 0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9" h="7">
                  <a:moveTo>
                    <a:pt x="209" y="1"/>
                  </a:moveTo>
                  <a:lnTo>
                    <a:pt x="204" y="3"/>
                  </a:lnTo>
                  <a:lnTo>
                    <a:pt x="172" y="5"/>
                  </a:lnTo>
                  <a:lnTo>
                    <a:pt x="141" y="7"/>
                  </a:lnTo>
                  <a:lnTo>
                    <a:pt x="98" y="7"/>
                  </a:lnTo>
                  <a:lnTo>
                    <a:pt x="64" y="7"/>
                  </a:lnTo>
                  <a:lnTo>
                    <a:pt x="36" y="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Line 47"/>
            <p:cNvSpPr>
              <a:spLocks noChangeAspect="1" noChangeShapeType="1"/>
            </p:cNvSpPr>
            <p:nvPr/>
          </p:nvSpPr>
          <p:spPr bwMode="auto">
            <a:xfrm flipH="1">
              <a:off x="1667" y="2317"/>
              <a:ext cx="65" cy="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Line 48"/>
            <p:cNvSpPr>
              <a:spLocks noChangeAspect="1" noChangeShapeType="1"/>
            </p:cNvSpPr>
            <p:nvPr/>
          </p:nvSpPr>
          <p:spPr bwMode="auto">
            <a:xfrm flipH="1">
              <a:off x="1667" y="2337"/>
              <a:ext cx="65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Oval 49"/>
            <p:cNvSpPr>
              <a:spLocks noChangeAspect="1" noChangeArrowheads="1"/>
            </p:cNvSpPr>
            <p:nvPr/>
          </p:nvSpPr>
          <p:spPr bwMode="auto">
            <a:xfrm>
              <a:off x="2575" y="1816"/>
              <a:ext cx="22" cy="120"/>
            </a:xfrm>
            <a:prstGeom prst="ellipse">
              <a:avLst/>
            </a:prstGeom>
            <a:noFill/>
            <a:ln w="174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b="1" dirty="0">
                <a:cs typeface="Times New Roman" panose="02020603050405020304" pitchFamily="18" charset="0"/>
              </a:endParaRPr>
            </a:p>
          </p:txBody>
        </p:sp>
        <p:sp>
          <p:nvSpPr>
            <p:cNvPr id="108" name="Freeform 50"/>
            <p:cNvSpPr>
              <a:spLocks noChangeAspect="1"/>
            </p:cNvSpPr>
            <p:nvPr/>
          </p:nvSpPr>
          <p:spPr bwMode="auto">
            <a:xfrm>
              <a:off x="2575" y="2337"/>
              <a:ext cx="22" cy="100"/>
            </a:xfrm>
            <a:custGeom>
              <a:avLst/>
              <a:gdLst>
                <a:gd name="T0" fmla="*/ 12575 w 7"/>
                <a:gd name="T1" fmla="*/ 0 h 36"/>
                <a:gd name="T2" fmla="*/ 0 w 7"/>
                <a:gd name="T3" fmla="*/ 22978 h 36"/>
                <a:gd name="T4" fmla="*/ 12575 w 7"/>
                <a:gd name="T5" fmla="*/ 45956 h 36"/>
                <a:gd name="T6" fmla="*/ 21167 w 7"/>
                <a:gd name="T7" fmla="*/ 22978 h 36"/>
                <a:gd name="T8" fmla="*/ 12575 w 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6">
                  <a:moveTo>
                    <a:pt x="4" y="0"/>
                  </a:moveTo>
                  <a:cubicBezTo>
                    <a:pt x="2" y="0"/>
                    <a:pt x="0" y="9"/>
                    <a:pt x="0" y="18"/>
                  </a:cubicBezTo>
                  <a:cubicBezTo>
                    <a:pt x="0" y="29"/>
                    <a:pt x="2" y="36"/>
                    <a:pt x="4" y="36"/>
                  </a:cubicBezTo>
                  <a:cubicBezTo>
                    <a:pt x="6" y="36"/>
                    <a:pt x="7" y="29"/>
                    <a:pt x="7" y="18"/>
                  </a:cubicBezTo>
                  <a:cubicBezTo>
                    <a:pt x="7" y="9"/>
                    <a:pt x="6" y="0"/>
                    <a:pt x="4" y="0"/>
                  </a:cubicBezTo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Oval 51"/>
            <p:cNvSpPr>
              <a:spLocks noChangeAspect="1" noChangeArrowheads="1"/>
            </p:cNvSpPr>
            <p:nvPr/>
          </p:nvSpPr>
          <p:spPr bwMode="auto">
            <a:xfrm>
              <a:off x="1599" y="1816"/>
              <a:ext cx="22" cy="120"/>
            </a:xfrm>
            <a:prstGeom prst="ellipse">
              <a:avLst/>
            </a:prstGeom>
            <a:noFill/>
            <a:ln w="174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b="1" dirty="0">
                <a:cs typeface="Times New Roman" panose="02020603050405020304" pitchFamily="18" charset="0"/>
              </a:endParaRPr>
            </a:p>
          </p:txBody>
        </p:sp>
        <p:sp>
          <p:nvSpPr>
            <p:cNvPr id="110" name="Freeform 52"/>
            <p:cNvSpPr>
              <a:spLocks noChangeAspect="1"/>
            </p:cNvSpPr>
            <p:nvPr/>
          </p:nvSpPr>
          <p:spPr bwMode="auto">
            <a:xfrm>
              <a:off x="1599" y="2337"/>
              <a:ext cx="22" cy="100"/>
            </a:xfrm>
            <a:custGeom>
              <a:avLst/>
              <a:gdLst>
                <a:gd name="T0" fmla="*/ 12575 w 7"/>
                <a:gd name="T1" fmla="*/ 0 h 36"/>
                <a:gd name="T2" fmla="*/ 0 w 7"/>
                <a:gd name="T3" fmla="*/ 22978 h 36"/>
                <a:gd name="T4" fmla="*/ 12575 w 7"/>
                <a:gd name="T5" fmla="*/ 45956 h 36"/>
                <a:gd name="T6" fmla="*/ 21167 w 7"/>
                <a:gd name="T7" fmla="*/ 22978 h 36"/>
                <a:gd name="T8" fmla="*/ 12575 w 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6">
                  <a:moveTo>
                    <a:pt x="4" y="0"/>
                  </a:moveTo>
                  <a:cubicBezTo>
                    <a:pt x="2" y="0"/>
                    <a:pt x="0" y="9"/>
                    <a:pt x="0" y="18"/>
                  </a:cubicBezTo>
                  <a:cubicBezTo>
                    <a:pt x="0" y="29"/>
                    <a:pt x="2" y="36"/>
                    <a:pt x="4" y="36"/>
                  </a:cubicBezTo>
                  <a:cubicBezTo>
                    <a:pt x="6" y="36"/>
                    <a:pt x="7" y="29"/>
                    <a:pt x="7" y="18"/>
                  </a:cubicBezTo>
                  <a:cubicBezTo>
                    <a:pt x="7" y="9"/>
                    <a:pt x="6" y="0"/>
                    <a:pt x="4" y="0"/>
                  </a:cubicBezTo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Freeform 53"/>
            <p:cNvSpPr>
              <a:spLocks noChangeAspect="1"/>
            </p:cNvSpPr>
            <p:nvPr/>
          </p:nvSpPr>
          <p:spPr bwMode="auto">
            <a:xfrm>
              <a:off x="1642" y="2919"/>
              <a:ext cx="912" cy="80"/>
            </a:xfrm>
            <a:custGeom>
              <a:avLst/>
              <a:gdLst>
                <a:gd name="T0" fmla="*/ 780244 w 296"/>
                <a:gd name="T1" fmla="*/ 0 h 29"/>
                <a:gd name="T2" fmla="*/ 746078 w 296"/>
                <a:gd name="T3" fmla="*/ 11004 h 29"/>
                <a:gd name="T4" fmla="*/ 709142 w 296"/>
                <a:gd name="T5" fmla="*/ 18074 h 29"/>
                <a:gd name="T6" fmla="*/ 629761 w 296"/>
                <a:gd name="T7" fmla="*/ 26811 h 29"/>
                <a:gd name="T8" fmla="*/ 550900 w 296"/>
                <a:gd name="T9" fmla="*/ 31788 h 29"/>
                <a:gd name="T10" fmla="*/ 450959 w 296"/>
                <a:gd name="T11" fmla="*/ 35332 h 29"/>
                <a:gd name="T12" fmla="*/ 379854 w 296"/>
                <a:gd name="T13" fmla="*/ 35332 h 29"/>
                <a:gd name="T14" fmla="*/ 279913 w 296"/>
                <a:gd name="T15" fmla="*/ 35332 h 29"/>
                <a:gd name="T16" fmla="*/ 187459 w 296"/>
                <a:gd name="T17" fmla="*/ 30356 h 29"/>
                <a:gd name="T18" fmla="*/ 94968 w 296"/>
                <a:gd name="T19" fmla="*/ 22061 h 29"/>
                <a:gd name="T20" fmla="*/ 44426 w 296"/>
                <a:gd name="T21" fmla="*/ 15807 h 29"/>
                <a:gd name="T22" fmla="*/ 0 w 296"/>
                <a:gd name="T23" fmla="*/ 4808 h 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96" h="29">
                  <a:moveTo>
                    <a:pt x="296" y="0"/>
                  </a:moveTo>
                  <a:lnTo>
                    <a:pt x="283" y="9"/>
                  </a:lnTo>
                  <a:lnTo>
                    <a:pt x="269" y="15"/>
                  </a:lnTo>
                  <a:lnTo>
                    <a:pt x="239" y="22"/>
                  </a:lnTo>
                  <a:lnTo>
                    <a:pt x="209" y="26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06" y="29"/>
                  </a:lnTo>
                  <a:lnTo>
                    <a:pt x="71" y="25"/>
                  </a:lnTo>
                  <a:lnTo>
                    <a:pt x="36" y="18"/>
                  </a:lnTo>
                  <a:lnTo>
                    <a:pt x="17" y="13"/>
                  </a:lnTo>
                  <a:lnTo>
                    <a:pt x="0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Line 54"/>
            <p:cNvSpPr>
              <a:spLocks noChangeAspect="1" noChangeShapeType="1"/>
            </p:cNvSpPr>
            <p:nvPr/>
          </p:nvSpPr>
          <p:spPr bwMode="auto">
            <a:xfrm flipH="1">
              <a:off x="2021" y="733"/>
              <a:ext cx="133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Line 55"/>
            <p:cNvSpPr>
              <a:spLocks noChangeAspect="1" noChangeShapeType="1"/>
            </p:cNvSpPr>
            <p:nvPr/>
          </p:nvSpPr>
          <p:spPr bwMode="auto">
            <a:xfrm>
              <a:off x="2486" y="953"/>
              <a:ext cx="68" cy="36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Freeform 56"/>
            <p:cNvSpPr>
              <a:spLocks noChangeAspect="1"/>
            </p:cNvSpPr>
            <p:nvPr/>
          </p:nvSpPr>
          <p:spPr bwMode="auto">
            <a:xfrm>
              <a:off x="1642" y="953"/>
              <a:ext cx="68" cy="362"/>
            </a:xfrm>
            <a:custGeom>
              <a:avLst/>
              <a:gdLst>
                <a:gd name="T0" fmla="*/ 59234 w 22"/>
                <a:gd name="T1" fmla="*/ 0 h 130"/>
                <a:gd name="T2" fmla="*/ 0 w 22"/>
                <a:gd name="T3" fmla="*/ 168767 h 130"/>
                <a:gd name="T4" fmla="*/ 2569 w 22"/>
                <a:gd name="T5" fmla="*/ 168767 h 1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130">
                  <a:moveTo>
                    <a:pt x="22" y="0"/>
                  </a:moveTo>
                  <a:lnTo>
                    <a:pt x="0" y="130"/>
                  </a:lnTo>
                  <a:lnTo>
                    <a:pt x="1" y="13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Line 57"/>
            <p:cNvSpPr>
              <a:spLocks noChangeAspect="1" noChangeShapeType="1"/>
            </p:cNvSpPr>
            <p:nvPr/>
          </p:nvSpPr>
          <p:spPr bwMode="auto">
            <a:xfrm>
              <a:off x="1578" y="1356"/>
              <a:ext cx="64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Freeform 58"/>
            <p:cNvSpPr>
              <a:spLocks noChangeAspect="1"/>
            </p:cNvSpPr>
            <p:nvPr/>
          </p:nvSpPr>
          <p:spPr bwMode="auto">
            <a:xfrm>
              <a:off x="1688" y="1234"/>
              <a:ext cx="820" cy="81"/>
            </a:xfrm>
            <a:custGeom>
              <a:avLst/>
              <a:gdLst>
                <a:gd name="T0" fmla="*/ 703788 w 266"/>
                <a:gd name="T1" fmla="*/ 38391 h 29"/>
                <a:gd name="T2" fmla="*/ 674518 w 266"/>
                <a:gd name="T3" fmla="*/ 25144 h 29"/>
                <a:gd name="T4" fmla="*/ 618887 w 266"/>
                <a:gd name="T5" fmla="*/ 14801 h 29"/>
                <a:gd name="T6" fmla="*/ 502731 w 266"/>
                <a:gd name="T7" fmla="*/ 6622 h 29"/>
                <a:gd name="T8" fmla="*/ 436820 w 266"/>
                <a:gd name="T9" fmla="*/ 3706 h 29"/>
                <a:gd name="T10" fmla="*/ 364672 w 266"/>
                <a:gd name="T11" fmla="*/ 0 h 29"/>
                <a:gd name="T12" fmla="*/ 288437 w 266"/>
                <a:gd name="T13" fmla="*/ 1327 h 29"/>
                <a:gd name="T14" fmla="*/ 198243 w 266"/>
                <a:gd name="T15" fmla="*/ 7974 h 29"/>
                <a:gd name="T16" fmla="*/ 110796 w 266"/>
                <a:gd name="T17" fmla="*/ 16125 h 29"/>
                <a:gd name="T18" fmla="*/ 47316 w 266"/>
                <a:gd name="T19" fmla="*/ 25144 h 29"/>
                <a:gd name="T20" fmla="*/ 0 w 266"/>
                <a:gd name="T21" fmla="*/ 3839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6" h="29">
                  <a:moveTo>
                    <a:pt x="266" y="29"/>
                  </a:moveTo>
                  <a:lnTo>
                    <a:pt x="255" y="19"/>
                  </a:lnTo>
                  <a:lnTo>
                    <a:pt x="234" y="11"/>
                  </a:lnTo>
                  <a:lnTo>
                    <a:pt x="190" y="5"/>
                  </a:lnTo>
                  <a:lnTo>
                    <a:pt x="165" y="3"/>
                  </a:lnTo>
                  <a:lnTo>
                    <a:pt x="138" y="0"/>
                  </a:lnTo>
                  <a:lnTo>
                    <a:pt x="109" y="1"/>
                  </a:lnTo>
                  <a:lnTo>
                    <a:pt x="75" y="6"/>
                  </a:lnTo>
                  <a:lnTo>
                    <a:pt x="42" y="12"/>
                  </a:lnTo>
                  <a:lnTo>
                    <a:pt x="18" y="19"/>
                  </a:lnTo>
                  <a:lnTo>
                    <a:pt x="0" y="29"/>
                  </a:ln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7" name="テキスト ボックス 116"/>
          <p:cNvSpPr txBox="1"/>
          <p:nvPr/>
        </p:nvSpPr>
        <p:spPr>
          <a:xfrm>
            <a:off x="1907059" y="1989731"/>
            <a:ext cx="1436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Injuries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6508725" y="1989731"/>
            <a:ext cx="1687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Fatalities</a:t>
            </a:r>
          </a:p>
        </p:txBody>
      </p:sp>
      <p:sp>
        <p:nvSpPr>
          <p:cNvPr id="184" name="円/楕円 239"/>
          <p:cNvSpPr>
            <a:spLocks noChangeAspect="1"/>
          </p:cNvSpPr>
          <p:nvPr/>
        </p:nvSpPr>
        <p:spPr>
          <a:xfrm>
            <a:off x="2302945" y="2531487"/>
            <a:ext cx="617017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86" name="円/楕円 239"/>
          <p:cNvSpPr>
            <a:spLocks noChangeAspect="1"/>
          </p:cNvSpPr>
          <p:nvPr/>
        </p:nvSpPr>
        <p:spPr>
          <a:xfrm>
            <a:off x="3087283" y="2729950"/>
            <a:ext cx="612447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7" name="円/楕円 239"/>
          <p:cNvSpPr>
            <a:spLocks noChangeAspect="1"/>
          </p:cNvSpPr>
          <p:nvPr/>
        </p:nvSpPr>
        <p:spPr>
          <a:xfrm>
            <a:off x="1492459" y="2734000"/>
            <a:ext cx="624194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0" name="円/楕円 237"/>
          <p:cNvSpPr>
            <a:spLocks noChangeAspect="1"/>
          </p:cNvSpPr>
          <p:nvPr/>
        </p:nvSpPr>
        <p:spPr>
          <a:xfrm>
            <a:off x="3409371" y="3595382"/>
            <a:ext cx="402462" cy="2328414"/>
          </a:xfrm>
          <a:prstGeom prst="ellipse">
            <a:avLst/>
          </a:prstGeom>
          <a:solidFill>
            <a:schemeClr val="accent2">
              <a:lumMod val="40000"/>
              <a:lumOff val="6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2" name="円/楕円 237"/>
          <p:cNvSpPr>
            <a:spLocks noChangeAspect="1"/>
          </p:cNvSpPr>
          <p:nvPr/>
        </p:nvSpPr>
        <p:spPr>
          <a:xfrm>
            <a:off x="1452388" y="3586675"/>
            <a:ext cx="402462" cy="2328414"/>
          </a:xfrm>
          <a:prstGeom prst="ellipse">
            <a:avLst/>
          </a:prstGeom>
          <a:solidFill>
            <a:schemeClr val="accent2">
              <a:lumMod val="40000"/>
              <a:lumOff val="6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94" name="Group 145"/>
          <p:cNvGrpSpPr>
            <a:grpSpLocks noChangeAspect="1"/>
          </p:cNvGrpSpPr>
          <p:nvPr/>
        </p:nvGrpSpPr>
        <p:grpSpPr bwMode="auto">
          <a:xfrm>
            <a:off x="6555758" y="3270430"/>
            <a:ext cx="1608459" cy="2906918"/>
            <a:chOff x="1510" y="694"/>
            <a:chExt cx="1176" cy="2347"/>
          </a:xfrm>
        </p:grpSpPr>
        <p:sp>
          <p:nvSpPr>
            <p:cNvPr id="195" name="Freeform 6"/>
            <p:cNvSpPr>
              <a:spLocks noChangeAspect="1"/>
            </p:cNvSpPr>
            <p:nvPr/>
          </p:nvSpPr>
          <p:spPr bwMode="auto">
            <a:xfrm>
              <a:off x="2554" y="794"/>
              <a:ext cx="65" cy="702"/>
            </a:xfrm>
            <a:custGeom>
              <a:avLst/>
              <a:gdLst>
                <a:gd name="T0" fmla="*/ 0 w 21"/>
                <a:gd name="T1" fmla="*/ 0 h 252"/>
                <a:gd name="T2" fmla="*/ 29835 w 21"/>
                <a:gd name="T3" fmla="*/ 36426 h 252"/>
                <a:gd name="T4" fmla="*/ 54532 w 21"/>
                <a:gd name="T5" fmla="*/ 71487 h 252"/>
                <a:gd name="T6" fmla="*/ 54532 w 21"/>
                <a:gd name="T7" fmla="*/ 76655 h 252"/>
                <a:gd name="T8" fmla="*/ 54532 w 21"/>
                <a:gd name="T9" fmla="*/ 142113 h 252"/>
                <a:gd name="T10" fmla="*/ 57079 w 21"/>
                <a:gd name="T11" fmla="*/ 276123 h 252"/>
                <a:gd name="T12" fmla="*/ 57079 w 21"/>
                <a:gd name="T13" fmla="*/ 328132 h 2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252">
                  <a:moveTo>
                    <a:pt x="0" y="0"/>
                  </a:moveTo>
                  <a:lnTo>
                    <a:pt x="11" y="28"/>
                  </a:lnTo>
                  <a:lnTo>
                    <a:pt x="20" y="55"/>
                  </a:lnTo>
                  <a:lnTo>
                    <a:pt x="20" y="59"/>
                  </a:lnTo>
                  <a:lnTo>
                    <a:pt x="20" y="109"/>
                  </a:lnTo>
                  <a:lnTo>
                    <a:pt x="21" y="212"/>
                  </a:lnTo>
                  <a:lnTo>
                    <a:pt x="21" y="252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6" name="Freeform 7"/>
            <p:cNvSpPr>
              <a:spLocks noChangeAspect="1"/>
            </p:cNvSpPr>
            <p:nvPr/>
          </p:nvSpPr>
          <p:spPr bwMode="auto">
            <a:xfrm>
              <a:off x="2575" y="1557"/>
              <a:ext cx="44" cy="1222"/>
            </a:xfrm>
            <a:custGeom>
              <a:avLst/>
              <a:gdLst>
                <a:gd name="T0" fmla="*/ 33742 w 14"/>
                <a:gd name="T1" fmla="*/ 0 h 439"/>
                <a:gd name="T2" fmla="*/ 39521 w 14"/>
                <a:gd name="T3" fmla="*/ 194523 h 439"/>
                <a:gd name="T4" fmla="*/ 36479 w 14"/>
                <a:gd name="T5" fmla="*/ 414439 h 439"/>
                <a:gd name="T6" fmla="*/ 42344 w 14"/>
                <a:gd name="T7" fmla="*/ 543832 h 439"/>
                <a:gd name="T8" fmla="*/ 0 w 14"/>
                <a:gd name="T9" fmla="*/ 568564 h 4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439">
                  <a:moveTo>
                    <a:pt x="11" y="0"/>
                  </a:moveTo>
                  <a:lnTo>
                    <a:pt x="13" y="150"/>
                  </a:lnTo>
                  <a:lnTo>
                    <a:pt x="12" y="320"/>
                  </a:lnTo>
                  <a:lnTo>
                    <a:pt x="14" y="420"/>
                  </a:lnTo>
                  <a:lnTo>
                    <a:pt x="0" y="4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" name="Freeform 8"/>
            <p:cNvSpPr>
              <a:spLocks noChangeAspect="1"/>
            </p:cNvSpPr>
            <p:nvPr/>
          </p:nvSpPr>
          <p:spPr bwMode="auto">
            <a:xfrm>
              <a:off x="1621" y="2760"/>
              <a:ext cx="954" cy="281"/>
            </a:xfrm>
            <a:custGeom>
              <a:avLst/>
              <a:gdLst>
                <a:gd name="T0" fmla="*/ 810343 w 310"/>
                <a:gd name="T1" fmla="*/ 2818 h 101"/>
                <a:gd name="T2" fmla="*/ 802643 w 310"/>
                <a:gd name="T3" fmla="*/ 42659 h 101"/>
                <a:gd name="T4" fmla="*/ 797719 w 310"/>
                <a:gd name="T5" fmla="*/ 84008 h 101"/>
                <a:gd name="T6" fmla="*/ 789093 w 310"/>
                <a:gd name="T7" fmla="*/ 92685 h 101"/>
                <a:gd name="T8" fmla="*/ 776448 w 310"/>
                <a:gd name="T9" fmla="*/ 100656 h 101"/>
                <a:gd name="T10" fmla="*/ 755199 w 310"/>
                <a:gd name="T11" fmla="*/ 108513 h 101"/>
                <a:gd name="T12" fmla="*/ 727040 w 310"/>
                <a:gd name="T13" fmla="*/ 115040 h 101"/>
                <a:gd name="T14" fmla="*/ 684520 w 310"/>
                <a:gd name="T15" fmla="*/ 118685 h 101"/>
                <a:gd name="T16" fmla="*/ 611689 w 310"/>
                <a:gd name="T17" fmla="*/ 123849 h 101"/>
                <a:gd name="T18" fmla="*/ 528276 w 310"/>
                <a:gd name="T19" fmla="*/ 128870 h 101"/>
                <a:gd name="T20" fmla="*/ 399920 w 310"/>
                <a:gd name="T21" fmla="*/ 130373 h 101"/>
                <a:gd name="T22" fmla="*/ 310776 w 310"/>
                <a:gd name="T23" fmla="*/ 130373 h 101"/>
                <a:gd name="T24" fmla="*/ 248166 w 310"/>
                <a:gd name="T25" fmla="*/ 127485 h 101"/>
                <a:gd name="T26" fmla="*/ 174985 w 310"/>
                <a:gd name="T27" fmla="*/ 123849 h 101"/>
                <a:gd name="T28" fmla="*/ 128353 w 310"/>
                <a:gd name="T29" fmla="*/ 118685 h 101"/>
                <a:gd name="T30" fmla="*/ 89156 w 310"/>
                <a:gd name="T31" fmla="*/ 115992 h 101"/>
                <a:gd name="T32" fmla="*/ 57674 w 310"/>
                <a:gd name="T33" fmla="*/ 108513 h 101"/>
                <a:gd name="T34" fmla="*/ 39197 w 310"/>
                <a:gd name="T35" fmla="*/ 104382 h 101"/>
                <a:gd name="T36" fmla="*/ 31479 w 310"/>
                <a:gd name="T37" fmla="*/ 95509 h 101"/>
                <a:gd name="T38" fmla="*/ 23779 w 310"/>
                <a:gd name="T39" fmla="*/ 81190 h 101"/>
                <a:gd name="T40" fmla="*/ 15153 w 310"/>
                <a:gd name="T41" fmla="*/ 63030 h 101"/>
                <a:gd name="T42" fmla="*/ 7727 w 310"/>
                <a:gd name="T43" fmla="*/ 32540 h 101"/>
                <a:gd name="T44" fmla="*/ 2511 w 310"/>
                <a:gd name="T45" fmla="*/ 6524 h 101"/>
                <a:gd name="T46" fmla="*/ 0 w 310"/>
                <a:gd name="T47" fmla="*/ 0 h 1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10" h="101">
                  <a:moveTo>
                    <a:pt x="310" y="2"/>
                  </a:moveTo>
                  <a:lnTo>
                    <a:pt x="307" y="33"/>
                  </a:lnTo>
                  <a:lnTo>
                    <a:pt x="305" y="65"/>
                  </a:lnTo>
                  <a:lnTo>
                    <a:pt x="302" y="72"/>
                  </a:lnTo>
                  <a:lnTo>
                    <a:pt x="297" y="78"/>
                  </a:lnTo>
                  <a:lnTo>
                    <a:pt x="289" y="84"/>
                  </a:lnTo>
                  <a:lnTo>
                    <a:pt x="278" y="89"/>
                  </a:lnTo>
                  <a:lnTo>
                    <a:pt x="262" y="92"/>
                  </a:lnTo>
                  <a:lnTo>
                    <a:pt x="234" y="96"/>
                  </a:lnTo>
                  <a:lnTo>
                    <a:pt x="202" y="100"/>
                  </a:lnTo>
                  <a:lnTo>
                    <a:pt x="153" y="101"/>
                  </a:lnTo>
                  <a:lnTo>
                    <a:pt x="119" y="101"/>
                  </a:lnTo>
                  <a:lnTo>
                    <a:pt x="95" y="99"/>
                  </a:lnTo>
                  <a:lnTo>
                    <a:pt x="67" y="96"/>
                  </a:lnTo>
                  <a:lnTo>
                    <a:pt x="49" y="92"/>
                  </a:lnTo>
                  <a:lnTo>
                    <a:pt x="34" y="90"/>
                  </a:lnTo>
                  <a:lnTo>
                    <a:pt x="22" y="84"/>
                  </a:lnTo>
                  <a:lnTo>
                    <a:pt x="15" y="81"/>
                  </a:lnTo>
                  <a:lnTo>
                    <a:pt x="12" y="74"/>
                  </a:lnTo>
                  <a:lnTo>
                    <a:pt x="9" y="63"/>
                  </a:lnTo>
                  <a:lnTo>
                    <a:pt x="6" y="49"/>
                  </a:lnTo>
                  <a:lnTo>
                    <a:pt x="3" y="25"/>
                  </a:lnTo>
                  <a:lnTo>
                    <a:pt x="1" y="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" name="Freeform 9"/>
            <p:cNvSpPr>
              <a:spLocks noChangeAspect="1"/>
            </p:cNvSpPr>
            <p:nvPr/>
          </p:nvSpPr>
          <p:spPr bwMode="auto">
            <a:xfrm>
              <a:off x="1599" y="1557"/>
              <a:ext cx="22" cy="1203"/>
            </a:xfrm>
            <a:custGeom>
              <a:avLst/>
              <a:gdLst>
                <a:gd name="T0" fmla="*/ 21167 w 7"/>
                <a:gd name="T1" fmla="*/ 561005 h 432"/>
                <a:gd name="T2" fmla="*/ 15299 w 7"/>
                <a:gd name="T3" fmla="*/ 557337 h 432"/>
                <a:gd name="T4" fmla="*/ 8602 w 7"/>
                <a:gd name="T5" fmla="*/ 547944 h 432"/>
                <a:gd name="T6" fmla="*/ 2737 w 7"/>
                <a:gd name="T7" fmla="*/ 544232 h 432"/>
                <a:gd name="T8" fmla="*/ 2737 w 7"/>
                <a:gd name="T9" fmla="*/ 526001 h 432"/>
                <a:gd name="T10" fmla="*/ 2737 w 7"/>
                <a:gd name="T11" fmla="*/ 375420 h 432"/>
                <a:gd name="T12" fmla="*/ 0 w 7"/>
                <a:gd name="T13" fmla="*/ 222079 h 432"/>
                <a:gd name="T14" fmla="*/ 0 w 7"/>
                <a:gd name="T15" fmla="*/ 175348 h 432"/>
                <a:gd name="T16" fmla="*/ 0 w 7"/>
                <a:gd name="T17" fmla="*/ 0 h 4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432">
                  <a:moveTo>
                    <a:pt x="7" y="432"/>
                  </a:moveTo>
                  <a:lnTo>
                    <a:pt x="5" y="429"/>
                  </a:lnTo>
                  <a:lnTo>
                    <a:pt x="3" y="422"/>
                  </a:lnTo>
                  <a:lnTo>
                    <a:pt x="1" y="419"/>
                  </a:lnTo>
                  <a:lnTo>
                    <a:pt x="1" y="405"/>
                  </a:lnTo>
                  <a:lnTo>
                    <a:pt x="1" y="289"/>
                  </a:lnTo>
                  <a:lnTo>
                    <a:pt x="0" y="171"/>
                  </a:lnTo>
                  <a:lnTo>
                    <a:pt x="0" y="13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Freeform 10"/>
            <p:cNvSpPr>
              <a:spLocks noChangeAspect="1"/>
            </p:cNvSpPr>
            <p:nvPr/>
          </p:nvSpPr>
          <p:spPr bwMode="auto">
            <a:xfrm>
              <a:off x="1599" y="694"/>
              <a:ext cx="955" cy="802"/>
            </a:xfrm>
            <a:custGeom>
              <a:avLst/>
              <a:gdLst>
                <a:gd name="T0" fmla="*/ 2514 w 310"/>
                <a:gd name="T1" fmla="*/ 373907 h 288"/>
                <a:gd name="T2" fmla="*/ 2514 w 310"/>
                <a:gd name="T3" fmla="*/ 289544 h 288"/>
                <a:gd name="T4" fmla="*/ 0 w 310"/>
                <a:gd name="T5" fmla="*/ 243000 h 288"/>
                <a:gd name="T6" fmla="*/ 2514 w 310"/>
                <a:gd name="T7" fmla="*/ 138963 h 288"/>
                <a:gd name="T8" fmla="*/ 4944 w 310"/>
                <a:gd name="T9" fmla="*/ 112876 h 288"/>
                <a:gd name="T10" fmla="*/ 10259 w 310"/>
                <a:gd name="T11" fmla="*/ 106310 h 288"/>
                <a:gd name="T12" fmla="*/ 21343 w 310"/>
                <a:gd name="T13" fmla="*/ 83052 h 288"/>
                <a:gd name="T14" fmla="*/ 34146 w 310"/>
                <a:gd name="T15" fmla="*/ 64828 h 288"/>
                <a:gd name="T16" fmla="*/ 55492 w 310"/>
                <a:gd name="T17" fmla="*/ 46535 h 288"/>
                <a:gd name="T18" fmla="*/ 82158 w 310"/>
                <a:gd name="T19" fmla="*/ 37836 h 288"/>
                <a:gd name="T20" fmla="*/ 126534 w 310"/>
                <a:gd name="T21" fmla="*/ 27126 h 288"/>
                <a:gd name="T22" fmla="*/ 173369 w 310"/>
                <a:gd name="T23" fmla="*/ 19613 h 288"/>
                <a:gd name="T24" fmla="*/ 234184 w 310"/>
                <a:gd name="T25" fmla="*/ 10212 h 288"/>
                <a:gd name="T26" fmla="*/ 297390 w 310"/>
                <a:gd name="T27" fmla="*/ 3667 h 288"/>
                <a:gd name="T28" fmla="*/ 336862 w 310"/>
                <a:gd name="T29" fmla="*/ 3667 h 288"/>
                <a:gd name="T30" fmla="*/ 389806 w 310"/>
                <a:gd name="T31" fmla="*/ 1317 h 288"/>
                <a:gd name="T32" fmla="*/ 450594 w 310"/>
                <a:gd name="T33" fmla="*/ 0 h 288"/>
                <a:gd name="T34" fmla="*/ 508599 w 310"/>
                <a:gd name="T35" fmla="*/ 1317 h 288"/>
                <a:gd name="T36" fmla="*/ 579586 w 310"/>
                <a:gd name="T37" fmla="*/ 6569 h 288"/>
                <a:gd name="T38" fmla="*/ 626508 w 310"/>
                <a:gd name="T39" fmla="*/ 10212 h 288"/>
                <a:gd name="T40" fmla="*/ 674520 w 310"/>
                <a:gd name="T41" fmla="*/ 16711 h 288"/>
                <a:gd name="T42" fmla="*/ 713601 w 310"/>
                <a:gd name="T43" fmla="*/ 21938 h 288"/>
                <a:gd name="T44" fmla="*/ 750528 w 310"/>
                <a:gd name="T45" fmla="*/ 28438 h 288"/>
                <a:gd name="T46" fmla="*/ 784674 w 310"/>
                <a:gd name="T47" fmla="*/ 37836 h 288"/>
                <a:gd name="T48" fmla="*/ 816285 w 310"/>
                <a:gd name="T49" fmla="*/ 50941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10" h="288">
                  <a:moveTo>
                    <a:pt x="1" y="288"/>
                  </a:moveTo>
                  <a:lnTo>
                    <a:pt x="1" y="223"/>
                  </a:lnTo>
                  <a:lnTo>
                    <a:pt x="0" y="187"/>
                  </a:lnTo>
                  <a:lnTo>
                    <a:pt x="1" y="107"/>
                  </a:lnTo>
                  <a:lnTo>
                    <a:pt x="2" y="87"/>
                  </a:lnTo>
                  <a:lnTo>
                    <a:pt x="4" y="82"/>
                  </a:lnTo>
                  <a:lnTo>
                    <a:pt x="8" y="64"/>
                  </a:lnTo>
                  <a:lnTo>
                    <a:pt x="13" y="50"/>
                  </a:lnTo>
                  <a:lnTo>
                    <a:pt x="21" y="36"/>
                  </a:lnTo>
                  <a:lnTo>
                    <a:pt x="31" y="29"/>
                  </a:lnTo>
                  <a:lnTo>
                    <a:pt x="48" y="21"/>
                  </a:lnTo>
                  <a:lnTo>
                    <a:pt x="66" y="15"/>
                  </a:lnTo>
                  <a:lnTo>
                    <a:pt x="89" y="8"/>
                  </a:lnTo>
                  <a:lnTo>
                    <a:pt x="113" y="3"/>
                  </a:lnTo>
                  <a:lnTo>
                    <a:pt x="128" y="3"/>
                  </a:lnTo>
                  <a:lnTo>
                    <a:pt x="148" y="1"/>
                  </a:lnTo>
                  <a:lnTo>
                    <a:pt x="171" y="0"/>
                  </a:lnTo>
                  <a:lnTo>
                    <a:pt x="193" y="1"/>
                  </a:lnTo>
                  <a:lnTo>
                    <a:pt x="220" y="5"/>
                  </a:lnTo>
                  <a:lnTo>
                    <a:pt x="238" y="8"/>
                  </a:lnTo>
                  <a:lnTo>
                    <a:pt x="256" y="13"/>
                  </a:lnTo>
                  <a:lnTo>
                    <a:pt x="271" y="17"/>
                  </a:lnTo>
                  <a:lnTo>
                    <a:pt x="285" y="22"/>
                  </a:lnTo>
                  <a:lnTo>
                    <a:pt x="298" y="29"/>
                  </a:lnTo>
                  <a:lnTo>
                    <a:pt x="310" y="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0" name="Freeform 11"/>
            <p:cNvSpPr>
              <a:spLocks noChangeAspect="1"/>
            </p:cNvSpPr>
            <p:nvPr/>
          </p:nvSpPr>
          <p:spPr bwMode="auto">
            <a:xfrm>
              <a:off x="2375" y="752"/>
              <a:ext cx="200" cy="242"/>
            </a:xfrm>
            <a:custGeom>
              <a:avLst/>
              <a:gdLst>
                <a:gd name="T0" fmla="*/ 169600 w 65"/>
                <a:gd name="T1" fmla="*/ 112068 h 87"/>
                <a:gd name="T2" fmla="*/ 169600 w 65"/>
                <a:gd name="T3" fmla="*/ 109245 h 87"/>
                <a:gd name="T4" fmla="*/ 167148 w 65"/>
                <a:gd name="T5" fmla="*/ 94116 h 87"/>
                <a:gd name="T6" fmla="*/ 162138 w 65"/>
                <a:gd name="T7" fmla="*/ 69451 h 87"/>
                <a:gd name="T8" fmla="*/ 154452 w 65"/>
                <a:gd name="T9" fmla="*/ 54130 h 87"/>
                <a:gd name="T10" fmla="*/ 138489 w 65"/>
                <a:gd name="T11" fmla="*/ 39816 h 87"/>
                <a:gd name="T12" fmla="*/ 114452 w 65"/>
                <a:gd name="T13" fmla="*/ 24489 h 87"/>
                <a:gd name="T14" fmla="*/ 78068 w 65"/>
                <a:gd name="T15" fmla="*/ 15327 h 87"/>
                <a:gd name="T16" fmla="*/ 46609 w 65"/>
                <a:gd name="T17" fmla="*/ 8804 h 87"/>
                <a:gd name="T18" fmla="*/ 26160 w 65"/>
                <a:gd name="T19" fmla="*/ 3661 h 87"/>
                <a:gd name="T20" fmla="*/ 0 w 65"/>
                <a:gd name="T21" fmla="*/ 0 h 87"/>
                <a:gd name="T22" fmla="*/ 23745 w 65"/>
                <a:gd name="T23" fmla="*/ 14314 h 87"/>
                <a:gd name="T24" fmla="*/ 39175 w 65"/>
                <a:gd name="T25" fmla="*/ 25975 h 87"/>
                <a:gd name="T26" fmla="*/ 55120 w 65"/>
                <a:gd name="T27" fmla="*/ 38500 h 87"/>
                <a:gd name="T28" fmla="*/ 70354 w 65"/>
                <a:gd name="T29" fmla="*/ 55615 h 87"/>
                <a:gd name="T30" fmla="*/ 89080 w 65"/>
                <a:gd name="T31" fmla="*/ 73582 h 87"/>
                <a:gd name="T32" fmla="*/ 96806 w 65"/>
                <a:gd name="T33" fmla="*/ 85251 h 87"/>
                <a:gd name="T34" fmla="*/ 99305 w 65"/>
                <a:gd name="T35" fmla="*/ 91231 h 87"/>
                <a:gd name="T36" fmla="*/ 130680 w 65"/>
                <a:gd name="T37" fmla="*/ 97754 h 87"/>
                <a:gd name="T38" fmla="*/ 143412 w 65"/>
                <a:gd name="T39" fmla="*/ 104230 h 87"/>
                <a:gd name="T40" fmla="*/ 156951 w 65"/>
                <a:gd name="T41" fmla="*/ 108408 h 87"/>
                <a:gd name="T42" fmla="*/ 162138 w 65"/>
                <a:gd name="T43" fmla="*/ 112068 h 87"/>
                <a:gd name="T44" fmla="*/ 169600 w 65"/>
                <a:gd name="T45" fmla="*/ 110753 h 87"/>
                <a:gd name="T46" fmla="*/ 169600 w 65"/>
                <a:gd name="T47" fmla="*/ 110753 h 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5" h="87">
                  <a:moveTo>
                    <a:pt x="65" y="87"/>
                  </a:moveTo>
                  <a:lnTo>
                    <a:pt x="65" y="85"/>
                  </a:lnTo>
                  <a:lnTo>
                    <a:pt x="64" y="73"/>
                  </a:lnTo>
                  <a:lnTo>
                    <a:pt x="62" y="54"/>
                  </a:lnTo>
                  <a:lnTo>
                    <a:pt x="59" y="42"/>
                  </a:lnTo>
                  <a:lnTo>
                    <a:pt x="53" y="31"/>
                  </a:lnTo>
                  <a:lnTo>
                    <a:pt x="44" y="19"/>
                  </a:lnTo>
                  <a:lnTo>
                    <a:pt x="30" y="12"/>
                  </a:lnTo>
                  <a:lnTo>
                    <a:pt x="18" y="7"/>
                  </a:lnTo>
                  <a:lnTo>
                    <a:pt x="10" y="3"/>
                  </a:lnTo>
                  <a:lnTo>
                    <a:pt x="0" y="0"/>
                  </a:lnTo>
                  <a:lnTo>
                    <a:pt x="9" y="11"/>
                  </a:lnTo>
                  <a:lnTo>
                    <a:pt x="15" y="20"/>
                  </a:lnTo>
                  <a:lnTo>
                    <a:pt x="21" y="30"/>
                  </a:lnTo>
                  <a:lnTo>
                    <a:pt x="27" y="43"/>
                  </a:lnTo>
                  <a:lnTo>
                    <a:pt x="34" y="57"/>
                  </a:lnTo>
                  <a:lnTo>
                    <a:pt x="37" y="66"/>
                  </a:lnTo>
                  <a:lnTo>
                    <a:pt x="38" y="71"/>
                  </a:lnTo>
                  <a:lnTo>
                    <a:pt x="50" y="76"/>
                  </a:lnTo>
                  <a:lnTo>
                    <a:pt x="55" y="81"/>
                  </a:lnTo>
                  <a:lnTo>
                    <a:pt x="60" y="84"/>
                  </a:lnTo>
                  <a:lnTo>
                    <a:pt x="62" y="87"/>
                  </a:lnTo>
                  <a:lnTo>
                    <a:pt x="65" y="8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1" name="Freeform 12"/>
            <p:cNvSpPr>
              <a:spLocks noChangeAspect="1"/>
            </p:cNvSpPr>
            <p:nvPr/>
          </p:nvSpPr>
          <p:spPr bwMode="auto">
            <a:xfrm>
              <a:off x="1621" y="752"/>
              <a:ext cx="200" cy="242"/>
            </a:xfrm>
            <a:custGeom>
              <a:avLst/>
              <a:gdLst>
                <a:gd name="T0" fmla="*/ 169600 w 65"/>
                <a:gd name="T1" fmla="*/ 0 h 87"/>
                <a:gd name="T2" fmla="*/ 167148 w 65"/>
                <a:gd name="T3" fmla="*/ 1316 h 87"/>
                <a:gd name="T4" fmla="*/ 107031 w 65"/>
                <a:gd name="T5" fmla="*/ 11669 h 87"/>
                <a:gd name="T6" fmla="*/ 80492 w 65"/>
                <a:gd name="T7" fmla="*/ 16634 h 87"/>
                <a:gd name="T8" fmla="*/ 52695 w 65"/>
                <a:gd name="T9" fmla="*/ 25975 h 87"/>
                <a:gd name="T10" fmla="*/ 33874 w 65"/>
                <a:gd name="T11" fmla="*/ 36155 h 87"/>
                <a:gd name="T12" fmla="*/ 23745 w 65"/>
                <a:gd name="T13" fmla="*/ 47777 h 87"/>
                <a:gd name="T14" fmla="*/ 12732 w 65"/>
                <a:gd name="T15" fmla="*/ 64414 h 87"/>
                <a:gd name="T16" fmla="*/ 4923 w 65"/>
                <a:gd name="T17" fmla="*/ 79632 h 87"/>
                <a:gd name="T18" fmla="*/ 0 w 65"/>
                <a:gd name="T19" fmla="*/ 92608 h 87"/>
                <a:gd name="T20" fmla="*/ 2508 w 65"/>
                <a:gd name="T21" fmla="*/ 109245 h 87"/>
                <a:gd name="T22" fmla="*/ 4923 w 65"/>
                <a:gd name="T23" fmla="*/ 112068 h 87"/>
                <a:gd name="T24" fmla="*/ 12732 w 65"/>
                <a:gd name="T25" fmla="*/ 109245 h 87"/>
                <a:gd name="T26" fmla="*/ 28951 w 65"/>
                <a:gd name="T27" fmla="*/ 104230 h 87"/>
                <a:gd name="T28" fmla="*/ 46609 w 65"/>
                <a:gd name="T29" fmla="*/ 95431 h 87"/>
                <a:gd name="T30" fmla="*/ 60157 w 65"/>
                <a:gd name="T31" fmla="*/ 92608 h 87"/>
                <a:gd name="T32" fmla="*/ 73062 w 65"/>
                <a:gd name="T33" fmla="*/ 91231 h 87"/>
                <a:gd name="T34" fmla="*/ 75569 w 65"/>
                <a:gd name="T35" fmla="*/ 82433 h 87"/>
                <a:gd name="T36" fmla="*/ 80492 w 65"/>
                <a:gd name="T37" fmla="*/ 72252 h 87"/>
                <a:gd name="T38" fmla="*/ 91615 w 65"/>
                <a:gd name="T39" fmla="*/ 57960 h 87"/>
                <a:gd name="T40" fmla="*/ 109529 w 65"/>
                <a:gd name="T41" fmla="*/ 44962 h 87"/>
                <a:gd name="T42" fmla="*/ 128265 w 65"/>
                <a:gd name="T43" fmla="*/ 29635 h 87"/>
                <a:gd name="T44" fmla="*/ 156951 w 65"/>
                <a:gd name="T45" fmla="*/ 12998 h 87"/>
                <a:gd name="T46" fmla="*/ 164649 w 65"/>
                <a:gd name="T47" fmla="*/ 5146 h 87"/>
                <a:gd name="T48" fmla="*/ 164649 w 65"/>
                <a:gd name="T49" fmla="*/ 2818 h 87"/>
                <a:gd name="T50" fmla="*/ 151129 w 65"/>
                <a:gd name="T51" fmla="*/ 5146 h 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87">
                  <a:moveTo>
                    <a:pt x="65" y="0"/>
                  </a:moveTo>
                  <a:lnTo>
                    <a:pt x="64" y="1"/>
                  </a:lnTo>
                  <a:lnTo>
                    <a:pt x="41" y="9"/>
                  </a:lnTo>
                  <a:lnTo>
                    <a:pt x="31" y="13"/>
                  </a:lnTo>
                  <a:lnTo>
                    <a:pt x="20" y="20"/>
                  </a:lnTo>
                  <a:lnTo>
                    <a:pt x="13" y="28"/>
                  </a:lnTo>
                  <a:lnTo>
                    <a:pt x="9" y="37"/>
                  </a:lnTo>
                  <a:lnTo>
                    <a:pt x="5" y="50"/>
                  </a:lnTo>
                  <a:lnTo>
                    <a:pt x="2" y="62"/>
                  </a:lnTo>
                  <a:lnTo>
                    <a:pt x="0" y="72"/>
                  </a:lnTo>
                  <a:lnTo>
                    <a:pt x="1" y="85"/>
                  </a:lnTo>
                  <a:lnTo>
                    <a:pt x="2" y="87"/>
                  </a:lnTo>
                  <a:lnTo>
                    <a:pt x="5" y="85"/>
                  </a:lnTo>
                  <a:lnTo>
                    <a:pt x="11" y="81"/>
                  </a:lnTo>
                  <a:lnTo>
                    <a:pt x="18" y="74"/>
                  </a:lnTo>
                  <a:lnTo>
                    <a:pt x="23" y="72"/>
                  </a:lnTo>
                  <a:lnTo>
                    <a:pt x="28" y="71"/>
                  </a:lnTo>
                  <a:lnTo>
                    <a:pt x="29" y="64"/>
                  </a:lnTo>
                  <a:lnTo>
                    <a:pt x="31" y="56"/>
                  </a:lnTo>
                  <a:lnTo>
                    <a:pt x="35" y="45"/>
                  </a:lnTo>
                  <a:lnTo>
                    <a:pt x="42" y="35"/>
                  </a:lnTo>
                  <a:lnTo>
                    <a:pt x="49" y="23"/>
                  </a:lnTo>
                  <a:lnTo>
                    <a:pt x="60" y="10"/>
                  </a:lnTo>
                  <a:lnTo>
                    <a:pt x="63" y="4"/>
                  </a:lnTo>
                  <a:lnTo>
                    <a:pt x="63" y="2"/>
                  </a:lnTo>
                  <a:lnTo>
                    <a:pt x="58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2" name="Freeform 13"/>
            <p:cNvSpPr>
              <a:spLocks noChangeAspect="1"/>
            </p:cNvSpPr>
            <p:nvPr/>
          </p:nvSpPr>
          <p:spPr bwMode="auto">
            <a:xfrm>
              <a:off x="2154" y="733"/>
              <a:ext cx="221" cy="401"/>
            </a:xfrm>
            <a:custGeom>
              <a:avLst/>
              <a:gdLst>
                <a:gd name="T0" fmla="*/ 184738 w 72"/>
                <a:gd name="T1" fmla="*/ 15400 h 144"/>
                <a:gd name="T2" fmla="*/ 153908 w 72"/>
                <a:gd name="T3" fmla="*/ 8894 h 144"/>
                <a:gd name="T4" fmla="*/ 110325 w 72"/>
                <a:gd name="T5" fmla="*/ 6569 h 144"/>
                <a:gd name="T6" fmla="*/ 64256 w 72"/>
                <a:gd name="T7" fmla="*/ 2829 h 144"/>
                <a:gd name="T8" fmla="*/ 12520 w 72"/>
                <a:gd name="T9" fmla="*/ 0 h 144"/>
                <a:gd name="T10" fmla="*/ 0 w 72"/>
                <a:gd name="T11" fmla="*/ 0 h 144"/>
                <a:gd name="T12" fmla="*/ 7631 w 72"/>
                <a:gd name="T13" fmla="*/ 13044 h 144"/>
                <a:gd name="T14" fmla="*/ 15010 w 72"/>
                <a:gd name="T15" fmla="*/ 32654 h 144"/>
                <a:gd name="T16" fmla="*/ 28313 w 72"/>
                <a:gd name="T17" fmla="*/ 55926 h 144"/>
                <a:gd name="T18" fmla="*/ 35943 w 72"/>
                <a:gd name="T19" fmla="*/ 83052 h 144"/>
                <a:gd name="T20" fmla="*/ 50953 w 72"/>
                <a:gd name="T21" fmla="*/ 125920 h 144"/>
                <a:gd name="T22" fmla="*/ 61862 w 72"/>
                <a:gd name="T23" fmla="*/ 165972 h 144"/>
                <a:gd name="T24" fmla="*/ 67006 w 72"/>
                <a:gd name="T25" fmla="*/ 187075 h 1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2" h="144">
                  <a:moveTo>
                    <a:pt x="72" y="12"/>
                  </a:moveTo>
                  <a:lnTo>
                    <a:pt x="60" y="7"/>
                  </a:lnTo>
                  <a:lnTo>
                    <a:pt x="43" y="5"/>
                  </a:lnTo>
                  <a:lnTo>
                    <a:pt x="25" y="2"/>
                  </a:lnTo>
                  <a:lnTo>
                    <a:pt x="5" y="0"/>
                  </a:lnTo>
                  <a:lnTo>
                    <a:pt x="0" y="0"/>
                  </a:lnTo>
                  <a:lnTo>
                    <a:pt x="3" y="10"/>
                  </a:lnTo>
                  <a:lnTo>
                    <a:pt x="6" y="25"/>
                  </a:lnTo>
                  <a:lnTo>
                    <a:pt x="11" y="43"/>
                  </a:lnTo>
                  <a:lnTo>
                    <a:pt x="14" y="64"/>
                  </a:lnTo>
                  <a:lnTo>
                    <a:pt x="20" y="97"/>
                  </a:lnTo>
                  <a:lnTo>
                    <a:pt x="24" y="128"/>
                  </a:lnTo>
                  <a:lnTo>
                    <a:pt x="26" y="14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Freeform 14"/>
            <p:cNvSpPr>
              <a:spLocks noChangeAspect="1"/>
            </p:cNvSpPr>
            <p:nvPr/>
          </p:nvSpPr>
          <p:spPr bwMode="auto">
            <a:xfrm>
              <a:off x="1821" y="733"/>
              <a:ext cx="222" cy="401"/>
            </a:xfrm>
            <a:custGeom>
              <a:avLst/>
              <a:gdLst>
                <a:gd name="T0" fmla="*/ 0 w 72"/>
                <a:gd name="T1" fmla="*/ 15400 h 144"/>
                <a:gd name="T2" fmla="*/ 34262 w 72"/>
                <a:gd name="T3" fmla="*/ 11726 h 144"/>
                <a:gd name="T4" fmla="*/ 68888 w 72"/>
                <a:gd name="T5" fmla="*/ 8894 h 144"/>
                <a:gd name="T6" fmla="*/ 108370 w 72"/>
                <a:gd name="T7" fmla="*/ 5166 h 144"/>
                <a:gd name="T8" fmla="*/ 156362 w 72"/>
                <a:gd name="T9" fmla="*/ 0 h 144"/>
                <a:gd name="T10" fmla="*/ 190889 w 72"/>
                <a:gd name="T11" fmla="*/ 1317 h 144"/>
                <a:gd name="T12" fmla="*/ 180594 w 72"/>
                <a:gd name="T13" fmla="*/ 19613 h 144"/>
                <a:gd name="T14" fmla="*/ 169195 w 72"/>
                <a:gd name="T15" fmla="*/ 37836 h 144"/>
                <a:gd name="T16" fmla="*/ 164129 w 72"/>
                <a:gd name="T17" fmla="*/ 55926 h 144"/>
                <a:gd name="T18" fmla="*/ 156362 w 72"/>
                <a:gd name="T19" fmla="*/ 81539 h 144"/>
                <a:gd name="T20" fmla="*/ 127070 w 72"/>
                <a:gd name="T21" fmla="*/ 187075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2" h="144">
                  <a:moveTo>
                    <a:pt x="0" y="12"/>
                  </a:moveTo>
                  <a:lnTo>
                    <a:pt x="13" y="9"/>
                  </a:lnTo>
                  <a:lnTo>
                    <a:pt x="26" y="7"/>
                  </a:lnTo>
                  <a:lnTo>
                    <a:pt x="41" y="4"/>
                  </a:lnTo>
                  <a:lnTo>
                    <a:pt x="59" y="0"/>
                  </a:lnTo>
                  <a:lnTo>
                    <a:pt x="72" y="1"/>
                  </a:lnTo>
                  <a:lnTo>
                    <a:pt x="68" y="15"/>
                  </a:lnTo>
                  <a:lnTo>
                    <a:pt x="64" y="29"/>
                  </a:lnTo>
                  <a:lnTo>
                    <a:pt x="62" y="43"/>
                  </a:lnTo>
                  <a:lnTo>
                    <a:pt x="59" y="63"/>
                  </a:lnTo>
                  <a:lnTo>
                    <a:pt x="48" y="14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Freeform 15"/>
            <p:cNvSpPr>
              <a:spLocks noChangeAspect="1"/>
            </p:cNvSpPr>
            <p:nvPr/>
          </p:nvSpPr>
          <p:spPr bwMode="auto">
            <a:xfrm>
              <a:off x="2154" y="752"/>
              <a:ext cx="267" cy="61"/>
            </a:xfrm>
            <a:custGeom>
              <a:avLst/>
              <a:gdLst>
                <a:gd name="T0" fmla="*/ 222917 w 87"/>
                <a:gd name="T1" fmla="*/ 27716 h 22"/>
                <a:gd name="T2" fmla="*/ 202254 w 87"/>
                <a:gd name="T3" fmla="*/ 25071 h 22"/>
                <a:gd name="T4" fmla="*/ 161179 w 87"/>
                <a:gd name="T5" fmla="*/ 19035 h 22"/>
                <a:gd name="T6" fmla="*/ 110271 w 87"/>
                <a:gd name="T7" fmla="*/ 11302 h 22"/>
                <a:gd name="T8" fmla="*/ 59348 w 87"/>
                <a:gd name="T9" fmla="*/ 3605 h 22"/>
                <a:gd name="T10" fmla="*/ 28302 w 87"/>
                <a:gd name="T11" fmla="*/ 0 h 22"/>
                <a:gd name="T12" fmla="*/ 0 w 87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2">
                  <a:moveTo>
                    <a:pt x="87" y="22"/>
                  </a:moveTo>
                  <a:lnTo>
                    <a:pt x="79" y="20"/>
                  </a:lnTo>
                  <a:lnTo>
                    <a:pt x="63" y="15"/>
                  </a:lnTo>
                  <a:lnTo>
                    <a:pt x="43" y="9"/>
                  </a:lnTo>
                  <a:lnTo>
                    <a:pt x="23" y="3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Freeform 16"/>
            <p:cNvSpPr>
              <a:spLocks noChangeAspect="1"/>
            </p:cNvSpPr>
            <p:nvPr/>
          </p:nvSpPr>
          <p:spPr bwMode="auto">
            <a:xfrm>
              <a:off x="1778" y="752"/>
              <a:ext cx="243" cy="61"/>
            </a:xfrm>
            <a:custGeom>
              <a:avLst/>
              <a:gdLst>
                <a:gd name="T0" fmla="*/ 0 w 79"/>
                <a:gd name="T1" fmla="*/ 27716 h 22"/>
                <a:gd name="T2" fmla="*/ 44032 w 79"/>
                <a:gd name="T3" fmla="*/ 22764 h 22"/>
                <a:gd name="T4" fmla="*/ 91417 w 79"/>
                <a:gd name="T5" fmla="*/ 14069 h 22"/>
                <a:gd name="T6" fmla="*/ 143133 w 79"/>
                <a:gd name="T7" fmla="*/ 8695 h 22"/>
                <a:gd name="T8" fmla="*/ 205729 w 79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9" h="22">
                  <a:moveTo>
                    <a:pt x="0" y="22"/>
                  </a:moveTo>
                  <a:lnTo>
                    <a:pt x="17" y="18"/>
                  </a:lnTo>
                  <a:lnTo>
                    <a:pt x="35" y="11"/>
                  </a:lnTo>
                  <a:lnTo>
                    <a:pt x="55" y="7"/>
                  </a:lnTo>
                  <a:lnTo>
                    <a:pt x="79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Line 17"/>
            <p:cNvSpPr>
              <a:spLocks noChangeAspect="1" noChangeShapeType="1"/>
            </p:cNvSpPr>
            <p:nvPr/>
          </p:nvSpPr>
          <p:spPr bwMode="auto">
            <a:xfrm flipH="1">
              <a:off x="1599" y="953"/>
              <a:ext cx="22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Line 18"/>
            <p:cNvSpPr>
              <a:spLocks noChangeAspect="1" noChangeShapeType="1"/>
            </p:cNvSpPr>
            <p:nvPr/>
          </p:nvSpPr>
          <p:spPr bwMode="auto">
            <a:xfrm>
              <a:off x="2575" y="953"/>
              <a:ext cx="22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Freeform 19"/>
            <p:cNvSpPr>
              <a:spLocks noChangeAspect="1"/>
            </p:cNvSpPr>
            <p:nvPr/>
          </p:nvSpPr>
          <p:spPr bwMode="auto">
            <a:xfrm>
              <a:off x="1688" y="1134"/>
              <a:ext cx="820" cy="181"/>
            </a:xfrm>
            <a:custGeom>
              <a:avLst/>
              <a:gdLst>
                <a:gd name="T0" fmla="*/ 703788 w 266"/>
                <a:gd name="T1" fmla="*/ 81534 h 65"/>
                <a:gd name="T2" fmla="*/ 703788 w 266"/>
                <a:gd name="T3" fmla="*/ 55923 h 65"/>
                <a:gd name="T4" fmla="*/ 669539 w 266"/>
                <a:gd name="T5" fmla="*/ 36320 h 65"/>
                <a:gd name="T6" fmla="*/ 605792 w 266"/>
                <a:gd name="T7" fmla="*/ 21937 h 65"/>
                <a:gd name="T8" fmla="*/ 529483 w 266"/>
                <a:gd name="T9" fmla="*/ 10211 h 65"/>
                <a:gd name="T10" fmla="*/ 473852 w 266"/>
                <a:gd name="T11" fmla="*/ 5165 h 65"/>
                <a:gd name="T12" fmla="*/ 370819 w 266"/>
                <a:gd name="T13" fmla="*/ 0 h 65"/>
                <a:gd name="T14" fmla="*/ 336305 w 266"/>
                <a:gd name="T15" fmla="*/ 1317 h 65"/>
                <a:gd name="T16" fmla="*/ 241132 w 266"/>
                <a:gd name="T17" fmla="*/ 6569 h 65"/>
                <a:gd name="T18" fmla="*/ 163994 w 266"/>
                <a:gd name="T19" fmla="*/ 13043 h 65"/>
                <a:gd name="T20" fmla="*/ 87419 w 266"/>
                <a:gd name="T21" fmla="*/ 24766 h 65"/>
                <a:gd name="T22" fmla="*/ 41983 w 266"/>
                <a:gd name="T23" fmla="*/ 36320 h 65"/>
                <a:gd name="T24" fmla="*/ 10281 w 266"/>
                <a:gd name="T25" fmla="*/ 50936 h 65"/>
                <a:gd name="T26" fmla="*/ 4979 w 266"/>
                <a:gd name="T27" fmla="*/ 64817 h 65"/>
                <a:gd name="T28" fmla="*/ 0 w 266"/>
                <a:gd name="T29" fmla="*/ 84357 h 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6" h="65">
                  <a:moveTo>
                    <a:pt x="266" y="63"/>
                  </a:moveTo>
                  <a:lnTo>
                    <a:pt x="266" y="43"/>
                  </a:lnTo>
                  <a:lnTo>
                    <a:pt x="253" y="28"/>
                  </a:lnTo>
                  <a:lnTo>
                    <a:pt x="229" y="17"/>
                  </a:lnTo>
                  <a:lnTo>
                    <a:pt x="200" y="8"/>
                  </a:lnTo>
                  <a:lnTo>
                    <a:pt x="179" y="4"/>
                  </a:lnTo>
                  <a:lnTo>
                    <a:pt x="140" y="0"/>
                  </a:lnTo>
                  <a:lnTo>
                    <a:pt x="127" y="1"/>
                  </a:lnTo>
                  <a:lnTo>
                    <a:pt x="91" y="5"/>
                  </a:lnTo>
                  <a:lnTo>
                    <a:pt x="62" y="10"/>
                  </a:lnTo>
                  <a:lnTo>
                    <a:pt x="33" y="19"/>
                  </a:lnTo>
                  <a:lnTo>
                    <a:pt x="16" y="28"/>
                  </a:lnTo>
                  <a:lnTo>
                    <a:pt x="4" y="39"/>
                  </a:lnTo>
                  <a:lnTo>
                    <a:pt x="2" y="50"/>
                  </a:lnTo>
                  <a:lnTo>
                    <a:pt x="0" y="6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Freeform 20"/>
            <p:cNvSpPr>
              <a:spLocks noChangeAspect="1"/>
            </p:cNvSpPr>
            <p:nvPr/>
          </p:nvSpPr>
          <p:spPr bwMode="auto">
            <a:xfrm>
              <a:off x="2532" y="975"/>
              <a:ext cx="22" cy="521"/>
            </a:xfrm>
            <a:custGeom>
              <a:avLst/>
              <a:gdLst>
                <a:gd name="T0" fmla="*/ 0 w 7"/>
                <a:gd name="T1" fmla="*/ 0 h 187"/>
                <a:gd name="T2" fmla="*/ 8602 w 7"/>
                <a:gd name="T3" fmla="*/ 97728 h 187"/>
                <a:gd name="T4" fmla="*/ 18442 w 7"/>
                <a:gd name="T5" fmla="*/ 192692 h 187"/>
                <a:gd name="T6" fmla="*/ 21167 w 7"/>
                <a:gd name="T7" fmla="*/ 243730 h 1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7">
                  <a:moveTo>
                    <a:pt x="0" y="0"/>
                  </a:moveTo>
                  <a:lnTo>
                    <a:pt x="3" y="75"/>
                  </a:lnTo>
                  <a:lnTo>
                    <a:pt x="6" y="148"/>
                  </a:lnTo>
                  <a:lnTo>
                    <a:pt x="7" y="18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21"/>
            <p:cNvSpPr>
              <a:spLocks noChangeAspect="1"/>
            </p:cNvSpPr>
            <p:nvPr/>
          </p:nvSpPr>
          <p:spPr bwMode="auto">
            <a:xfrm>
              <a:off x="1642" y="975"/>
              <a:ext cx="25" cy="521"/>
            </a:xfrm>
            <a:custGeom>
              <a:avLst/>
              <a:gdLst>
                <a:gd name="T0" fmla="*/ 23281 w 8"/>
                <a:gd name="T1" fmla="*/ 0 h 187"/>
                <a:gd name="T2" fmla="*/ 8388 w 8"/>
                <a:gd name="T3" fmla="*/ 86093 h 187"/>
                <a:gd name="T4" fmla="*/ 0 w 8"/>
                <a:gd name="T5" fmla="*/ 195587 h 187"/>
                <a:gd name="T6" fmla="*/ 0 w 8"/>
                <a:gd name="T7" fmla="*/ 243730 h 1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87">
                  <a:moveTo>
                    <a:pt x="8" y="0"/>
                  </a:moveTo>
                  <a:lnTo>
                    <a:pt x="3" y="66"/>
                  </a:lnTo>
                  <a:lnTo>
                    <a:pt x="0" y="150"/>
                  </a:lnTo>
                  <a:lnTo>
                    <a:pt x="0" y="18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Freeform 22"/>
            <p:cNvSpPr>
              <a:spLocks noChangeAspect="1"/>
            </p:cNvSpPr>
            <p:nvPr/>
          </p:nvSpPr>
          <p:spPr bwMode="auto">
            <a:xfrm>
              <a:off x="2508" y="1315"/>
              <a:ext cx="46" cy="2"/>
            </a:xfrm>
            <a:custGeom>
              <a:avLst/>
              <a:gdLst>
                <a:gd name="T0" fmla="*/ 0 w 15"/>
                <a:gd name="T1" fmla="*/ 0 h 2"/>
                <a:gd name="T2" fmla="*/ 17333 w 15"/>
                <a:gd name="T3" fmla="*/ 0 h 2"/>
                <a:gd name="T4" fmla="*/ 38211 w 1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">
                  <a:moveTo>
                    <a:pt x="0" y="0"/>
                  </a:moveTo>
                  <a:lnTo>
                    <a:pt x="7" y="0"/>
                  </a:lnTo>
                  <a:lnTo>
                    <a:pt x="15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Freeform 23"/>
            <p:cNvSpPr>
              <a:spLocks noChangeAspect="1"/>
            </p:cNvSpPr>
            <p:nvPr/>
          </p:nvSpPr>
          <p:spPr bwMode="auto">
            <a:xfrm>
              <a:off x="1642" y="1315"/>
              <a:ext cx="46" cy="2"/>
            </a:xfrm>
            <a:custGeom>
              <a:avLst/>
              <a:gdLst>
                <a:gd name="T0" fmla="*/ 38211 w 15"/>
                <a:gd name="T1" fmla="*/ 0 h 2"/>
                <a:gd name="T2" fmla="*/ 33338 w 15"/>
                <a:gd name="T3" fmla="*/ 0 h 2"/>
                <a:gd name="T4" fmla="*/ 0 w 1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">
                  <a:moveTo>
                    <a:pt x="15" y="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Freeform 24"/>
            <p:cNvSpPr>
              <a:spLocks noChangeAspect="1"/>
            </p:cNvSpPr>
            <p:nvPr/>
          </p:nvSpPr>
          <p:spPr bwMode="auto">
            <a:xfrm>
              <a:off x="1688" y="1315"/>
              <a:ext cx="820" cy="342"/>
            </a:xfrm>
            <a:custGeom>
              <a:avLst/>
              <a:gdLst>
                <a:gd name="T0" fmla="*/ 703788 w 266"/>
                <a:gd name="T1" fmla="*/ 0 h 123"/>
                <a:gd name="T2" fmla="*/ 701242 w 266"/>
                <a:gd name="T3" fmla="*/ 34712 h 123"/>
                <a:gd name="T4" fmla="*/ 695995 w 266"/>
                <a:gd name="T5" fmla="*/ 69287 h 123"/>
                <a:gd name="T6" fmla="*/ 679851 w 266"/>
                <a:gd name="T7" fmla="*/ 111823 h 123"/>
                <a:gd name="T8" fmla="*/ 666756 w 266"/>
                <a:gd name="T9" fmla="*/ 158040 h 123"/>
                <a:gd name="T10" fmla="*/ 600727 w 266"/>
                <a:gd name="T11" fmla="*/ 147936 h 123"/>
                <a:gd name="T12" fmla="*/ 526138 w 266"/>
                <a:gd name="T13" fmla="*/ 142731 h 123"/>
                <a:gd name="T14" fmla="*/ 459931 w 266"/>
                <a:gd name="T15" fmla="*/ 139917 h 123"/>
                <a:gd name="T16" fmla="*/ 373337 w 266"/>
                <a:gd name="T17" fmla="*/ 138610 h 123"/>
                <a:gd name="T18" fmla="*/ 296202 w 266"/>
                <a:gd name="T19" fmla="*/ 139917 h 123"/>
                <a:gd name="T20" fmla="*/ 235238 w 266"/>
                <a:gd name="T21" fmla="*/ 141424 h 123"/>
                <a:gd name="T22" fmla="*/ 163994 w 266"/>
                <a:gd name="T23" fmla="*/ 145058 h 123"/>
                <a:gd name="T24" fmla="*/ 84901 w 266"/>
                <a:gd name="T25" fmla="*/ 152882 h 123"/>
                <a:gd name="T26" fmla="*/ 53198 w 266"/>
                <a:gd name="T27" fmla="*/ 158040 h 123"/>
                <a:gd name="T28" fmla="*/ 37033 w 266"/>
                <a:gd name="T29" fmla="*/ 119669 h 123"/>
                <a:gd name="T30" fmla="*/ 26712 w 266"/>
                <a:gd name="T31" fmla="*/ 88762 h 123"/>
                <a:gd name="T32" fmla="*/ 10281 w 266"/>
                <a:gd name="T33" fmla="*/ 41059 h 123"/>
                <a:gd name="T34" fmla="*/ 0 w 266"/>
                <a:gd name="T35" fmla="*/ 3656 h 1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6" h="123">
                  <a:moveTo>
                    <a:pt x="266" y="0"/>
                  </a:moveTo>
                  <a:lnTo>
                    <a:pt x="265" y="27"/>
                  </a:lnTo>
                  <a:lnTo>
                    <a:pt x="263" y="54"/>
                  </a:lnTo>
                  <a:lnTo>
                    <a:pt x="257" y="87"/>
                  </a:lnTo>
                  <a:lnTo>
                    <a:pt x="252" y="123"/>
                  </a:lnTo>
                  <a:lnTo>
                    <a:pt x="227" y="115"/>
                  </a:lnTo>
                  <a:lnTo>
                    <a:pt x="199" y="111"/>
                  </a:lnTo>
                  <a:lnTo>
                    <a:pt x="174" y="109"/>
                  </a:lnTo>
                  <a:lnTo>
                    <a:pt x="141" y="108"/>
                  </a:lnTo>
                  <a:lnTo>
                    <a:pt x="112" y="109"/>
                  </a:lnTo>
                  <a:lnTo>
                    <a:pt x="89" y="110"/>
                  </a:lnTo>
                  <a:lnTo>
                    <a:pt x="62" y="113"/>
                  </a:lnTo>
                  <a:lnTo>
                    <a:pt x="32" y="119"/>
                  </a:lnTo>
                  <a:lnTo>
                    <a:pt x="20" y="123"/>
                  </a:lnTo>
                  <a:lnTo>
                    <a:pt x="14" y="93"/>
                  </a:lnTo>
                  <a:lnTo>
                    <a:pt x="10" y="69"/>
                  </a:lnTo>
                  <a:lnTo>
                    <a:pt x="4" y="32"/>
                  </a:lnTo>
                  <a:lnTo>
                    <a:pt x="0" y="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Freeform 25"/>
            <p:cNvSpPr>
              <a:spLocks noChangeAspect="1"/>
            </p:cNvSpPr>
            <p:nvPr/>
          </p:nvSpPr>
          <p:spPr bwMode="auto">
            <a:xfrm>
              <a:off x="1732" y="1657"/>
              <a:ext cx="733" cy="1142"/>
            </a:xfrm>
            <a:custGeom>
              <a:avLst/>
              <a:gdLst>
                <a:gd name="T0" fmla="*/ 612717 w 238"/>
                <a:gd name="T1" fmla="*/ 0 h 410"/>
                <a:gd name="T2" fmla="*/ 599135 w 238"/>
                <a:gd name="T3" fmla="*/ 23297 h 410"/>
                <a:gd name="T4" fmla="*/ 594078 w 238"/>
                <a:gd name="T5" fmla="*/ 57482 h 410"/>
                <a:gd name="T6" fmla="*/ 588879 w 238"/>
                <a:gd name="T7" fmla="*/ 89678 h 410"/>
                <a:gd name="T8" fmla="*/ 588879 w 238"/>
                <a:gd name="T9" fmla="*/ 130260 h 410"/>
                <a:gd name="T10" fmla="*/ 583825 w 238"/>
                <a:gd name="T11" fmla="*/ 193817 h 410"/>
                <a:gd name="T12" fmla="*/ 583825 w 238"/>
                <a:gd name="T13" fmla="*/ 241895 h 410"/>
                <a:gd name="T14" fmla="*/ 583825 w 238"/>
                <a:gd name="T15" fmla="*/ 292703 h 410"/>
                <a:gd name="T16" fmla="*/ 583825 w 238"/>
                <a:gd name="T17" fmla="*/ 340868 h 410"/>
                <a:gd name="T18" fmla="*/ 588879 w 238"/>
                <a:gd name="T19" fmla="*/ 379743 h 410"/>
                <a:gd name="T20" fmla="*/ 601562 w 238"/>
                <a:gd name="T21" fmla="*/ 417473 h 410"/>
                <a:gd name="T22" fmla="*/ 615409 w 238"/>
                <a:gd name="T23" fmla="*/ 451491 h 410"/>
                <a:gd name="T24" fmla="*/ 625665 w 238"/>
                <a:gd name="T25" fmla="*/ 475799 h 410"/>
                <a:gd name="T26" fmla="*/ 625665 w 238"/>
                <a:gd name="T27" fmla="*/ 488871 h 410"/>
                <a:gd name="T28" fmla="*/ 625665 w 238"/>
                <a:gd name="T29" fmla="*/ 501928 h 410"/>
                <a:gd name="T30" fmla="*/ 612717 w 238"/>
                <a:gd name="T31" fmla="*/ 507157 h 410"/>
                <a:gd name="T32" fmla="*/ 562501 w 238"/>
                <a:gd name="T33" fmla="*/ 520231 h 410"/>
                <a:gd name="T34" fmla="*/ 515348 w 238"/>
                <a:gd name="T35" fmla="*/ 529609 h 410"/>
                <a:gd name="T36" fmla="*/ 467762 w 238"/>
                <a:gd name="T37" fmla="*/ 531960 h 410"/>
                <a:gd name="T38" fmla="*/ 404607 w 238"/>
                <a:gd name="T39" fmla="*/ 533281 h 410"/>
                <a:gd name="T40" fmla="*/ 275682 w 238"/>
                <a:gd name="T41" fmla="*/ 533281 h 410"/>
                <a:gd name="T42" fmla="*/ 191994 w 238"/>
                <a:gd name="T43" fmla="*/ 531960 h 410"/>
                <a:gd name="T44" fmla="*/ 144139 w 238"/>
                <a:gd name="T45" fmla="*/ 530448 h 410"/>
                <a:gd name="T46" fmla="*/ 86999 w 238"/>
                <a:gd name="T47" fmla="*/ 525398 h 410"/>
                <a:gd name="T48" fmla="*/ 52908 w 238"/>
                <a:gd name="T49" fmla="*/ 517872 h 410"/>
                <a:gd name="T50" fmla="*/ 18809 w 238"/>
                <a:gd name="T51" fmla="*/ 506140 h 410"/>
                <a:gd name="T52" fmla="*/ 7740 w 238"/>
                <a:gd name="T53" fmla="*/ 501928 h 410"/>
                <a:gd name="T54" fmla="*/ 0 w 238"/>
                <a:gd name="T55" fmla="*/ 483882 h 410"/>
                <a:gd name="T56" fmla="*/ 10253 w 238"/>
                <a:gd name="T57" fmla="*/ 460390 h 410"/>
                <a:gd name="T58" fmla="*/ 21322 w 238"/>
                <a:gd name="T59" fmla="*/ 437055 h 410"/>
                <a:gd name="T60" fmla="*/ 31578 w 238"/>
                <a:gd name="T61" fmla="*/ 405741 h 410"/>
                <a:gd name="T62" fmla="*/ 39317 w 238"/>
                <a:gd name="T63" fmla="*/ 378726 h 410"/>
                <a:gd name="T64" fmla="*/ 41830 w 238"/>
                <a:gd name="T65" fmla="*/ 293736 h 410"/>
                <a:gd name="T66" fmla="*/ 41830 w 238"/>
                <a:gd name="T67" fmla="*/ 231678 h 410"/>
                <a:gd name="T68" fmla="*/ 39317 w 238"/>
                <a:gd name="T69" fmla="*/ 120865 h 410"/>
                <a:gd name="T70" fmla="*/ 36604 w 238"/>
                <a:gd name="T71" fmla="*/ 81617 h 410"/>
                <a:gd name="T72" fmla="*/ 31578 w 238"/>
                <a:gd name="T73" fmla="*/ 58326 h 410"/>
                <a:gd name="T74" fmla="*/ 23838 w 238"/>
                <a:gd name="T75" fmla="*/ 33708 h 410"/>
                <a:gd name="T76" fmla="*/ 15196 w 238"/>
                <a:gd name="T77" fmla="*/ 0 h 4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38" h="410">
                  <a:moveTo>
                    <a:pt x="233" y="0"/>
                  </a:moveTo>
                  <a:lnTo>
                    <a:pt x="228" y="18"/>
                  </a:lnTo>
                  <a:lnTo>
                    <a:pt x="226" y="44"/>
                  </a:lnTo>
                  <a:lnTo>
                    <a:pt x="224" y="69"/>
                  </a:lnTo>
                  <a:lnTo>
                    <a:pt x="224" y="100"/>
                  </a:lnTo>
                  <a:lnTo>
                    <a:pt x="222" y="149"/>
                  </a:lnTo>
                  <a:lnTo>
                    <a:pt x="222" y="186"/>
                  </a:lnTo>
                  <a:lnTo>
                    <a:pt x="222" y="225"/>
                  </a:lnTo>
                  <a:lnTo>
                    <a:pt x="222" y="262"/>
                  </a:lnTo>
                  <a:lnTo>
                    <a:pt x="224" y="292"/>
                  </a:lnTo>
                  <a:lnTo>
                    <a:pt x="229" y="321"/>
                  </a:lnTo>
                  <a:lnTo>
                    <a:pt x="234" y="347"/>
                  </a:lnTo>
                  <a:lnTo>
                    <a:pt x="238" y="366"/>
                  </a:lnTo>
                  <a:lnTo>
                    <a:pt x="238" y="376"/>
                  </a:lnTo>
                  <a:lnTo>
                    <a:pt x="238" y="386"/>
                  </a:lnTo>
                  <a:lnTo>
                    <a:pt x="233" y="390"/>
                  </a:lnTo>
                  <a:lnTo>
                    <a:pt x="214" y="400"/>
                  </a:lnTo>
                  <a:lnTo>
                    <a:pt x="196" y="407"/>
                  </a:lnTo>
                  <a:lnTo>
                    <a:pt x="178" y="409"/>
                  </a:lnTo>
                  <a:lnTo>
                    <a:pt x="154" y="410"/>
                  </a:lnTo>
                  <a:lnTo>
                    <a:pt x="105" y="410"/>
                  </a:lnTo>
                  <a:lnTo>
                    <a:pt x="73" y="409"/>
                  </a:lnTo>
                  <a:lnTo>
                    <a:pt x="55" y="408"/>
                  </a:lnTo>
                  <a:lnTo>
                    <a:pt x="33" y="404"/>
                  </a:lnTo>
                  <a:lnTo>
                    <a:pt x="20" y="398"/>
                  </a:lnTo>
                  <a:lnTo>
                    <a:pt x="7" y="389"/>
                  </a:lnTo>
                  <a:lnTo>
                    <a:pt x="3" y="386"/>
                  </a:lnTo>
                  <a:lnTo>
                    <a:pt x="0" y="372"/>
                  </a:lnTo>
                  <a:lnTo>
                    <a:pt x="4" y="354"/>
                  </a:lnTo>
                  <a:lnTo>
                    <a:pt x="8" y="336"/>
                  </a:lnTo>
                  <a:lnTo>
                    <a:pt x="12" y="312"/>
                  </a:lnTo>
                  <a:lnTo>
                    <a:pt x="15" y="291"/>
                  </a:lnTo>
                  <a:lnTo>
                    <a:pt x="16" y="226"/>
                  </a:lnTo>
                  <a:lnTo>
                    <a:pt x="16" y="178"/>
                  </a:lnTo>
                  <a:lnTo>
                    <a:pt x="15" y="93"/>
                  </a:lnTo>
                  <a:lnTo>
                    <a:pt x="14" y="63"/>
                  </a:lnTo>
                  <a:lnTo>
                    <a:pt x="12" y="45"/>
                  </a:lnTo>
                  <a:lnTo>
                    <a:pt x="9" y="26"/>
                  </a:lnTo>
                  <a:lnTo>
                    <a:pt x="6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Freeform 26"/>
            <p:cNvSpPr>
              <a:spLocks noChangeAspect="1"/>
            </p:cNvSpPr>
            <p:nvPr/>
          </p:nvSpPr>
          <p:spPr bwMode="auto">
            <a:xfrm>
              <a:off x="2554" y="1535"/>
              <a:ext cx="3" cy="963"/>
            </a:xfrm>
            <a:custGeom>
              <a:avLst/>
              <a:gdLst>
                <a:gd name="T0" fmla="*/ 0 w 3"/>
                <a:gd name="T1" fmla="*/ 0 h 346"/>
                <a:gd name="T2" fmla="*/ 0 w 3"/>
                <a:gd name="T3" fmla="*/ 74838 h 346"/>
                <a:gd name="T4" fmla="*/ 0 w 3"/>
                <a:gd name="T5" fmla="*/ 138435 h 346"/>
                <a:gd name="T6" fmla="*/ 0 w 3"/>
                <a:gd name="T7" fmla="*/ 250998 h 346"/>
                <a:gd name="T8" fmla="*/ 0 w 3"/>
                <a:gd name="T9" fmla="*/ 338859 h 346"/>
                <a:gd name="T10" fmla="*/ 0 w 3"/>
                <a:gd name="T11" fmla="*/ 386809 h 346"/>
                <a:gd name="T12" fmla="*/ 0 w 3"/>
                <a:gd name="T13" fmla="*/ 447586 h 3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346">
                  <a:moveTo>
                    <a:pt x="0" y="0"/>
                  </a:moveTo>
                  <a:lnTo>
                    <a:pt x="0" y="58"/>
                  </a:lnTo>
                  <a:lnTo>
                    <a:pt x="0" y="107"/>
                  </a:lnTo>
                  <a:lnTo>
                    <a:pt x="0" y="194"/>
                  </a:lnTo>
                  <a:lnTo>
                    <a:pt x="0" y="262"/>
                  </a:lnTo>
                  <a:lnTo>
                    <a:pt x="0" y="299"/>
                  </a:lnTo>
                  <a:lnTo>
                    <a:pt x="0" y="34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 27"/>
            <p:cNvSpPr>
              <a:spLocks noChangeAspect="1" noChangeShapeType="1"/>
            </p:cNvSpPr>
            <p:nvPr/>
          </p:nvSpPr>
          <p:spPr bwMode="auto">
            <a:xfrm flipH="1">
              <a:off x="2508" y="1434"/>
              <a:ext cx="46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 28"/>
            <p:cNvSpPr>
              <a:spLocks noChangeAspect="1" noChangeShapeType="1"/>
            </p:cNvSpPr>
            <p:nvPr/>
          </p:nvSpPr>
          <p:spPr bwMode="auto">
            <a:xfrm flipV="1">
              <a:off x="2508" y="1476"/>
              <a:ext cx="46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Freeform 29"/>
            <p:cNvSpPr>
              <a:spLocks noChangeAspect="1"/>
            </p:cNvSpPr>
            <p:nvPr/>
          </p:nvSpPr>
          <p:spPr bwMode="auto">
            <a:xfrm>
              <a:off x="2465" y="1315"/>
              <a:ext cx="89" cy="1183"/>
            </a:xfrm>
            <a:custGeom>
              <a:avLst/>
              <a:gdLst>
                <a:gd name="T0" fmla="*/ 74340 w 29"/>
                <a:gd name="T1" fmla="*/ 0 h 425"/>
                <a:gd name="T2" fmla="*/ 40811 w 29"/>
                <a:gd name="T3" fmla="*/ 71189 h 425"/>
                <a:gd name="T4" fmla="*/ 35931 w 29"/>
                <a:gd name="T5" fmla="*/ 97245 h 425"/>
                <a:gd name="T6" fmla="*/ 25902 w 29"/>
                <a:gd name="T7" fmla="*/ 143719 h 425"/>
                <a:gd name="T8" fmla="*/ 17404 w 29"/>
                <a:gd name="T9" fmla="*/ 169776 h 425"/>
                <a:gd name="T10" fmla="*/ 12518 w 29"/>
                <a:gd name="T11" fmla="*/ 183643 h 425"/>
                <a:gd name="T12" fmla="*/ 10115 w 29"/>
                <a:gd name="T13" fmla="*/ 229257 h 425"/>
                <a:gd name="T14" fmla="*/ 7629 w 29"/>
                <a:gd name="T15" fmla="*/ 267856 h 425"/>
                <a:gd name="T16" fmla="*/ 7629 w 29"/>
                <a:gd name="T17" fmla="*/ 307978 h 425"/>
                <a:gd name="T18" fmla="*/ 4889 w 29"/>
                <a:gd name="T19" fmla="*/ 350761 h 425"/>
                <a:gd name="T20" fmla="*/ 0 w 29"/>
                <a:gd name="T21" fmla="*/ 414412 h 425"/>
                <a:gd name="T22" fmla="*/ 4889 w 29"/>
                <a:gd name="T23" fmla="*/ 464705 h 425"/>
                <a:gd name="T24" fmla="*/ 7629 w 29"/>
                <a:gd name="T25" fmla="*/ 493472 h 425"/>
                <a:gd name="T26" fmla="*/ 10115 w 29"/>
                <a:gd name="T27" fmla="*/ 497308 h 425"/>
                <a:gd name="T28" fmla="*/ 33446 w 29"/>
                <a:gd name="T29" fmla="*/ 521853 h 425"/>
                <a:gd name="T30" fmla="*/ 53412 w 29"/>
                <a:gd name="T31" fmla="*/ 538552 h 425"/>
                <a:gd name="T32" fmla="*/ 69463 w 29"/>
                <a:gd name="T33" fmla="*/ 547428 h 425"/>
                <a:gd name="T34" fmla="*/ 74340 w 29"/>
                <a:gd name="T35" fmla="*/ 550256 h 4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" h="425">
                  <a:moveTo>
                    <a:pt x="29" y="0"/>
                  </a:moveTo>
                  <a:lnTo>
                    <a:pt x="16" y="55"/>
                  </a:lnTo>
                  <a:lnTo>
                    <a:pt x="14" y="75"/>
                  </a:lnTo>
                  <a:lnTo>
                    <a:pt x="10" y="111"/>
                  </a:lnTo>
                  <a:lnTo>
                    <a:pt x="7" y="131"/>
                  </a:lnTo>
                  <a:lnTo>
                    <a:pt x="5" y="142"/>
                  </a:lnTo>
                  <a:lnTo>
                    <a:pt x="4" y="177"/>
                  </a:lnTo>
                  <a:lnTo>
                    <a:pt x="3" y="207"/>
                  </a:lnTo>
                  <a:lnTo>
                    <a:pt x="3" y="238"/>
                  </a:lnTo>
                  <a:lnTo>
                    <a:pt x="2" y="271"/>
                  </a:lnTo>
                  <a:lnTo>
                    <a:pt x="0" y="320"/>
                  </a:lnTo>
                  <a:lnTo>
                    <a:pt x="2" y="359"/>
                  </a:lnTo>
                  <a:lnTo>
                    <a:pt x="3" y="381"/>
                  </a:lnTo>
                  <a:lnTo>
                    <a:pt x="4" y="384"/>
                  </a:lnTo>
                  <a:lnTo>
                    <a:pt x="13" y="403"/>
                  </a:lnTo>
                  <a:lnTo>
                    <a:pt x="21" y="416"/>
                  </a:lnTo>
                  <a:lnTo>
                    <a:pt x="27" y="423"/>
                  </a:lnTo>
                  <a:lnTo>
                    <a:pt x="29" y="42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9" name="Freeform 30"/>
            <p:cNvSpPr>
              <a:spLocks noChangeAspect="1"/>
            </p:cNvSpPr>
            <p:nvPr/>
          </p:nvSpPr>
          <p:spPr bwMode="auto">
            <a:xfrm>
              <a:off x="2465" y="1958"/>
              <a:ext cx="154" cy="39"/>
            </a:xfrm>
            <a:custGeom>
              <a:avLst/>
              <a:gdLst>
                <a:gd name="T0" fmla="*/ 131396 w 50"/>
                <a:gd name="T1" fmla="*/ 0 h 14"/>
                <a:gd name="T2" fmla="*/ 110061 w 50"/>
                <a:gd name="T3" fmla="*/ 0 h 14"/>
                <a:gd name="T4" fmla="*/ 78481 w 50"/>
                <a:gd name="T5" fmla="*/ 5193 h 14"/>
                <a:gd name="T6" fmla="*/ 0 w 50"/>
                <a:gd name="T7" fmla="*/ 18313 h 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4">
                  <a:moveTo>
                    <a:pt x="50" y="0"/>
                  </a:moveTo>
                  <a:lnTo>
                    <a:pt x="42" y="0"/>
                  </a:lnTo>
                  <a:lnTo>
                    <a:pt x="30" y="4"/>
                  </a:lnTo>
                  <a:lnTo>
                    <a:pt x="0" y="1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Line 31"/>
            <p:cNvSpPr>
              <a:spLocks noChangeAspect="1" noChangeShapeType="1"/>
            </p:cNvSpPr>
            <p:nvPr/>
          </p:nvSpPr>
          <p:spPr bwMode="auto">
            <a:xfrm flipH="1">
              <a:off x="2465" y="1936"/>
              <a:ext cx="89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1" name="Line 32"/>
            <p:cNvSpPr>
              <a:spLocks noChangeAspect="1" noChangeShapeType="1"/>
            </p:cNvSpPr>
            <p:nvPr/>
          </p:nvSpPr>
          <p:spPr bwMode="auto">
            <a:xfrm flipH="1">
              <a:off x="2465" y="2016"/>
              <a:ext cx="89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Line 33"/>
            <p:cNvSpPr>
              <a:spLocks noChangeAspect="1" noChangeShapeType="1"/>
            </p:cNvSpPr>
            <p:nvPr/>
          </p:nvSpPr>
          <p:spPr bwMode="auto">
            <a:xfrm>
              <a:off x="2465" y="2317"/>
              <a:ext cx="89" cy="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3" name="Line 34"/>
            <p:cNvSpPr>
              <a:spLocks noChangeAspect="1" noChangeShapeType="1"/>
            </p:cNvSpPr>
            <p:nvPr/>
          </p:nvSpPr>
          <p:spPr bwMode="auto">
            <a:xfrm flipH="1">
              <a:off x="2465" y="2337"/>
              <a:ext cx="89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4" name="Line 35"/>
            <p:cNvSpPr>
              <a:spLocks noChangeAspect="1" noChangeShapeType="1"/>
            </p:cNvSpPr>
            <p:nvPr/>
          </p:nvSpPr>
          <p:spPr bwMode="auto">
            <a:xfrm flipH="1">
              <a:off x="2554" y="1356"/>
              <a:ext cx="65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" name="Line 36"/>
            <p:cNvSpPr>
              <a:spLocks noChangeAspect="1" noChangeShapeType="1"/>
            </p:cNvSpPr>
            <p:nvPr/>
          </p:nvSpPr>
          <p:spPr bwMode="auto">
            <a:xfrm flipV="1">
              <a:off x="2554" y="2479"/>
              <a:ext cx="65" cy="19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Freeform 37"/>
            <p:cNvSpPr>
              <a:spLocks noChangeAspect="1"/>
            </p:cNvSpPr>
            <p:nvPr/>
          </p:nvSpPr>
          <p:spPr bwMode="auto">
            <a:xfrm>
              <a:off x="1599" y="1315"/>
              <a:ext cx="133" cy="1183"/>
            </a:xfrm>
            <a:custGeom>
              <a:avLst/>
              <a:gdLst>
                <a:gd name="T0" fmla="*/ 40181 w 43"/>
                <a:gd name="T1" fmla="*/ 0 h 425"/>
                <a:gd name="T2" fmla="*/ 73589 w 43"/>
                <a:gd name="T3" fmla="*/ 72530 h 425"/>
                <a:gd name="T4" fmla="*/ 86580 w 43"/>
                <a:gd name="T5" fmla="*/ 125649 h 425"/>
                <a:gd name="T6" fmla="*/ 99954 w 43"/>
                <a:gd name="T7" fmla="*/ 176306 h 425"/>
                <a:gd name="T8" fmla="*/ 108745 w 43"/>
                <a:gd name="T9" fmla="*/ 199535 h 425"/>
                <a:gd name="T10" fmla="*/ 111290 w 43"/>
                <a:gd name="T11" fmla="*/ 229257 h 425"/>
                <a:gd name="T12" fmla="*/ 111290 w 43"/>
                <a:gd name="T13" fmla="*/ 275906 h 425"/>
                <a:gd name="T14" fmla="*/ 116322 w 43"/>
                <a:gd name="T15" fmla="*/ 358571 h 425"/>
                <a:gd name="T16" fmla="*/ 116322 w 43"/>
                <a:gd name="T17" fmla="*/ 423291 h 425"/>
                <a:gd name="T18" fmla="*/ 116322 w 43"/>
                <a:gd name="T19" fmla="*/ 468902 h 425"/>
                <a:gd name="T20" fmla="*/ 116322 w 43"/>
                <a:gd name="T21" fmla="*/ 494419 h 425"/>
                <a:gd name="T22" fmla="*/ 108745 w 43"/>
                <a:gd name="T23" fmla="*/ 505163 h 425"/>
                <a:gd name="T24" fmla="*/ 69924 w 43"/>
                <a:gd name="T25" fmla="*/ 542385 h 425"/>
                <a:gd name="T26" fmla="*/ 56933 w 43"/>
                <a:gd name="T27" fmla="*/ 550256 h 425"/>
                <a:gd name="T28" fmla="*/ 43021 w 43"/>
                <a:gd name="T29" fmla="*/ 550256 h 425"/>
                <a:gd name="T30" fmla="*/ 10448 w 43"/>
                <a:gd name="T31" fmla="*/ 542385 h 425"/>
                <a:gd name="T32" fmla="*/ 0 w 43"/>
                <a:gd name="T33" fmla="*/ 540055 h 4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25">
                  <a:moveTo>
                    <a:pt x="15" y="0"/>
                  </a:moveTo>
                  <a:lnTo>
                    <a:pt x="27" y="56"/>
                  </a:lnTo>
                  <a:lnTo>
                    <a:pt x="32" y="97"/>
                  </a:lnTo>
                  <a:lnTo>
                    <a:pt x="37" y="136"/>
                  </a:lnTo>
                  <a:lnTo>
                    <a:pt x="40" y="154"/>
                  </a:lnTo>
                  <a:lnTo>
                    <a:pt x="41" y="177"/>
                  </a:lnTo>
                  <a:lnTo>
                    <a:pt x="41" y="213"/>
                  </a:lnTo>
                  <a:lnTo>
                    <a:pt x="43" y="277"/>
                  </a:lnTo>
                  <a:lnTo>
                    <a:pt x="43" y="327"/>
                  </a:lnTo>
                  <a:lnTo>
                    <a:pt x="43" y="362"/>
                  </a:lnTo>
                  <a:lnTo>
                    <a:pt x="43" y="382"/>
                  </a:lnTo>
                  <a:lnTo>
                    <a:pt x="40" y="390"/>
                  </a:lnTo>
                  <a:lnTo>
                    <a:pt x="26" y="419"/>
                  </a:lnTo>
                  <a:lnTo>
                    <a:pt x="21" y="425"/>
                  </a:lnTo>
                  <a:lnTo>
                    <a:pt x="16" y="425"/>
                  </a:lnTo>
                  <a:lnTo>
                    <a:pt x="4" y="419"/>
                  </a:lnTo>
                  <a:lnTo>
                    <a:pt x="0" y="41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Freeform 38"/>
            <p:cNvSpPr>
              <a:spLocks noChangeAspect="1"/>
            </p:cNvSpPr>
            <p:nvPr/>
          </p:nvSpPr>
          <p:spPr bwMode="auto">
            <a:xfrm>
              <a:off x="1642" y="1515"/>
              <a:ext cx="25" cy="983"/>
            </a:xfrm>
            <a:custGeom>
              <a:avLst/>
              <a:gdLst>
                <a:gd name="T0" fmla="*/ 0 w 8"/>
                <a:gd name="T1" fmla="*/ 0 h 353"/>
                <a:gd name="T2" fmla="*/ 14894 w 8"/>
                <a:gd name="T3" fmla="*/ 194887 h 353"/>
                <a:gd name="T4" fmla="*/ 17550 w 8"/>
                <a:gd name="T5" fmla="*/ 320806 h 353"/>
                <a:gd name="T6" fmla="*/ 23281 w 8"/>
                <a:gd name="T7" fmla="*/ 423523 h 353"/>
                <a:gd name="T8" fmla="*/ 17550 w 8"/>
                <a:gd name="T9" fmla="*/ 458334 h 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353">
                  <a:moveTo>
                    <a:pt x="0" y="0"/>
                  </a:moveTo>
                  <a:lnTo>
                    <a:pt x="5" y="150"/>
                  </a:lnTo>
                  <a:lnTo>
                    <a:pt x="6" y="247"/>
                  </a:lnTo>
                  <a:lnTo>
                    <a:pt x="8" y="326"/>
                  </a:lnTo>
                  <a:lnTo>
                    <a:pt x="6" y="35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Line 39"/>
            <p:cNvSpPr>
              <a:spLocks noChangeAspect="1" noChangeShapeType="1"/>
            </p:cNvSpPr>
            <p:nvPr/>
          </p:nvSpPr>
          <p:spPr bwMode="auto">
            <a:xfrm flipH="1" flipV="1">
              <a:off x="1642" y="1936"/>
              <a:ext cx="90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Line 40"/>
            <p:cNvSpPr>
              <a:spLocks noChangeAspect="1" noChangeShapeType="1"/>
            </p:cNvSpPr>
            <p:nvPr/>
          </p:nvSpPr>
          <p:spPr bwMode="auto">
            <a:xfrm flipH="1" flipV="1">
              <a:off x="1642" y="2016"/>
              <a:ext cx="90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Freeform 41"/>
            <p:cNvSpPr>
              <a:spLocks noChangeAspect="1"/>
            </p:cNvSpPr>
            <p:nvPr/>
          </p:nvSpPr>
          <p:spPr bwMode="auto">
            <a:xfrm>
              <a:off x="1599" y="1958"/>
              <a:ext cx="133" cy="39"/>
            </a:xfrm>
            <a:custGeom>
              <a:avLst/>
              <a:gdLst>
                <a:gd name="T0" fmla="*/ 0 w 43"/>
                <a:gd name="T1" fmla="*/ 0 h 14"/>
                <a:gd name="T2" fmla="*/ 19229 w 43"/>
                <a:gd name="T3" fmla="*/ 1320 h 14"/>
                <a:gd name="T4" fmla="*/ 116322 w 43"/>
                <a:gd name="T5" fmla="*/ 1831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7" y="1"/>
                  </a:lnTo>
                  <a:lnTo>
                    <a:pt x="43" y="1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42"/>
            <p:cNvSpPr>
              <a:spLocks noChangeAspect="1"/>
            </p:cNvSpPr>
            <p:nvPr/>
          </p:nvSpPr>
          <p:spPr bwMode="auto">
            <a:xfrm>
              <a:off x="1642" y="1434"/>
              <a:ext cx="46" cy="62"/>
            </a:xfrm>
            <a:custGeom>
              <a:avLst/>
              <a:gdLst>
                <a:gd name="T0" fmla="*/ 2484 w 15"/>
                <a:gd name="T1" fmla="*/ 0 h 22"/>
                <a:gd name="T2" fmla="*/ 35822 w 15"/>
                <a:gd name="T3" fmla="*/ 14057 h 22"/>
                <a:gd name="T4" fmla="*/ 38211 w 15"/>
                <a:gd name="T5" fmla="*/ 31085 h 22"/>
                <a:gd name="T6" fmla="*/ 0 w 15"/>
                <a:gd name="T7" fmla="*/ 2099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" h="22">
                  <a:moveTo>
                    <a:pt x="1" y="0"/>
                  </a:moveTo>
                  <a:lnTo>
                    <a:pt x="14" y="10"/>
                  </a:lnTo>
                  <a:lnTo>
                    <a:pt x="15" y="22"/>
                  </a:lnTo>
                  <a:lnTo>
                    <a:pt x="0" y="1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Freeform 43"/>
            <p:cNvSpPr>
              <a:spLocks noChangeAspect="1"/>
            </p:cNvSpPr>
            <p:nvPr/>
          </p:nvSpPr>
          <p:spPr bwMode="auto">
            <a:xfrm>
              <a:off x="2554" y="1496"/>
              <a:ext cx="132" cy="80"/>
            </a:xfrm>
            <a:custGeom>
              <a:avLst/>
              <a:gdLst>
                <a:gd name="T0" fmla="*/ 0 w 43"/>
                <a:gd name="T1" fmla="*/ 22822 h 29"/>
                <a:gd name="T2" fmla="*/ 0 w 43"/>
                <a:gd name="T3" fmla="*/ 17261 h 29"/>
                <a:gd name="T4" fmla="*/ 4890 w 43"/>
                <a:gd name="T5" fmla="*/ 6257 h 29"/>
                <a:gd name="T6" fmla="*/ 10121 w 43"/>
                <a:gd name="T7" fmla="*/ 4808 h 29"/>
                <a:gd name="T8" fmla="*/ 25924 w 43"/>
                <a:gd name="T9" fmla="*/ 0 h 29"/>
                <a:gd name="T10" fmla="*/ 48484 w 43"/>
                <a:gd name="T11" fmla="*/ 0 h 29"/>
                <a:gd name="T12" fmla="*/ 71949 w 43"/>
                <a:gd name="T13" fmla="*/ 4808 h 29"/>
                <a:gd name="T14" fmla="*/ 97864 w 43"/>
                <a:gd name="T15" fmla="*/ 13263 h 29"/>
                <a:gd name="T16" fmla="*/ 105496 w 43"/>
                <a:gd name="T17" fmla="*/ 17261 h 29"/>
                <a:gd name="T18" fmla="*/ 110386 w 43"/>
                <a:gd name="T19" fmla="*/ 22061 h 29"/>
                <a:gd name="T20" fmla="*/ 110386 w 43"/>
                <a:gd name="T21" fmla="*/ 27790 h 29"/>
                <a:gd name="T22" fmla="*/ 110386 w 43"/>
                <a:gd name="T23" fmla="*/ 33879 h 29"/>
                <a:gd name="T24" fmla="*/ 103009 w 43"/>
                <a:gd name="T25" fmla="*/ 35332 h 29"/>
                <a:gd name="T26" fmla="*/ 79581 w 43"/>
                <a:gd name="T27" fmla="*/ 32601 h 29"/>
                <a:gd name="T28" fmla="*/ 57021 w 43"/>
                <a:gd name="T29" fmla="*/ 27790 h 29"/>
                <a:gd name="T30" fmla="*/ 35959 w 43"/>
                <a:gd name="T31" fmla="*/ 26811 h 29"/>
                <a:gd name="T32" fmla="*/ 12525 w 43"/>
                <a:gd name="T33" fmla="*/ 22061 h 29"/>
                <a:gd name="T34" fmla="*/ 4890 w 43"/>
                <a:gd name="T35" fmla="*/ 15807 h 29"/>
                <a:gd name="T36" fmla="*/ 4890 w 43"/>
                <a:gd name="T37" fmla="*/ 9719 h 29"/>
                <a:gd name="T38" fmla="*/ 10121 w 43"/>
                <a:gd name="T39" fmla="*/ 4808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29">
                  <a:moveTo>
                    <a:pt x="0" y="19"/>
                  </a:moveTo>
                  <a:lnTo>
                    <a:pt x="0" y="14"/>
                  </a:lnTo>
                  <a:lnTo>
                    <a:pt x="2" y="5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28" y="4"/>
                  </a:lnTo>
                  <a:lnTo>
                    <a:pt x="38" y="11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43" y="28"/>
                  </a:lnTo>
                  <a:lnTo>
                    <a:pt x="40" y="29"/>
                  </a:lnTo>
                  <a:lnTo>
                    <a:pt x="31" y="27"/>
                  </a:lnTo>
                  <a:lnTo>
                    <a:pt x="22" y="23"/>
                  </a:lnTo>
                  <a:lnTo>
                    <a:pt x="14" y="22"/>
                  </a:lnTo>
                  <a:lnTo>
                    <a:pt x="5" y="18"/>
                  </a:lnTo>
                  <a:lnTo>
                    <a:pt x="2" y="13"/>
                  </a:lnTo>
                  <a:lnTo>
                    <a:pt x="2" y="8"/>
                  </a:lnTo>
                  <a:lnTo>
                    <a:pt x="4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Freeform 44"/>
            <p:cNvSpPr>
              <a:spLocks noChangeAspect="1"/>
            </p:cNvSpPr>
            <p:nvPr/>
          </p:nvSpPr>
          <p:spPr bwMode="auto">
            <a:xfrm>
              <a:off x="1510" y="1496"/>
              <a:ext cx="132" cy="80"/>
            </a:xfrm>
            <a:custGeom>
              <a:avLst/>
              <a:gdLst>
                <a:gd name="T0" fmla="*/ 110386 w 43"/>
                <a:gd name="T1" fmla="*/ 4808 h 29"/>
                <a:gd name="T2" fmla="*/ 105496 w 43"/>
                <a:gd name="T3" fmla="*/ 1277 h 29"/>
                <a:gd name="T4" fmla="*/ 89419 w 43"/>
                <a:gd name="T5" fmla="*/ 0 h 29"/>
                <a:gd name="T6" fmla="*/ 76885 w 43"/>
                <a:gd name="T7" fmla="*/ 1277 h 29"/>
                <a:gd name="T8" fmla="*/ 59415 w 43"/>
                <a:gd name="T9" fmla="*/ 3523 h 29"/>
                <a:gd name="T10" fmla="*/ 35959 w 43"/>
                <a:gd name="T11" fmla="*/ 8273 h 29"/>
                <a:gd name="T12" fmla="*/ 20948 w 43"/>
                <a:gd name="T13" fmla="*/ 12281 h 29"/>
                <a:gd name="T14" fmla="*/ 7635 w 43"/>
                <a:gd name="T15" fmla="*/ 17261 h 29"/>
                <a:gd name="T16" fmla="*/ 0 w 43"/>
                <a:gd name="T17" fmla="*/ 29079 h 29"/>
                <a:gd name="T18" fmla="*/ 0 w 43"/>
                <a:gd name="T19" fmla="*/ 33879 h 29"/>
                <a:gd name="T20" fmla="*/ 2487 w 43"/>
                <a:gd name="T21" fmla="*/ 35332 h 29"/>
                <a:gd name="T22" fmla="*/ 15011 w 43"/>
                <a:gd name="T23" fmla="*/ 35332 h 29"/>
                <a:gd name="T24" fmla="*/ 23438 w 43"/>
                <a:gd name="T25" fmla="*/ 33879 h 29"/>
                <a:gd name="T26" fmla="*/ 48484 w 43"/>
                <a:gd name="T27" fmla="*/ 27790 h 29"/>
                <a:gd name="T28" fmla="*/ 82040 w 43"/>
                <a:gd name="T29" fmla="*/ 25548 h 29"/>
                <a:gd name="T30" fmla="*/ 95375 w 43"/>
                <a:gd name="T31" fmla="*/ 24268 h 29"/>
                <a:gd name="T32" fmla="*/ 105496 w 43"/>
                <a:gd name="T33" fmla="*/ 20783 h 29"/>
                <a:gd name="T34" fmla="*/ 107982 w 43"/>
                <a:gd name="T35" fmla="*/ 15807 h 29"/>
                <a:gd name="T36" fmla="*/ 110386 w 43"/>
                <a:gd name="T37" fmla="*/ 11004 h 29"/>
                <a:gd name="T38" fmla="*/ 110386 w 43"/>
                <a:gd name="T39" fmla="*/ 4808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29">
                  <a:moveTo>
                    <a:pt x="43" y="4"/>
                  </a:moveTo>
                  <a:lnTo>
                    <a:pt x="41" y="1"/>
                  </a:lnTo>
                  <a:lnTo>
                    <a:pt x="35" y="0"/>
                  </a:lnTo>
                  <a:lnTo>
                    <a:pt x="30" y="1"/>
                  </a:lnTo>
                  <a:lnTo>
                    <a:pt x="23" y="3"/>
                  </a:lnTo>
                  <a:lnTo>
                    <a:pt x="14" y="7"/>
                  </a:lnTo>
                  <a:lnTo>
                    <a:pt x="8" y="10"/>
                  </a:lnTo>
                  <a:lnTo>
                    <a:pt x="3" y="14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29"/>
                  </a:lnTo>
                  <a:lnTo>
                    <a:pt x="6" y="29"/>
                  </a:lnTo>
                  <a:lnTo>
                    <a:pt x="9" y="28"/>
                  </a:lnTo>
                  <a:lnTo>
                    <a:pt x="19" y="23"/>
                  </a:lnTo>
                  <a:lnTo>
                    <a:pt x="32" y="21"/>
                  </a:lnTo>
                  <a:lnTo>
                    <a:pt x="37" y="20"/>
                  </a:lnTo>
                  <a:lnTo>
                    <a:pt x="41" y="17"/>
                  </a:lnTo>
                  <a:lnTo>
                    <a:pt x="42" y="13"/>
                  </a:lnTo>
                  <a:lnTo>
                    <a:pt x="43" y="9"/>
                  </a:lnTo>
                  <a:lnTo>
                    <a:pt x="43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45"/>
            <p:cNvSpPr>
              <a:spLocks noChangeAspect="1"/>
            </p:cNvSpPr>
            <p:nvPr/>
          </p:nvSpPr>
          <p:spPr bwMode="auto">
            <a:xfrm>
              <a:off x="1710" y="2740"/>
              <a:ext cx="798" cy="220"/>
            </a:xfrm>
            <a:custGeom>
              <a:avLst/>
              <a:gdLst>
                <a:gd name="T0" fmla="*/ 658600 w 259"/>
                <a:gd name="T1" fmla="*/ 0 h 79"/>
                <a:gd name="T2" fmla="*/ 682731 w 259"/>
                <a:gd name="T3" fmla="*/ 8895 h 79"/>
                <a:gd name="T4" fmla="*/ 674976 w 259"/>
                <a:gd name="T5" fmla="*/ 42894 h 79"/>
                <a:gd name="T6" fmla="*/ 663887 w 259"/>
                <a:gd name="T7" fmla="*/ 66150 h 79"/>
                <a:gd name="T8" fmla="*/ 656141 w 259"/>
                <a:gd name="T9" fmla="*/ 77877 h 79"/>
                <a:gd name="T10" fmla="*/ 632275 w 259"/>
                <a:gd name="T11" fmla="*/ 87268 h 79"/>
                <a:gd name="T12" fmla="*/ 592785 w 259"/>
                <a:gd name="T13" fmla="*/ 92264 h 79"/>
                <a:gd name="T14" fmla="*/ 529524 w 259"/>
                <a:gd name="T15" fmla="*/ 98808 h 79"/>
                <a:gd name="T16" fmla="*/ 463650 w 259"/>
                <a:gd name="T17" fmla="*/ 99841 h 79"/>
                <a:gd name="T18" fmla="*/ 400390 w 259"/>
                <a:gd name="T19" fmla="*/ 102670 h 79"/>
                <a:gd name="T20" fmla="*/ 311534 w 259"/>
                <a:gd name="T21" fmla="*/ 102670 h 79"/>
                <a:gd name="T22" fmla="*/ 229343 w 259"/>
                <a:gd name="T23" fmla="*/ 102670 h 79"/>
                <a:gd name="T24" fmla="*/ 139397 w 259"/>
                <a:gd name="T25" fmla="*/ 96101 h 79"/>
                <a:gd name="T26" fmla="*/ 92454 w 259"/>
                <a:gd name="T27" fmla="*/ 93776 h 79"/>
                <a:gd name="T28" fmla="*/ 50542 w 259"/>
                <a:gd name="T29" fmla="*/ 84447 h 79"/>
                <a:gd name="T30" fmla="*/ 26676 w 259"/>
                <a:gd name="T31" fmla="*/ 77877 h 79"/>
                <a:gd name="T32" fmla="*/ 15236 w 259"/>
                <a:gd name="T33" fmla="*/ 57428 h 79"/>
                <a:gd name="T34" fmla="*/ 7746 w 259"/>
                <a:gd name="T35" fmla="*/ 37837 h 79"/>
                <a:gd name="T36" fmla="*/ 0 w 259"/>
                <a:gd name="T37" fmla="*/ 13044 h 79"/>
                <a:gd name="T38" fmla="*/ 31621 w 259"/>
                <a:gd name="T39" fmla="*/ 1317 h 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9" h="79">
                  <a:moveTo>
                    <a:pt x="250" y="0"/>
                  </a:moveTo>
                  <a:lnTo>
                    <a:pt x="259" y="7"/>
                  </a:lnTo>
                  <a:lnTo>
                    <a:pt x="256" y="33"/>
                  </a:lnTo>
                  <a:lnTo>
                    <a:pt x="252" y="51"/>
                  </a:lnTo>
                  <a:lnTo>
                    <a:pt x="249" y="60"/>
                  </a:lnTo>
                  <a:lnTo>
                    <a:pt x="240" y="67"/>
                  </a:lnTo>
                  <a:lnTo>
                    <a:pt x="225" y="71"/>
                  </a:lnTo>
                  <a:lnTo>
                    <a:pt x="201" y="76"/>
                  </a:lnTo>
                  <a:lnTo>
                    <a:pt x="176" y="77"/>
                  </a:lnTo>
                  <a:lnTo>
                    <a:pt x="152" y="79"/>
                  </a:lnTo>
                  <a:lnTo>
                    <a:pt x="118" y="79"/>
                  </a:lnTo>
                  <a:lnTo>
                    <a:pt x="87" y="79"/>
                  </a:lnTo>
                  <a:lnTo>
                    <a:pt x="53" y="74"/>
                  </a:lnTo>
                  <a:lnTo>
                    <a:pt x="35" y="72"/>
                  </a:lnTo>
                  <a:lnTo>
                    <a:pt x="19" y="65"/>
                  </a:lnTo>
                  <a:lnTo>
                    <a:pt x="10" y="60"/>
                  </a:lnTo>
                  <a:lnTo>
                    <a:pt x="6" y="44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12" y="1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Freeform 46"/>
            <p:cNvSpPr>
              <a:spLocks noChangeAspect="1"/>
            </p:cNvSpPr>
            <p:nvPr/>
          </p:nvSpPr>
          <p:spPr bwMode="auto">
            <a:xfrm>
              <a:off x="1778" y="2479"/>
              <a:ext cx="643" cy="19"/>
            </a:xfrm>
            <a:custGeom>
              <a:avLst/>
              <a:gdLst>
                <a:gd name="T0" fmla="*/ 545156 w 209"/>
                <a:gd name="T1" fmla="*/ 1200 h 7"/>
                <a:gd name="T2" fmla="*/ 532521 w 209"/>
                <a:gd name="T3" fmla="*/ 3257 h 7"/>
                <a:gd name="T4" fmla="*/ 448479 w 209"/>
                <a:gd name="T5" fmla="*/ 5600 h 7"/>
                <a:gd name="T6" fmla="*/ 367931 w 209"/>
                <a:gd name="T7" fmla="*/ 7662 h 7"/>
                <a:gd name="T8" fmla="*/ 256052 w 209"/>
                <a:gd name="T9" fmla="*/ 7662 h 7"/>
                <a:gd name="T10" fmla="*/ 167005 w 209"/>
                <a:gd name="T11" fmla="*/ 7662 h 7"/>
                <a:gd name="T12" fmla="*/ 93970 w 209"/>
                <a:gd name="T13" fmla="*/ 5600 h 7"/>
                <a:gd name="T14" fmla="*/ 0 w 209"/>
                <a:gd name="T15" fmla="*/ 0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9" h="7">
                  <a:moveTo>
                    <a:pt x="209" y="1"/>
                  </a:moveTo>
                  <a:lnTo>
                    <a:pt x="204" y="3"/>
                  </a:lnTo>
                  <a:lnTo>
                    <a:pt x="172" y="5"/>
                  </a:lnTo>
                  <a:lnTo>
                    <a:pt x="141" y="7"/>
                  </a:lnTo>
                  <a:lnTo>
                    <a:pt x="98" y="7"/>
                  </a:lnTo>
                  <a:lnTo>
                    <a:pt x="64" y="7"/>
                  </a:lnTo>
                  <a:lnTo>
                    <a:pt x="36" y="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Line 47"/>
            <p:cNvSpPr>
              <a:spLocks noChangeAspect="1" noChangeShapeType="1"/>
            </p:cNvSpPr>
            <p:nvPr/>
          </p:nvSpPr>
          <p:spPr bwMode="auto">
            <a:xfrm flipH="1">
              <a:off x="1667" y="2317"/>
              <a:ext cx="65" cy="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Line 48"/>
            <p:cNvSpPr>
              <a:spLocks noChangeAspect="1" noChangeShapeType="1"/>
            </p:cNvSpPr>
            <p:nvPr/>
          </p:nvSpPr>
          <p:spPr bwMode="auto">
            <a:xfrm flipH="1">
              <a:off x="1667" y="2337"/>
              <a:ext cx="65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8" name="Oval 49"/>
            <p:cNvSpPr>
              <a:spLocks noChangeAspect="1" noChangeArrowheads="1"/>
            </p:cNvSpPr>
            <p:nvPr/>
          </p:nvSpPr>
          <p:spPr bwMode="auto">
            <a:xfrm>
              <a:off x="2575" y="1816"/>
              <a:ext cx="22" cy="120"/>
            </a:xfrm>
            <a:prstGeom prst="ellipse">
              <a:avLst/>
            </a:prstGeom>
            <a:noFill/>
            <a:ln w="174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b="1" dirty="0">
                <a:cs typeface="Times New Roman" panose="02020603050405020304" pitchFamily="18" charset="0"/>
              </a:endParaRPr>
            </a:p>
          </p:txBody>
        </p:sp>
        <p:sp>
          <p:nvSpPr>
            <p:cNvPr id="239" name="Freeform 50"/>
            <p:cNvSpPr>
              <a:spLocks noChangeAspect="1"/>
            </p:cNvSpPr>
            <p:nvPr/>
          </p:nvSpPr>
          <p:spPr bwMode="auto">
            <a:xfrm>
              <a:off x="2575" y="2337"/>
              <a:ext cx="22" cy="100"/>
            </a:xfrm>
            <a:custGeom>
              <a:avLst/>
              <a:gdLst>
                <a:gd name="T0" fmla="*/ 12575 w 7"/>
                <a:gd name="T1" fmla="*/ 0 h 36"/>
                <a:gd name="T2" fmla="*/ 0 w 7"/>
                <a:gd name="T3" fmla="*/ 22978 h 36"/>
                <a:gd name="T4" fmla="*/ 12575 w 7"/>
                <a:gd name="T5" fmla="*/ 45956 h 36"/>
                <a:gd name="T6" fmla="*/ 21167 w 7"/>
                <a:gd name="T7" fmla="*/ 22978 h 36"/>
                <a:gd name="T8" fmla="*/ 12575 w 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6">
                  <a:moveTo>
                    <a:pt x="4" y="0"/>
                  </a:moveTo>
                  <a:cubicBezTo>
                    <a:pt x="2" y="0"/>
                    <a:pt x="0" y="9"/>
                    <a:pt x="0" y="18"/>
                  </a:cubicBezTo>
                  <a:cubicBezTo>
                    <a:pt x="0" y="29"/>
                    <a:pt x="2" y="36"/>
                    <a:pt x="4" y="36"/>
                  </a:cubicBezTo>
                  <a:cubicBezTo>
                    <a:pt x="6" y="36"/>
                    <a:pt x="7" y="29"/>
                    <a:pt x="7" y="18"/>
                  </a:cubicBezTo>
                  <a:cubicBezTo>
                    <a:pt x="7" y="9"/>
                    <a:pt x="6" y="0"/>
                    <a:pt x="4" y="0"/>
                  </a:cubicBezTo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0" name="Oval 51"/>
            <p:cNvSpPr>
              <a:spLocks noChangeAspect="1" noChangeArrowheads="1"/>
            </p:cNvSpPr>
            <p:nvPr/>
          </p:nvSpPr>
          <p:spPr bwMode="auto">
            <a:xfrm>
              <a:off x="1599" y="1816"/>
              <a:ext cx="22" cy="120"/>
            </a:xfrm>
            <a:prstGeom prst="ellipse">
              <a:avLst/>
            </a:prstGeom>
            <a:noFill/>
            <a:ln w="174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b="1" dirty="0">
                <a:cs typeface="Times New Roman" panose="02020603050405020304" pitchFamily="18" charset="0"/>
              </a:endParaRPr>
            </a:p>
          </p:txBody>
        </p:sp>
        <p:sp>
          <p:nvSpPr>
            <p:cNvPr id="241" name="Freeform 52"/>
            <p:cNvSpPr>
              <a:spLocks noChangeAspect="1"/>
            </p:cNvSpPr>
            <p:nvPr/>
          </p:nvSpPr>
          <p:spPr bwMode="auto">
            <a:xfrm>
              <a:off x="1599" y="2337"/>
              <a:ext cx="22" cy="100"/>
            </a:xfrm>
            <a:custGeom>
              <a:avLst/>
              <a:gdLst>
                <a:gd name="T0" fmla="*/ 12575 w 7"/>
                <a:gd name="T1" fmla="*/ 0 h 36"/>
                <a:gd name="T2" fmla="*/ 0 w 7"/>
                <a:gd name="T3" fmla="*/ 22978 h 36"/>
                <a:gd name="T4" fmla="*/ 12575 w 7"/>
                <a:gd name="T5" fmla="*/ 45956 h 36"/>
                <a:gd name="T6" fmla="*/ 21167 w 7"/>
                <a:gd name="T7" fmla="*/ 22978 h 36"/>
                <a:gd name="T8" fmla="*/ 12575 w 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6">
                  <a:moveTo>
                    <a:pt x="4" y="0"/>
                  </a:moveTo>
                  <a:cubicBezTo>
                    <a:pt x="2" y="0"/>
                    <a:pt x="0" y="9"/>
                    <a:pt x="0" y="18"/>
                  </a:cubicBezTo>
                  <a:cubicBezTo>
                    <a:pt x="0" y="29"/>
                    <a:pt x="2" y="36"/>
                    <a:pt x="4" y="36"/>
                  </a:cubicBezTo>
                  <a:cubicBezTo>
                    <a:pt x="6" y="36"/>
                    <a:pt x="7" y="29"/>
                    <a:pt x="7" y="18"/>
                  </a:cubicBezTo>
                  <a:cubicBezTo>
                    <a:pt x="7" y="9"/>
                    <a:pt x="6" y="0"/>
                    <a:pt x="4" y="0"/>
                  </a:cubicBezTo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Freeform 53"/>
            <p:cNvSpPr>
              <a:spLocks noChangeAspect="1"/>
            </p:cNvSpPr>
            <p:nvPr/>
          </p:nvSpPr>
          <p:spPr bwMode="auto">
            <a:xfrm>
              <a:off x="1642" y="2919"/>
              <a:ext cx="912" cy="80"/>
            </a:xfrm>
            <a:custGeom>
              <a:avLst/>
              <a:gdLst>
                <a:gd name="T0" fmla="*/ 780244 w 296"/>
                <a:gd name="T1" fmla="*/ 0 h 29"/>
                <a:gd name="T2" fmla="*/ 746078 w 296"/>
                <a:gd name="T3" fmla="*/ 11004 h 29"/>
                <a:gd name="T4" fmla="*/ 709142 w 296"/>
                <a:gd name="T5" fmla="*/ 18074 h 29"/>
                <a:gd name="T6" fmla="*/ 629761 w 296"/>
                <a:gd name="T7" fmla="*/ 26811 h 29"/>
                <a:gd name="T8" fmla="*/ 550900 w 296"/>
                <a:gd name="T9" fmla="*/ 31788 h 29"/>
                <a:gd name="T10" fmla="*/ 450959 w 296"/>
                <a:gd name="T11" fmla="*/ 35332 h 29"/>
                <a:gd name="T12" fmla="*/ 379854 w 296"/>
                <a:gd name="T13" fmla="*/ 35332 h 29"/>
                <a:gd name="T14" fmla="*/ 279913 w 296"/>
                <a:gd name="T15" fmla="*/ 35332 h 29"/>
                <a:gd name="T16" fmla="*/ 187459 w 296"/>
                <a:gd name="T17" fmla="*/ 30356 h 29"/>
                <a:gd name="T18" fmla="*/ 94968 w 296"/>
                <a:gd name="T19" fmla="*/ 22061 h 29"/>
                <a:gd name="T20" fmla="*/ 44426 w 296"/>
                <a:gd name="T21" fmla="*/ 15807 h 29"/>
                <a:gd name="T22" fmla="*/ 0 w 296"/>
                <a:gd name="T23" fmla="*/ 4808 h 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96" h="29">
                  <a:moveTo>
                    <a:pt x="296" y="0"/>
                  </a:moveTo>
                  <a:lnTo>
                    <a:pt x="283" y="9"/>
                  </a:lnTo>
                  <a:lnTo>
                    <a:pt x="269" y="15"/>
                  </a:lnTo>
                  <a:lnTo>
                    <a:pt x="239" y="22"/>
                  </a:lnTo>
                  <a:lnTo>
                    <a:pt x="209" y="26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06" y="29"/>
                  </a:lnTo>
                  <a:lnTo>
                    <a:pt x="71" y="25"/>
                  </a:lnTo>
                  <a:lnTo>
                    <a:pt x="36" y="18"/>
                  </a:lnTo>
                  <a:lnTo>
                    <a:pt x="17" y="13"/>
                  </a:lnTo>
                  <a:lnTo>
                    <a:pt x="0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3" name="Line 54"/>
            <p:cNvSpPr>
              <a:spLocks noChangeAspect="1" noChangeShapeType="1"/>
            </p:cNvSpPr>
            <p:nvPr/>
          </p:nvSpPr>
          <p:spPr bwMode="auto">
            <a:xfrm flipH="1">
              <a:off x="2021" y="733"/>
              <a:ext cx="133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4" name="Line 55"/>
            <p:cNvSpPr>
              <a:spLocks noChangeAspect="1" noChangeShapeType="1"/>
            </p:cNvSpPr>
            <p:nvPr/>
          </p:nvSpPr>
          <p:spPr bwMode="auto">
            <a:xfrm>
              <a:off x="2486" y="953"/>
              <a:ext cx="68" cy="36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56"/>
            <p:cNvSpPr>
              <a:spLocks noChangeAspect="1"/>
            </p:cNvSpPr>
            <p:nvPr/>
          </p:nvSpPr>
          <p:spPr bwMode="auto">
            <a:xfrm>
              <a:off x="1642" y="953"/>
              <a:ext cx="68" cy="362"/>
            </a:xfrm>
            <a:custGeom>
              <a:avLst/>
              <a:gdLst>
                <a:gd name="T0" fmla="*/ 59234 w 22"/>
                <a:gd name="T1" fmla="*/ 0 h 130"/>
                <a:gd name="T2" fmla="*/ 0 w 22"/>
                <a:gd name="T3" fmla="*/ 168767 h 130"/>
                <a:gd name="T4" fmla="*/ 2569 w 22"/>
                <a:gd name="T5" fmla="*/ 168767 h 1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130">
                  <a:moveTo>
                    <a:pt x="22" y="0"/>
                  </a:moveTo>
                  <a:lnTo>
                    <a:pt x="0" y="130"/>
                  </a:lnTo>
                  <a:lnTo>
                    <a:pt x="1" y="13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Line 57"/>
            <p:cNvSpPr>
              <a:spLocks noChangeAspect="1" noChangeShapeType="1"/>
            </p:cNvSpPr>
            <p:nvPr/>
          </p:nvSpPr>
          <p:spPr bwMode="auto">
            <a:xfrm>
              <a:off x="1578" y="1356"/>
              <a:ext cx="64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7" name="Freeform 58"/>
            <p:cNvSpPr>
              <a:spLocks noChangeAspect="1"/>
            </p:cNvSpPr>
            <p:nvPr/>
          </p:nvSpPr>
          <p:spPr bwMode="auto">
            <a:xfrm>
              <a:off x="1688" y="1234"/>
              <a:ext cx="820" cy="81"/>
            </a:xfrm>
            <a:custGeom>
              <a:avLst/>
              <a:gdLst>
                <a:gd name="T0" fmla="*/ 703788 w 266"/>
                <a:gd name="T1" fmla="*/ 38391 h 29"/>
                <a:gd name="T2" fmla="*/ 674518 w 266"/>
                <a:gd name="T3" fmla="*/ 25144 h 29"/>
                <a:gd name="T4" fmla="*/ 618887 w 266"/>
                <a:gd name="T5" fmla="*/ 14801 h 29"/>
                <a:gd name="T6" fmla="*/ 502731 w 266"/>
                <a:gd name="T7" fmla="*/ 6622 h 29"/>
                <a:gd name="T8" fmla="*/ 436820 w 266"/>
                <a:gd name="T9" fmla="*/ 3706 h 29"/>
                <a:gd name="T10" fmla="*/ 364672 w 266"/>
                <a:gd name="T11" fmla="*/ 0 h 29"/>
                <a:gd name="T12" fmla="*/ 288437 w 266"/>
                <a:gd name="T13" fmla="*/ 1327 h 29"/>
                <a:gd name="T14" fmla="*/ 198243 w 266"/>
                <a:gd name="T15" fmla="*/ 7974 h 29"/>
                <a:gd name="T16" fmla="*/ 110796 w 266"/>
                <a:gd name="T17" fmla="*/ 16125 h 29"/>
                <a:gd name="T18" fmla="*/ 47316 w 266"/>
                <a:gd name="T19" fmla="*/ 25144 h 29"/>
                <a:gd name="T20" fmla="*/ 0 w 266"/>
                <a:gd name="T21" fmla="*/ 3839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6" h="29">
                  <a:moveTo>
                    <a:pt x="266" y="29"/>
                  </a:moveTo>
                  <a:lnTo>
                    <a:pt x="255" y="19"/>
                  </a:lnTo>
                  <a:lnTo>
                    <a:pt x="234" y="11"/>
                  </a:lnTo>
                  <a:lnTo>
                    <a:pt x="190" y="5"/>
                  </a:lnTo>
                  <a:lnTo>
                    <a:pt x="165" y="3"/>
                  </a:lnTo>
                  <a:lnTo>
                    <a:pt x="138" y="0"/>
                  </a:lnTo>
                  <a:lnTo>
                    <a:pt x="109" y="1"/>
                  </a:lnTo>
                  <a:lnTo>
                    <a:pt x="75" y="6"/>
                  </a:lnTo>
                  <a:lnTo>
                    <a:pt x="42" y="12"/>
                  </a:lnTo>
                  <a:lnTo>
                    <a:pt x="18" y="19"/>
                  </a:lnTo>
                  <a:lnTo>
                    <a:pt x="0" y="29"/>
                  </a:ln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8" name="円/楕円 239"/>
          <p:cNvSpPr>
            <a:spLocks noChangeAspect="1"/>
          </p:cNvSpPr>
          <p:nvPr/>
        </p:nvSpPr>
        <p:spPr>
          <a:xfrm>
            <a:off x="7067756" y="2528199"/>
            <a:ext cx="617017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249" name="テキスト ボックス 248"/>
          <p:cNvSpPr txBox="1">
            <a:spLocks noChangeAspect="1"/>
          </p:cNvSpPr>
          <p:nvPr/>
        </p:nvSpPr>
        <p:spPr>
          <a:xfrm>
            <a:off x="6957905" y="2675507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53.3%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50" name="円/楕円 239"/>
          <p:cNvSpPr>
            <a:spLocks noChangeAspect="1"/>
          </p:cNvSpPr>
          <p:nvPr/>
        </p:nvSpPr>
        <p:spPr>
          <a:xfrm>
            <a:off x="7852094" y="2726662"/>
            <a:ext cx="612447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1" name="円/楕円 239"/>
          <p:cNvSpPr>
            <a:spLocks noChangeAspect="1"/>
          </p:cNvSpPr>
          <p:nvPr/>
        </p:nvSpPr>
        <p:spPr>
          <a:xfrm>
            <a:off x="6257270" y="2730712"/>
            <a:ext cx="624194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2" name="テキスト ボックス 251"/>
          <p:cNvSpPr txBox="1">
            <a:spLocks noChangeAspect="1"/>
          </p:cNvSpPr>
          <p:nvPr/>
        </p:nvSpPr>
        <p:spPr>
          <a:xfrm>
            <a:off x="7839374" y="288797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8.6%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53" name="テキスト ボックス 252"/>
          <p:cNvSpPr txBox="1">
            <a:spLocks noChangeAspect="1"/>
          </p:cNvSpPr>
          <p:nvPr/>
        </p:nvSpPr>
        <p:spPr>
          <a:xfrm>
            <a:off x="6152531" y="288635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31.4%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54" name="円/楕円 237"/>
          <p:cNvSpPr>
            <a:spLocks noChangeAspect="1"/>
          </p:cNvSpPr>
          <p:nvPr/>
        </p:nvSpPr>
        <p:spPr>
          <a:xfrm>
            <a:off x="8174182" y="3592094"/>
            <a:ext cx="402462" cy="2328414"/>
          </a:xfrm>
          <a:prstGeom prst="ellipse">
            <a:avLst/>
          </a:prstGeom>
          <a:solidFill>
            <a:schemeClr val="accent2">
              <a:lumMod val="40000"/>
              <a:lumOff val="6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5" name="テキスト ボックス 254"/>
          <p:cNvSpPr txBox="1">
            <a:spLocks noChangeAspect="1"/>
          </p:cNvSpPr>
          <p:nvPr/>
        </p:nvSpPr>
        <p:spPr>
          <a:xfrm>
            <a:off x="8073053" y="4504672"/>
            <a:ext cx="655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+mj-lt"/>
              </a:rPr>
              <a:t>0.0%</a:t>
            </a:r>
            <a:endParaRPr kumimoji="1" lang="ja-JP" altLang="en-US" sz="1600" b="1" dirty="0">
              <a:latin typeface="+mj-lt"/>
            </a:endParaRPr>
          </a:p>
        </p:txBody>
      </p:sp>
      <p:sp>
        <p:nvSpPr>
          <p:cNvPr id="256" name="円/楕円 237"/>
          <p:cNvSpPr>
            <a:spLocks noChangeAspect="1"/>
          </p:cNvSpPr>
          <p:nvPr/>
        </p:nvSpPr>
        <p:spPr>
          <a:xfrm>
            <a:off x="6217199" y="3583387"/>
            <a:ext cx="402462" cy="2328414"/>
          </a:xfrm>
          <a:prstGeom prst="ellipse">
            <a:avLst/>
          </a:prstGeom>
          <a:solidFill>
            <a:schemeClr val="accent2">
              <a:lumMod val="40000"/>
              <a:lumOff val="6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7" name="テキスト ボックス 256"/>
          <p:cNvSpPr txBox="1">
            <a:spLocks noChangeAspect="1"/>
          </p:cNvSpPr>
          <p:nvPr/>
        </p:nvSpPr>
        <p:spPr>
          <a:xfrm>
            <a:off x="6100844" y="4497031"/>
            <a:ext cx="655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+mj-lt"/>
              </a:rPr>
              <a:t>6.7%</a:t>
            </a:r>
            <a:endParaRPr kumimoji="1" lang="ja-JP" altLang="en-US" sz="1600" b="1" dirty="0">
              <a:latin typeface="+mj-lt"/>
            </a:endParaRPr>
          </a:p>
        </p:txBody>
      </p:sp>
      <p:sp>
        <p:nvSpPr>
          <p:cNvPr id="259" name="正方形/長方形 258"/>
          <p:cNvSpPr/>
          <p:nvPr/>
        </p:nvSpPr>
        <p:spPr>
          <a:xfrm>
            <a:off x="198263" y="6250475"/>
            <a:ext cx="6117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</a:t>
            </a:r>
            <a:r>
              <a:rPr lang="en-US" altLang="ja-JP" sz="1200" dirty="0" smtClean="0"/>
              <a:t>Road </a:t>
            </a:r>
            <a:r>
              <a:rPr lang="en-US" altLang="ja-JP" sz="1200" dirty="0"/>
              <a:t>traffic accident statics </a:t>
            </a:r>
            <a:r>
              <a:rPr lang="en-US" altLang="ja-JP" sz="1200" dirty="0" smtClean="0"/>
              <a:t>from 2014 to 2018 (5-year-accumulation) (ITARDA</a:t>
            </a:r>
            <a:r>
              <a:rPr lang="en-US" altLang="ja-JP" sz="1200" dirty="0"/>
              <a:t>)</a:t>
            </a:r>
          </a:p>
          <a:p>
            <a:r>
              <a:rPr lang="en-US" altLang="ja-JP" sz="1200" dirty="0" smtClean="0">
                <a:latin typeface="+mn-lt"/>
              </a:rPr>
              <a:t>Number of Injuries:  13,059</a:t>
            </a:r>
            <a:r>
              <a:rPr lang="ja-JP" altLang="en-US" sz="1200" dirty="0" smtClean="0">
                <a:latin typeface="+mn-lt"/>
              </a:rPr>
              <a:t>　   </a:t>
            </a:r>
            <a:r>
              <a:rPr lang="en-US" altLang="ja-JP" sz="1200" dirty="0" smtClean="0">
                <a:latin typeface="+mn-lt"/>
              </a:rPr>
              <a:t>Number of fatalities</a:t>
            </a:r>
            <a:r>
              <a:rPr lang="ja-JP" altLang="en-US" sz="1200" dirty="0" smtClean="0">
                <a:latin typeface="+mn-lt"/>
              </a:rPr>
              <a:t>：</a:t>
            </a:r>
            <a:r>
              <a:rPr lang="en-US" altLang="ja-JP" sz="1200" dirty="0" smtClean="0">
                <a:latin typeface="+mn-lt"/>
              </a:rPr>
              <a:t>105 </a:t>
            </a:r>
            <a:r>
              <a:rPr lang="en-US" altLang="ja-JP" sz="1200" dirty="0"/>
              <a:t>(*excluding other hitting points)</a:t>
            </a:r>
          </a:p>
        </p:txBody>
      </p:sp>
      <p:sp>
        <p:nvSpPr>
          <p:cNvPr id="260" name="テキスト ボックス 259"/>
          <p:cNvSpPr txBox="1">
            <a:spLocks noChangeAspect="1"/>
          </p:cNvSpPr>
          <p:nvPr/>
        </p:nvSpPr>
        <p:spPr>
          <a:xfrm>
            <a:off x="2175429" y="266834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39.3%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61" name="テキスト ボックス 260"/>
          <p:cNvSpPr txBox="1">
            <a:spLocks noChangeAspect="1"/>
          </p:cNvSpPr>
          <p:nvPr/>
        </p:nvSpPr>
        <p:spPr>
          <a:xfrm>
            <a:off x="2990374" y="2880813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10.0%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62" name="テキスト ボックス 261"/>
          <p:cNvSpPr txBox="1">
            <a:spLocks noChangeAspect="1"/>
          </p:cNvSpPr>
          <p:nvPr/>
        </p:nvSpPr>
        <p:spPr>
          <a:xfrm>
            <a:off x="1413597" y="2879194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31.5%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63" name="テキスト ボックス 262"/>
          <p:cNvSpPr txBox="1">
            <a:spLocks noChangeAspect="1"/>
          </p:cNvSpPr>
          <p:nvPr/>
        </p:nvSpPr>
        <p:spPr>
          <a:xfrm>
            <a:off x="3290577" y="4497511"/>
            <a:ext cx="655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+mj-lt"/>
              </a:rPr>
              <a:t>1.8%</a:t>
            </a:r>
            <a:endParaRPr kumimoji="1" lang="ja-JP" altLang="en-US" sz="1600" b="1" dirty="0">
              <a:latin typeface="+mj-lt"/>
            </a:endParaRPr>
          </a:p>
        </p:txBody>
      </p:sp>
      <p:sp>
        <p:nvSpPr>
          <p:cNvPr id="264" name="テキスト ボックス 263"/>
          <p:cNvSpPr txBox="1">
            <a:spLocks noChangeAspect="1"/>
          </p:cNvSpPr>
          <p:nvPr/>
        </p:nvSpPr>
        <p:spPr>
          <a:xfrm>
            <a:off x="1259056" y="4489870"/>
            <a:ext cx="774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+mj-lt"/>
              </a:rPr>
              <a:t>17.4%</a:t>
            </a:r>
            <a:endParaRPr kumimoji="1" lang="ja-JP" altLang="en-US" sz="1600" b="1" dirty="0">
              <a:latin typeface="+mj-lt"/>
            </a:endParaRPr>
          </a:p>
        </p:txBody>
      </p:sp>
      <p:sp>
        <p:nvSpPr>
          <p:cNvPr id="4" name="曲折矢印 3"/>
          <p:cNvSpPr/>
          <p:nvPr/>
        </p:nvSpPr>
        <p:spPr>
          <a:xfrm>
            <a:off x="2305776" y="4489870"/>
            <a:ext cx="576064" cy="893007"/>
          </a:xfrm>
          <a:prstGeom prst="bentArrow">
            <a:avLst>
              <a:gd name="adj1" fmla="val 32559"/>
              <a:gd name="adj2" fmla="val 41377"/>
              <a:gd name="adj3" fmla="val 25000"/>
              <a:gd name="adj4" fmla="val 43750"/>
            </a:avLst>
          </a:prstGeom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0" name="曲折矢印 149"/>
          <p:cNvSpPr/>
          <p:nvPr/>
        </p:nvSpPr>
        <p:spPr>
          <a:xfrm>
            <a:off x="7058716" y="4496840"/>
            <a:ext cx="576064" cy="893007"/>
          </a:xfrm>
          <a:prstGeom prst="bentArrow">
            <a:avLst>
              <a:gd name="adj1" fmla="val 32559"/>
              <a:gd name="adj2" fmla="val 41377"/>
              <a:gd name="adj3" fmla="val 25000"/>
              <a:gd name="adj4" fmla="val 43750"/>
            </a:avLst>
          </a:prstGeom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2" name="タイトル 1"/>
          <p:cNvSpPr>
            <a:spLocks noGrp="1"/>
          </p:cNvSpPr>
          <p:nvPr>
            <p:ph type="title"/>
          </p:nvPr>
        </p:nvSpPr>
        <p:spPr>
          <a:xfrm>
            <a:off x="0" y="-1612"/>
            <a:ext cx="9906000" cy="694308"/>
          </a:xfrm>
        </p:spPr>
        <p:txBody>
          <a:bodyPr/>
          <a:lstStyle/>
          <a:p>
            <a:r>
              <a:rPr lang="en-US" altLang="ja-JP" sz="2400" dirty="0" smtClean="0">
                <a:latin typeface="+mj-lt"/>
              </a:rPr>
              <a:t>Car</a:t>
            </a:r>
            <a:r>
              <a:rPr lang="en-US" altLang="ja-JP" sz="1800" b="1" dirty="0" smtClean="0">
                <a:latin typeface="+mj-lt"/>
              </a:rPr>
              <a:t>(M1/N1, below 20km/h)</a:t>
            </a:r>
            <a:r>
              <a:rPr lang="en-US" altLang="ja-JP" sz="2400" dirty="0" smtClean="0">
                <a:latin typeface="+mj-lt"/>
              </a:rPr>
              <a:t>-to-Pedestrian Injuries and Fatalities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153" name="正方形/長方形 152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sp>
        <p:nvSpPr>
          <p:cNvPr id="151" name="テキスト ボックス 150"/>
          <p:cNvSpPr txBox="1">
            <a:spLocks noChangeAspect="1"/>
          </p:cNvSpPr>
          <p:nvPr/>
        </p:nvSpPr>
        <p:spPr>
          <a:xfrm>
            <a:off x="2000592" y="5508448"/>
            <a:ext cx="1181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+mj-lt"/>
              </a:rPr>
              <a:t>Turning left</a:t>
            </a:r>
            <a:endParaRPr kumimoji="1" lang="ja-JP" altLang="en-US" sz="1400" b="1" dirty="0">
              <a:latin typeface="+mj-lt"/>
            </a:endParaRPr>
          </a:p>
        </p:txBody>
      </p:sp>
      <p:sp>
        <p:nvSpPr>
          <p:cNvPr id="154" name="テキスト ボックス 153"/>
          <p:cNvSpPr txBox="1">
            <a:spLocks noChangeAspect="1"/>
          </p:cNvSpPr>
          <p:nvPr/>
        </p:nvSpPr>
        <p:spPr>
          <a:xfrm>
            <a:off x="6765329" y="5508448"/>
            <a:ext cx="1181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+mj-lt"/>
              </a:rPr>
              <a:t>Turning left</a:t>
            </a:r>
            <a:endParaRPr kumimoji="1" lang="ja-JP" altLang="en-US" sz="1400" b="1" dirty="0">
              <a:latin typeface="+mj-lt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117581" y="1057260"/>
            <a:ext cx="9613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err="1" smtClean="0">
                <a:latin typeface="+mn-lt"/>
              </a:rPr>
              <a:t>CtoP</a:t>
            </a:r>
            <a:r>
              <a:rPr lang="en-US" altLang="ja-JP" sz="2400" b="1" dirty="0" smtClean="0">
                <a:latin typeface="+mn-lt"/>
              </a:rPr>
              <a:t> Injury and Fatality </a:t>
            </a:r>
            <a:r>
              <a:rPr lang="en-US" altLang="ja-JP" sz="2400" b="1" dirty="0"/>
              <a:t>Composition </a:t>
            </a:r>
            <a:r>
              <a:rPr lang="en-US" altLang="ja-JP" sz="2400" b="1" dirty="0" smtClean="0"/>
              <a:t>by Hitting Position</a:t>
            </a:r>
          </a:p>
          <a:p>
            <a:pPr algn="ctr"/>
            <a:r>
              <a:rPr lang="en-US" altLang="ja-JP" sz="2000" b="1" dirty="0" smtClean="0">
                <a:latin typeface="+mn-lt"/>
              </a:rPr>
              <a:t>(M1/N1, </a:t>
            </a:r>
            <a:r>
              <a:rPr lang="en-US" altLang="ja-JP" sz="2000" b="1" u="sng" dirty="0" smtClean="0">
                <a:latin typeface="+mn-lt"/>
              </a:rPr>
              <a:t>Turning left</a:t>
            </a:r>
            <a:r>
              <a:rPr lang="en-US" altLang="ja-JP" sz="2000" b="1" dirty="0" smtClean="0">
                <a:latin typeface="+mn-lt"/>
              </a:rPr>
              <a:t> below 20km/h)</a:t>
            </a:r>
          </a:p>
        </p:txBody>
      </p:sp>
    </p:spTree>
    <p:extLst>
      <p:ext uri="{BB962C8B-B14F-4D97-AF65-F5344CB8AC3E}">
        <p14:creationId xmlns:p14="http://schemas.microsoft.com/office/powerpoint/2010/main" val="89114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613"/>
            <a:ext cx="9906000" cy="888045"/>
          </a:xfrm>
        </p:spPr>
        <p:txBody>
          <a:bodyPr/>
          <a:lstStyle/>
          <a:p>
            <a:r>
              <a:rPr lang="en-US" altLang="ja-JP" b="1" dirty="0" smtClean="0">
                <a:latin typeface="+mj-lt"/>
              </a:rPr>
              <a:t>Proposal (Our Priority)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576" y="2563084"/>
            <a:ext cx="9833279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800" b="1" dirty="0" smtClean="0">
                <a:latin typeface="+mj-lt"/>
              </a:rPr>
              <a:t>Vehicle Motion: </a:t>
            </a:r>
            <a:r>
              <a:rPr lang="en-US" altLang="ja-JP" sz="2400" u="sng" dirty="0" smtClean="0">
                <a:latin typeface="+mj-lt"/>
              </a:rPr>
              <a:t>Moving off</a:t>
            </a:r>
            <a:r>
              <a:rPr lang="en-US" altLang="ja-JP" sz="2400" dirty="0" smtClean="0">
                <a:latin typeface="+mj-lt"/>
              </a:rPr>
              <a:t>, </a:t>
            </a:r>
            <a:r>
              <a:rPr lang="en-US" altLang="ja-JP" sz="2400" u="sng" dirty="0" smtClean="0">
                <a:latin typeface="+mj-lt"/>
              </a:rPr>
              <a:t>Going straight</a:t>
            </a:r>
            <a:r>
              <a:rPr lang="en-US" altLang="ja-JP" sz="2400" dirty="0" smtClean="0">
                <a:latin typeface="+mj-lt"/>
              </a:rPr>
              <a:t> (may include Turing left)</a:t>
            </a:r>
          </a:p>
          <a:p>
            <a:pPr>
              <a:lnSpc>
                <a:spcPts val="2200"/>
              </a:lnSpc>
            </a:pPr>
            <a:r>
              <a:rPr lang="en-US" altLang="ja-JP" sz="2400" dirty="0"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                               </a:t>
            </a:r>
            <a:r>
              <a:rPr lang="en-US" altLang="ja-JP" sz="2000" dirty="0" smtClean="0">
                <a:latin typeface="+mj-lt"/>
              </a:rPr>
              <a:t>  (*Maximum operational speed: 20km/h)</a:t>
            </a:r>
            <a:endParaRPr lang="en-US" altLang="ja-JP" sz="2400" dirty="0" smtClean="0">
              <a:latin typeface="+mj-lt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793" y="1569149"/>
            <a:ext cx="3044423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800" b="1" dirty="0" smtClean="0">
                <a:latin typeface="+mj-lt"/>
              </a:rPr>
              <a:t>Scope:</a:t>
            </a:r>
            <a:r>
              <a:rPr lang="en-US" altLang="ja-JP" sz="2400" dirty="0" smtClean="0">
                <a:latin typeface="+mj-lt"/>
              </a:rPr>
              <a:t> </a:t>
            </a:r>
            <a:r>
              <a:rPr lang="en-US" altLang="ja-JP" sz="2400" b="1" dirty="0" smtClean="0">
                <a:solidFill>
                  <a:schemeClr val="accent2"/>
                </a:solidFill>
                <a:latin typeface="+mj-lt"/>
              </a:rPr>
              <a:t>M1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and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altLang="ja-JP" sz="2400" b="1" dirty="0" smtClean="0">
                <a:solidFill>
                  <a:schemeClr val="accent2"/>
                </a:solidFill>
                <a:latin typeface="+mj-lt"/>
              </a:rPr>
              <a:t>N1</a:t>
            </a:r>
            <a:endParaRPr lang="en-US" altLang="ja-JP" sz="2400" b="1" dirty="0" smtClean="0">
              <a:latin typeface="+mj-lt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793" y="3624708"/>
            <a:ext cx="7666138" cy="385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800" b="1" dirty="0" smtClean="0">
                <a:latin typeface="+mj-lt"/>
              </a:rPr>
              <a:t>Detection Target:</a:t>
            </a:r>
            <a:r>
              <a:rPr lang="en-US" altLang="ja-JP" sz="2400" dirty="0" smtClean="0">
                <a:latin typeface="+mj-lt"/>
              </a:rPr>
              <a:t> </a:t>
            </a:r>
            <a:r>
              <a:rPr lang="en-US" altLang="ja-JP" sz="2400" u="sng" dirty="0" smtClean="0">
                <a:latin typeface="+mj-lt"/>
              </a:rPr>
              <a:t>Pedestrians</a:t>
            </a:r>
            <a:r>
              <a:rPr lang="en-US" altLang="ja-JP" sz="2400" dirty="0" smtClean="0">
                <a:latin typeface="+mj-lt"/>
              </a:rPr>
              <a:t> (may include cyclists)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577" y="4653136"/>
            <a:ext cx="96589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800" b="1" dirty="0" smtClean="0">
                <a:latin typeface="+mj-lt"/>
              </a:rPr>
              <a:t>Required Performance:</a:t>
            </a:r>
            <a:r>
              <a:rPr lang="en-US" altLang="ja-JP" sz="2400" dirty="0" smtClean="0">
                <a:latin typeface="+mj-lt"/>
              </a:rPr>
              <a:t>  </a:t>
            </a:r>
            <a:r>
              <a:rPr lang="en-US" altLang="ja-JP" sz="2400" u="sng" dirty="0" smtClean="0">
                <a:latin typeface="+mj-lt"/>
              </a:rPr>
              <a:t>Driver’s vision around the vehicle</a:t>
            </a:r>
          </a:p>
          <a:p>
            <a:pPr>
              <a:lnSpc>
                <a:spcPts val="2200"/>
              </a:lnSpc>
            </a:pPr>
            <a:r>
              <a:rPr lang="en-US" altLang="ja-JP" sz="2400" dirty="0"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                                                (especially front and passenger-side</a:t>
            </a:r>
          </a:p>
          <a:p>
            <a:pPr>
              <a:lnSpc>
                <a:spcPts val="2200"/>
              </a:lnSpc>
            </a:pPr>
            <a:r>
              <a:rPr lang="en-US" altLang="ja-JP" sz="2400" dirty="0"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                                                 direction)</a:t>
            </a:r>
          </a:p>
          <a:p>
            <a:pPr>
              <a:lnSpc>
                <a:spcPts val="2200"/>
              </a:lnSpc>
            </a:pPr>
            <a:r>
              <a:rPr lang="ja-JP" altLang="en-US" sz="2400" dirty="0">
                <a:latin typeface="+mj-lt"/>
              </a:rPr>
              <a:t>　</a:t>
            </a:r>
            <a:r>
              <a:rPr lang="ja-JP" altLang="en-US" sz="2400" dirty="0" smtClean="0">
                <a:latin typeface="+mj-lt"/>
              </a:rPr>
              <a:t>　　　　　　　　　　　　　　　　　　  </a:t>
            </a:r>
            <a:endParaRPr lang="en-US" altLang="ja-JP" sz="2400" dirty="0" smtClean="0">
              <a:latin typeface="+mj-lt"/>
            </a:endParaRPr>
          </a:p>
          <a:p>
            <a:pPr>
              <a:lnSpc>
                <a:spcPts val="2200"/>
              </a:lnSpc>
            </a:pPr>
            <a:r>
              <a:rPr lang="en-US" altLang="ja-JP" sz="2400" dirty="0"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                                               </a:t>
            </a:r>
            <a:r>
              <a:rPr lang="en-US" altLang="ja-JP" sz="2400" u="sng" dirty="0" smtClean="0">
                <a:latin typeface="+mj-lt"/>
              </a:rPr>
              <a:t>Advanced technology</a:t>
            </a:r>
            <a:r>
              <a:rPr lang="en-US" altLang="ja-JP" sz="2400" dirty="0" smtClean="0">
                <a:latin typeface="+mj-lt"/>
              </a:rPr>
              <a:t> to provide </a:t>
            </a:r>
          </a:p>
          <a:p>
            <a:pPr>
              <a:lnSpc>
                <a:spcPts val="2200"/>
              </a:lnSpc>
            </a:pPr>
            <a:r>
              <a:rPr lang="en-US" altLang="ja-JP" sz="2400" dirty="0"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                                                awareness for drivers</a:t>
            </a:r>
          </a:p>
        </p:txBody>
      </p:sp>
    </p:spTree>
    <p:extLst>
      <p:ext uri="{BB962C8B-B14F-4D97-AF65-F5344CB8AC3E}">
        <p14:creationId xmlns:p14="http://schemas.microsoft.com/office/powerpoint/2010/main" val="11239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Next step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6564" y="1719486"/>
            <a:ext cx="965053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latin typeface="+mj-lt"/>
              </a:rPr>
              <a:t>At this IWG, MLIT provided information of the necessity to enhance driver’s awareness of VRUs by focusing on M1/N1’s </a:t>
            </a:r>
            <a:r>
              <a:rPr lang="en-US" altLang="ja-JP" sz="2800" dirty="0" err="1" smtClean="0">
                <a:latin typeface="+mj-lt"/>
              </a:rPr>
              <a:t>accidentology</a:t>
            </a:r>
            <a:r>
              <a:rPr lang="en-US" altLang="ja-JP" sz="2800" dirty="0" smtClean="0">
                <a:latin typeface="+mj-lt"/>
              </a:rPr>
              <a:t>.</a:t>
            </a:r>
            <a:endParaRPr lang="en-US" altLang="ja-JP" sz="2800" dirty="0" smtClean="0"/>
          </a:p>
          <a:p>
            <a:endParaRPr lang="en-US" altLang="ja-JP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 smtClean="0"/>
              <a:t>If CPs and other stakeholders kindly support it, we would like to proceed the discussion on drafting the forward motion of M1/N1.</a:t>
            </a:r>
          </a:p>
          <a:p>
            <a:endParaRPr lang="en-US" altLang="ja-JP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 smtClean="0"/>
              <a:t>Japan welcomes comments from CPs and stakeholders.</a:t>
            </a:r>
          </a:p>
        </p:txBody>
      </p:sp>
    </p:spTree>
    <p:extLst>
      <p:ext uri="{BB962C8B-B14F-4D97-AF65-F5344CB8AC3E}">
        <p14:creationId xmlns:p14="http://schemas.microsoft.com/office/powerpoint/2010/main" val="8505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1874" y="3081846"/>
            <a:ext cx="9144000" cy="694308"/>
          </a:xfrm>
        </p:spPr>
        <p:txBody>
          <a:bodyPr/>
          <a:lstStyle/>
          <a:p>
            <a:r>
              <a:rPr lang="en-US" altLang="ja-JP" dirty="0" smtClean="0">
                <a:latin typeface="+mj-lt"/>
              </a:rPr>
              <a:t>Thank you for your attention.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921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Contents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7496" y="1181434"/>
            <a:ext cx="8735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+mj-lt"/>
              </a:rPr>
              <a:t>1. Background</a:t>
            </a:r>
          </a:p>
          <a:p>
            <a:endParaRPr lang="en-US" altLang="ja-JP" sz="2800" dirty="0">
              <a:latin typeface="+mj-lt"/>
            </a:endParaRPr>
          </a:p>
          <a:p>
            <a:r>
              <a:rPr lang="en-US" altLang="ja-JP" sz="2800" dirty="0" smtClean="0">
                <a:latin typeface="+mj-lt"/>
              </a:rPr>
              <a:t>2. Proposal (Our Priority)</a:t>
            </a:r>
          </a:p>
          <a:p>
            <a:endParaRPr lang="en-US" altLang="ja-JP" sz="2800" dirty="0" smtClean="0">
              <a:latin typeface="+mj-lt"/>
            </a:endParaRPr>
          </a:p>
          <a:p>
            <a:r>
              <a:rPr lang="en-US" altLang="ja-JP" sz="2800" dirty="0" smtClean="0">
                <a:latin typeface="+mj-lt"/>
              </a:rPr>
              <a:t>3. Next Step</a:t>
            </a:r>
          </a:p>
        </p:txBody>
      </p:sp>
    </p:spTree>
    <p:extLst>
      <p:ext uri="{BB962C8B-B14F-4D97-AF65-F5344CB8AC3E}">
        <p14:creationId xmlns:p14="http://schemas.microsoft.com/office/powerpoint/2010/main" val="286988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Traffic Accidents and Governmental Target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6841254" y="1302949"/>
            <a:ext cx="1800000" cy="4611185"/>
          </a:xfrm>
          <a:prstGeom prst="rect">
            <a:avLst/>
          </a:prstGeom>
          <a:solidFill>
            <a:srgbClr val="5B9BD5">
              <a:lumMod val="20000"/>
              <a:lumOff val="80000"/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srgbClr val="5B9BD5">
                  <a:lumMod val="20000"/>
                  <a:lumOff val="80000"/>
                </a:srgbClr>
              </a:solidFill>
              <a:latin typeface="Calibri" panose="020F0502020204030204"/>
              <a:ea typeface="ＭＳ Ｐゴシック"/>
            </a:endParaRPr>
          </a:p>
        </p:txBody>
      </p:sp>
      <p:graphicFrame>
        <p:nvGraphicFramePr>
          <p:cNvPr id="33" name="グラフ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5054673"/>
              </p:ext>
            </p:extLst>
          </p:nvPr>
        </p:nvGraphicFramePr>
        <p:xfrm>
          <a:off x="128464" y="1174544"/>
          <a:ext cx="9612000" cy="5683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4" name="直線矢印コネクタ 33"/>
          <p:cNvCxnSpPr/>
          <p:nvPr/>
        </p:nvCxnSpPr>
        <p:spPr>
          <a:xfrm>
            <a:off x="5031766" y="1224130"/>
            <a:ext cx="180000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44" name="直線矢印コネクタ 43"/>
          <p:cNvCxnSpPr/>
          <p:nvPr/>
        </p:nvCxnSpPr>
        <p:spPr>
          <a:xfrm>
            <a:off x="3225425" y="1224130"/>
            <a:ext cx="180000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45" name="直線矢印コネクタ 44"/>
          <p:cNvCxnSpPr/>
          <p:nvPr/>
        </p:nvCxnSpPr>
        <p:spPr>
          <a:xfrm>
            <a:off x="1419084" y="1224130"/>
            <a:ext cx="180000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46" name="正方形/長方形 45"/>
          <p:cNvSpPr/>
          <p:nvPr/>
        </p:nvSpPr>
        <p:spPr>
          <a:xfrm>
            <a:off x="1476167" y="827933"/>
            <a:ext cx="1731812" cy="314683"/>
          </a:xfrm>
          <a:prstGeom prst="rect">
            <a:avLst/>
          </a:prstGeom>
        </p:spPr>
        <p:txBody>
          <a:bodyPr wrap="none" lIns="36000" tIns="72000" rIns="36000" bIns="7200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100" kern="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lang="en-US" altLang="ja-JP" sz="1100" kern="0" baseline="30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</a:t>
            </a:r>
            <a:r>
              <a:rPr lang="en-US" altLang="ja-JP" sz="1100" kern="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Gov. Safety Program</a:t>
            </a:r>
            <a:endParaRPr lang="ja-JP" altLang="en-US" sz="11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316115" y="827933"/>
            <a:ext cx="1731812" cy="314683"/>
          </a:xfrm>
          <a:prstGeom prst="rect">
            <a:avLst/>
          </a:prstGeom>
        </p:spPr>
        <p:txBody>
          <a:bodyPr wrap="none" lIns="36000" tIns="72000" rIns="36000" bIns="7200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100" kern="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lang="en-US" altLang="ja-JP" sz="1100" kern="0" baseline="30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</a:t>
            </a:r>
            <a:r>
              <a:rPr lang="en-US" altLang="ja-JP" sz="1100" kern="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Gov. Safety Program</a:t>
            </a:r>
            <a:endParaRPr lang="ja-JP" altLang="en-US" sz="11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5120870" y="827933"/>
            <a:ext cx="1731812" cy="314683"/>
          </a:xfrm>
          <a:prstGeom prst="rect">
            <a:avLst/>
          </a:prstGeom>
        </p:spPr>
        <p:txBody>
          <a:bodyPr wrap="none" lIns="36000" tIns="72000" rIns="36000" bIns="7200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100" kern="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lang="en-US" altLang="ja-JP" sz="1100" kern="0" baseline="30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</a:t>
            </a:r>
            <a:r>
              <a:rPr lang="en-US" altLang="ja-JP" sz="1100" kern="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Gov. Safety Program</a:t>
            </a:r>
            <a:endParaRPr lang="ja-JP" altLang="en-US" sz="11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6838108" y="1223100"/>
            <a:ext cx="180000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50" name="正方形/長方形 49"/>
          <p:cNvSpPr/>
          <p:nvPr/>
        </p:nvSpPr>
        <p:spPr>
          <a:xfrm>
            <a:off x="6852503" y="835627"/>
            <a:ext cx="1795932" cy="299295"/>
          </a:xfrm>
          <a:prstGeom prst="rect">
            <a:avLst/>
          </a:prstGeom>
          <a:solidFill>
            <a:srgbClr val="2E75B6"/>
          </a:solidFill>
          <a:ln>
            <a:noFill/>
          </a:ln>
        </p:spPr>
        <p:txBody>
          <a:bodyPr wrap="none" lIns="36000" tIns="72000" rIns="36000" bIns="7200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1000" b="1" kern="0" dirty="0" smtClea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0" lang="en-US" altLang="ja-JP" sz="1000" b="1" kern="0" baseline="30000" dirty="0" smtClea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</a:t>
            </a:r>
            <a:r>
              <a:rPr kumimoji="0" lang="en-US" altLang="ja-JP" sz="1000" b="1" kern="0" dirty="0" smtClea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Gov. Safety Program</a:t>
            </a:r>
            <a:endParaRPr kumimoji="0" lang="ja-JP" altLang="en-US" sz="1000" b="1" kern="0" dirty="0">
              <a:solidFill>
                <a:prstClr val="white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28464" y="909703"/>
            <a:ext cx="768095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Fatalities</a:t>
            </a:r>
            <a:endParaRPr lang="ja-JP" altLang="en-US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8941650" y="817569"/>
            <a:ext cx="992259" cy="369332"/>
          </a:xfrm>
          <a:prstGeom prst="rect">
            <a:avLst/>
          </a:prstGeom>
          <a:noFill/>
        </p:spPr>
        <p:txBody>
          <a:bodyPr wrap="none" lIns="0" tIns="0" rIns="0" bIns="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Accidents[m]</a:t>
            </a:r>
            <a:endParaRPr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Injuries  [m]</a:t>
            </a:r>
            <a:endParaRPr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1406727" y="1146900"/>
            <a:ext cx="7227116" cy="4767234"/>
            <a:chOff x="1419084" y="1312074"/>
            <a:chExt cx="7227116" cy="4376870"/>
          </a:xfrm>
        </p:grpSpPr>
        <p:cxnSp>
          <p:nvCxnSpPr>
            <p:cNvPr id="54" name="直線コネクタ 53"/>
            <p:cNvCxnSpPr/>
            <p:nvPr/>
          </p:nvCxnSpPr>
          <p:spPr>
            <a:xfrm>
              <a:off x="8646200" y="1312074"/>
              <a:ext cx="0" cy="437687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  <p:cxnSp>
          <p:nvCxnSpPr>
            <p:cNvPr id="55" name="直線コネクタ 54"/>
            <p:cNvCxnSpPr/>
            <p:nvPr/>
          </p:nvCxnSpPr>
          <p:spPr>
            <a:xfrm>
              <a:off x="6833352" y="1312074"/>
              <a:ext cx="0" cy="437687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  <p:cxnSp>
          <p:nvCxnSpPr>
            <p:cNvPr id="56" name="直線コネクタ 55"/>
            <p:cNvCxnSpPr/>
            <p:nvPr/>
          </p:nvCxnSpPr>
          <p:spPr>
            <a:xfrm>
              <a:off x="1419084" y="1312074"/>
              <a:ext cx="0" cy="437687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  <p:cxnSp>
          <p:nvCxnSpPr>
            <p:cNvPr id="57" name="直線コネクタ 56"/>
            <p:cNvCxnSpPr/>
            <p:nvPr/>
          </p:nvCxnSpPr>
          <p:spPr>
            <a:xfrm>
              <a:off x="3223840" y="1312074"/>
              <a:ext cx="0" cy="437687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  <p:cxnSp>
          <p:nvCxnSpPr>
            <p:cNvPr id="58" name="直線コネクタ 57"/>
            <p:cNvCxnSpPr/>
            <p:nvPr/>
          </p:nvCxnSpPr>
          <p:spPr>
            <a:xfrm>
              <a:off x="5028596" y="1312074"/>
              <a:ext cx="0" cy="437687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</p:grpSp>
      <p:grpSp>
        <p:nvGrpSpPr>
          <p:cNvPr id="60" name="グループ化 59"/>
          <p:cNvGrpSpPr/>
          <p:nvPr/>
        </p:nvGrpSpPr>
        <p:grpSpPr>
          <a:xfrm>
            <a:off x="8179615" y="3861048"/>
            <a:ext cx="894938" cy="1656243"/>
            <a:chOff x="7759046" y="3462908"/>
            <a:chExt cx="1274190" cy="1656243"/>
          </a:xfrm>
        </p:grpSpPr>
        <p:sp>
          <p:nvSpPr>
            <p:cNvPr id="61" name="正方形/長方形 60"/>
            <p:cNvSpPr/>
            <p:nvPr/>
          </p:nvSpPr>
          <p:spPr>
            <a:xfrm>
              <a:off x="7785012" y="3916005"/>
              <a:ext cx="1205062" cy="3231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100" u="sng" dirty="0" smtClean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Fatalities</a:t>
              </a:r>
              <a:endParaRPr lang="en-US" altLang="ja-JP" sz="1100" u="sng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000" b="1" u="sng" dirty="0" smtClean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Below 2,500</a:t>
              </a:r>
              <a:endParaRPr lang="ja-JP" altLang="en-US" sz="1000" b="1" u="sng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7825529" y="4715834"/>
              <a:ext cx="1143441" cy="3231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100" u="sng" dirty="0" smtClean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Injuries</a:t>
              </a:r>
              <a:endParaRPr lang="en-US" altLang="ja-JP" sz="1100" u="sng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000" b="1" u="sng" dirty="0" smtClean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Below 50 m</a:t>
              </a:r>
              <a:endParaRPr lang="ja-JP" altLang="en-US" sz="1000" b="1" u="sng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7951242" y="3538425"/>
              <a:ext cx="941385" cy="2573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 wrap="none" lIns="72000" tIns="36000" rIns="72000" bIns="3600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200" b="1" dirty="0" smtClean="0">
                  <a:solidFill>
                    <a:prstClr val="white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Target</a:t>
              </a:r>
              <a:endParaRPr lang="ja-JP" altLang="en-US" sz="12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5" name="二等辺三角形 64"/>
            <p:cNvSpPr/>
            <p:nvPr/>
          </p:nvSpPr>
          <p:spPr>
            <a:xfrm>
              <a:off x="8282874" y="4513622"/>
              <a:ext cx="244489" cy="147008"/>
            </a:xfrm>
            <a:prstGeom prst="triangl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sz="2000" ker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6" name="円/楕円 66"/>
            <p:cNvSpPr/>
            <p:nvPr/>
          </p:nvSpPr>
          <p:spPr>
            <a:xfrm>
              <a:off x="8311600" y="4305215"/>
              <a:ext cx="180895" cy="112322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sz="2000" ker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7759046" y="3462908"/>
              <a:ext cx="1274190" cy="1656243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sz="1200" kern="0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70" name="ホームベース 69"/>
          <p:cNvSpPr/>
          <p:nvPr/>
        </p:nvSpPr>
        <p:spPr>
          <a:xfrm>
            <a:off x="5036498" y="5567613"/>
            <a:ext cx="3612657" cy="299077"/>
          </a:xfrm>
          <a:prstGeom prst="homePlate">
            <a:avLst>
              <a:gd name="adj" fmla="val 103711"/>
            </a:avLst>
          </a:prstGeom>
          <a:solidFill>
            <a:srgbClr val="2E75B6"/>
          </a:solidFill>
          <a:ln w="12700" cap="flat" cmpd="sng" algn="ctr">
            <a:solidFill>
              <a:srgbClr val="2E75B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1200" b="1" kern="0" dirty="0" smtClea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Vehicle Safety Target: </a:t>
            </a:r>
            <a:r>
              <a:rPr kumimoji="0" lang="ja-JP" altLang="en-US" sz="1200" b="1" kern="0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▲</a:t>
            </a:r>
            <a:r>
              <a:rPr kumimoji="0" lang="en-US" altLang="ja-JP" sz="1200" b="1" kern="0" dirty="0" smtClea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1,000 fatalities</a:t>
            </a:r>
            <a:endParaRPr kumimoji="0" lang="ja-JP" altLang="en-US" sz="1200" b="1" kern="0" dirty="0">
              <a:solidFill>
                <a:prstClr val="white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1" name="四角形吹き出し 70"/>
          <p:cNvSpPr/>
          <p:nvPr/>
        </p:nvSpPr>
        <p:spPr>
          <a:xfrm>
            <a:off x="7409410" y="2583524"/>
            <a:ext cx="949665" cy="523220"/>
          </a:xfrm>
          <a:prstGeom prst="wedgeRectCallout">
            <a:avLst>
              <a:gd name="adj1" fmla="val 41253"/>
              <a:gd name="adj2" fmla="val 2937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rIns="72000" rtlCol="0" anchor="ctr">
            <a:spAutoFit/>
          </a:bodyPr>
          <a:lstStyle/>
          <a:p>
            <a:pPr algn="ctr"/>
            <a:r>
              <a:rPr kumimoji="1" lang="en-US" altLang="ja-JP" sz="1400" b="1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Fatalites</a:t>
            </a:r>
            <a:endParaRPr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3,215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2" name="四角形吹き出し 71"/>
          <p:cNvSpPr/>
          <p:nvPr/>
        </p:nvSpPr>
        <p:spPr>
          <a:xfrm>
            <a:off x="6863427" y="3257468"/>
            <a:ext cx="938893" cy="523220"/>
          </a:xfrm>
          <a:prstGeom prst="wedgeRectCallout">
            <a:avLst>
              <a:gd name="adj1" fmla="val 100691"/>
              <a:gd name="adj2" fmla="val 29108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rIns="72000" rtlCol="0" anchor="ctr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Injuries</a:t>
            </a:r>
          </a:p>
          <a:p>
            <a:pPr algn="ctr"/>
            <a:r>
              <a:rPr lang="en-US" altLang="ja-JP" sz="14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460,715</a:t>
            </a:r>
            <a:endParaRPr kumimoji="1" lang="ja-JP" altLang="en-US" sz="14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3" name="四角形吹き出し 72"/>
          <p:cNvSpPr/>
          <p:nvPr/>
        </p:nvSpPr>
        <p:spPr>
          <a:xfrm>
            <a:off x="6017877" y="5016284"/>
            <a:ext cx="1055912" cy="523220"/>
          </a:xfrm>
          <a:prstGeom prst="wedgeRectCallout">
            <a:avLst>
              <a:gd name="adj1" fmla="val 159245"/>
              <a:gd name="adj2" fmla="val -4325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rIns="72000" rtlCol="0" anchor="ctr">
            <a:spAutoFit/>
          </a:bodyPr>
          <a:lstStyle/>
          <a:p>
            <a:pPr algn="ctr"/>
            <a:r>
              <a:rPr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Accidents</a:t>
            </a:r>
          </a:p>
          <a:p>
            <a:pPr algn="ctr"/>
            <a:r>
              <a:rPr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381,002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896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Japan’s Vehicle Safety Policy regarding VRUs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1344" y="836712"/>
            <a:ext cx="958986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u="sng" dirty="0" smtClean="0">
                <a:latin typeface="+mj-lt"/>
              </a:rPr>
              <a:t>Motor Vehicle Safety Policy</a:t>
            </a:r>
            <a:r>
              <a:rPr lang="en-US" altLang="ja-JP" sz="2800" dirty="0" smtClean="0">
                <a:latin typeface="+mj-lt"/>
              </a:rPr>
              <a:t> </a:t>
            </a:r>
            <a:r>
              <a:rPr lang="en-US" altLang="ja-JP" sz="2000" dirty="0" smtClean="0">
                <a:latin typeface="+mj-lt"/>
              </a:rPr>
              <a:t>(from FY2016 to FY2020) [June 24</a:t>
            </a:r>
            <a:r>
              <a:rPr lang="en-US" altLang="ja-JP" sz="2000" baseline="30000" dirty="0" smtClean="0">
                <a:latin typeface="+mj-lt"/>
              </a:rPr>
              <a:t>th</a:t>
            </a:r>
            <a:r>
              <a:rPr lang="en-US" altLang="ja-JP" sz="2000" dirty="0" smtClean="0">
                <a:latin typeface="+mj-lt"/>
              </a:rPr>
              <a:t> 2016]</a:t>
            </a:r>
          </a:p>
          <a:p>
            <a:endParaRPr lang="en-US" altLang="ja-JP" sz="1600" dirty="0" smtClean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ja-JP" sz="2400" b="1" dirty="0" smtClean="0">
                <a:latin typeface="+mj-lt"/>
              </a:rPr>
              <a:t>Safety </a:t>
            </a:r>
            <a:r>
              <a:rPr lang="en-US" altLang="ja-JP" sz="2400" b="1" dirty="0">
                <a:latin typeface="+mj-lt"/>
              </a:rPr>
              <a:t>Measures for </a:t>
            </a:r>
            <a:r>
              <a:rPr lang="en-US" altLang="ja-JP" sz="2400" b="1" dirty="0" smtClean="0">
                <a:latin typeface="+mj-lt"/>
              </a:rPr>
              <a:t>Child and Elderly Person</a:t>
            </a: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ja-JP" sz="2400" b="1" dirty="0" smtClean="0">
                <a:latin typeface="+mj-lt"/>
              </a:rPr>
              <a:t>Safety Measures for Pedestrian and Cyclist</a:t>
            </a:r>
            <a:endParaRPr lang="en-US" altLang="ja-JP" sz="2400" b="1" dirty="0">
              <a:latin typeface="+mj-lt"/>
            </a:endParaRPr>
          </a:p>
          <a:p>
            <a:r>
              <a:rPr lang="en-US" altLang="ja-JP" sz="2400" dirty="0" smtClean="0">
                <a:latin typeface="+mj-lt"/>
              </a:rPr>
              <a:t>    </a:t>
            </a:r>
            <a:r>
              <a:rPr lang="en-US" altLang="ja-JP" sz="2400" dirty="0">
                <a:latin typeface="+mj-lt"/>
              </a:rPr>
              <a:t>To improve awareness of VRUs (pedestrian and cyclist) for drivers</a:t>
            </a:r>
          </a:p>
          <a:p>
            <a:r>
              <a:rPr lang="en-US" altLang="ja-JP" sz="2400" dirty="0">
                <a:latin typeface="+mj-lt"/>
              </a:rPr>
              <a:t>     e.g. </a:t>
            </a:r>
            <a:r>
              <a:rPr lang="en-US" altLang="ja-JP" sz="2400" dirty="0" smtClean="0">
                <a:latin typeface="+mj-lt"/>
              </a:rPr>
              <a:t>AEBS, Advanced </a:t>
            </a:r>
            <a:r>
              <a:rPr lang="en-US" altLang="ja-JP" sz="2400" dirty="0">
                <a:latin typeface="+mj-lt"/>
              </a:rPr>
              <a:t>light system, Night-time pedestrian warning, </a:t>
            </a:r>
          </a:p>
          <a:p>
            <a:r>
              <a:rPr lang="en-US" altLang="ja-JP" sz="2400" dirty="0">
                <a:latin typeface="+mj-lt"/>
              </a:rPr>
              <a:t>            Driver’s visibility around </a:t>
            </a:r>
            <a:r>
              <a:rPr lang="en-US" altLang="ja-JP" sz="2400" dirty="0" smtClean="0">
                <a:latin typeface="+mj-lt"/>
              </a:rPr>
              <a:t>vehicle</a:t>
            </a:r>
            <a:endParaRPr lang="en-US" altLang="ja-JP" sz="2400" dirty="0">
              <a:latin typeface="+mj-lt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1344" y="3996199"/>
            <a:ext cx="9589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u="sng" dirty="0" smtClean="0">
                <a:latin typeface="+mj-lt"/>
              </a:rPr>
              <a:t>Emergency Measures for Elderly Drivers and Children</a:t>
            </a:r>
            <a:r>
              <a:rPr lang="en-US" altLang="ja-JP" sz="2800" dirty="0" smtClean="0">
                <a:latin typeface="+mj-lt"/>
              </a:rPr>
              <a:t> </a:t>
            </a:r>
          </a:p>
          <a:p>
            <a:r>
              <a:rPr lang="en-US" altLang="ja-JP" sz="2000" dirty="0" smtClean="0">
                <a:latin typeface="+mj-lt"/>
              </a:rPr>
              <a:t> [June 18</a:t>
            </a:r>
            <a:r>
              <a:rPr lang="en-US" altLang="ja-JP" sz="2000" baseline="30000" dirty="0" smtClean="0">
                <a:latin typeface="+mj-lt"/>
              </a:rPr>
              <a:t>th</a:t>
            </a:r>
            <a:r>
              <a:rPr lang="en-US" altLang="ja-JP" sz="2000" dirty="0" smtClean="0">
                <a:latin typeface="+mj-lt"/>
              </a:rPr>
              <a:t> 2019]</a:t>
            </a:r>
          </a:p>
          <a:p>
            <a:endParaRPr lang="en-US" altLang="ja-JP" sz="1600" dirty="0" smtClean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ja-JP" sz="2400" b="1" dirty="0" smtClean="0">
                <a:latin typeface="+mj-lt"/>
              </a:rPr>
              <a:t>Countermeasures for car accidents involving elderly drivers and death of children</a:t>
            </a:r>
          </a:p>
          <a:p>
            <a:r>
              <a:rPr lang="en-US" altLang="ja-JP" sz="2400" dirty="0" smtClean="0">
                <a:latin typeface="+mj-lt"/>
              </a:rPr>
              <a:t>     - Promotion of Safety Support Car</a:t>
            </a:r>
          </a:p>
          <a:p>
            <a:r>
              <a:rPr lang="en-US" altLang="ja-JP" sz="2400" dirty="0"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    - Introduction of new driver’s license system limiting vehicle type</a:t>
            </a:r>
            <a:endParaRPr lang="en-US" altLang="ja-JP" sz="2400" u="sng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947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グラフ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5135089"/>
              </p:ext>
            </p:extLst>
          </p:nvPr>
        </p:nvGraphicFramePr>
        <p:xfrm>
          <a:off x="127274" y="2628520"/>
          <a:ext cx="4987371" cy="403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5" name="グラフ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1156397"/>
              </p:ext>
            </p:extLst>
          </p:nvPr>
        </p:nvGraphicFramePr>
        <p:xfrm>
          <a:off x="4948441" y="2643057"/>
          <a:ext cx="4987371" cy="4027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正方形/長方形 25"/>
          <p:cNvSpPr/>
          <p:nvPr/>
        </p:nvSpPr>
        <p:spPr>
          <a:xfrm>
            <a:off x="240891" y="6514844"/>
            <a:ext cx="46918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</a:t>
            </a:r>
            <a:r>
              <a:rPr lang="en-US" altLang="ja-JP" sz="1200" dirty="0" smtClean="0"/>
              <a:t>2018 </a:t>
            </a:r>
            <a:r>
              <a:rPr lang="en-US" altLang="ja-JP" sz="1200" dirty="0"/>
              <a:t>Road traffic accident statics </a:t>
            </a:r>
            <a:r>
              <a:rPr lang="en-US" altLang="ja-JP" sz="1200" dirty="0" smtClean="0"/>
              <a:t>(National Police Agency)</a:t>
            </a:r>
            <a:endParaRPr lang="en-US" altLang="ja-JP" sz="1200" dirty="0">
              <a:latin typeface="+mn-lt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Injuries and Fatalities by Road User Type </a:t>
            </a:r>
            <a:r>
              <a:rPr lang="en-US" altLang="ja-JP" dirty="0">
                <a:latin typeface="+mj-lt"/>
              </a:rPr>
              <a:t>(</a:t>
            </a:r>
            <a:r>
              <a:rPr lang="en-US" altLang="ja-JP" dirty="0" smtClean="0">
                <a:latin typeface="+mj-lt"/>
              </a:rPr>
              <a:t>2018)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38" name="パイ 37"/>
          <p:cNvSpPr/>
          <p:nvPr/>
        </p:nvSpPr>
        <p:spPr>
          <a:xfrm>
            <a:off x="5554749" y="2799788"/>
            <a:ext cx="3747862" cy="3747862"/>
          </a:xfrm>
          <a:prstGeom prst="pie">
            <a:avLst>
              <a:gd name="adj1" fmla="val 2284770"/>
              <a:gd name="adj2" fmla="val 5005377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507509" y="3978979"/>
            <a:ext cx="17059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chemeClr val="bg1"/>
                </a:solidFill>
                <a:latin typeface="+mj-lt"/>
              </a:rPr>
              <a:t>Pedestrian</a:t>
            </a:r>
          </a:p>
          <a:p>
            <a:pPr algn="ctr"/>
            <a:r>
              <a:rPr lang="en-US" altLang="ja-JP" sz="2400" b="1" dirty="0" smtClean="0">
                <a:solidFill>
                  <a:schemeClr val="bg1"/>
                </a:solidFill>
                <a:latin typeface="+mj-lt"/>
              </a:rPr>
              <a:t>35.6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585383" y="5514583"/>
            <a:ext cx="9596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chemeClr val="bg1"/>
                </a:solidFill>
                <a:latin typeface="+mj-lt"/>
              </a:rPr>
              <a:t>Cyclist</a:t>
            </a:r>
          </a:p>
          <a:p>
            <a:pPr algn="ctr"/>
            <a:r>
              <a:rPr lang="en-US" altLang="ja-JP" sz="2000" b="1" dirty="0" smtClean="0">
                <a:solidFill>
                  <a:schemeClr val="bg1"/>
                </a:solidFill>
                <a:latin typeface="+mj-lt"/>
              </a:rPr>
              <a:t>12.8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956451" y="3797136"/>
            <a:ext cx="10118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Vehicle</a:t>
            </a:r>
          </a:p>
          <a:p>
            <a:pPr algn="ctr"/>
            <a:r>
              <a:rPr lang="en-US" altLang="ja-JP" sz="2000" dirty="0" smtClean="0">
                <a:solidFill>
                  <a:schemeClr val="bg1"/>
                </a:solidFill>
                <a:latin typeface="+mj-lt"/>
              </a:rPr>
              <a:t>33.9</a:t>
            </a:r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パイ 35"/>
          <p:cNvSpPr/>
          <p:nvPr/>
        </p:nvSpPr>
        <p:spPr>
          <a:xfrm>
            <a:off x="5568196" y="2764841"/>
            <a:ext cx="3747862" cy="3747862"/>
          </a:xfrm>
          <a:prstGeom prst="pie">
            <a:avLst>
              <a:gd name="adj1" fmla="val 16261292"/>
              <a:gd name="adj2" fmla="val 2250387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パイ 42"/>
          <p:cNvSpPr/>
          <p:nvPr/>
        </p:nvSpPr>
        <p:spPr>
          <a:xfrm>
            <a:off x="760476" y="2764841"/>
            <a:ext cx="3747862" cy="3747862"/>
          </a:xfrm>
          <a:prstGeom prst="pie">
            <a:avLst>
              <a:gd name="adj1" fmla="val 18330119"/>
              <a:gd name="adj2" fmla="val 102095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パイ 3"/>
          <p:cNvSpPr/>
          <p:nvPr/>
        </p:nvSpPr>
        <p:spPr>
          <a:xfrm>
            <a:off x="747029" y="2790974"/>
            <a:ext cx="3747862" cy="3747862"/>
          </a:xfrm>
          <a:prstGeom prst="pie">
            <a:avLst>
              <a:gd name="adj1" fmla="val 16123469"/>
              <a:gd name="adj2" fmla="val 18209520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46319" y="1988479"/>
            <a:ext cx="2750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Injuries </a:t>
            </a:r>
            <a:r>
              <a:rPr lang="en-US" altLang="ja-JP" sz="2000" b="1" dirty="0" smtClean="0">
                <a:latin typeface="+mj-lt"/>
              </a:rPr>
              <a:t>(529,378)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168768" y="1988479"/>
            <a:ext cx="2705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Fatalities </a:t>
            </a:r>
            <a:r>
              <a:rPr lang="en-US" altLang="ja-JP" sz="2000" b="1" dirty="0" smtClean="0">
                <a:latin typeface="+mj-lt"/>
              </a:rPr>
              <a:t>(3,532)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067441" y="5503295"/>
            <a:ext cx="13621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chemeClr val="bg1"/>
                </a:solidFill>
                <a:latin typeface="+mj-lt"/>
              </a:rPr>
              <a:t>Motorbike</a:t>
            </a:r>
          </a:p>
          <a:p>
            <a:pPr algn="ctr"/>
            <a:r>
              <a:rPr lang="en-US" altLang="ja-JP" sz="2000" dirty="0" smtClean="0">
                <a:solidFill>
                  <a:schemeClr val="bg1"/>
                </a:solidFill>
                <a:latin typeface="+mj-lt"/>
              </a:rPr>
              <a:t>17.4</a:t>
            </a:r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759786" y="2359526"/>
            <a:ext cx="716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Others</a:t>
            </a:r>
          </a:p>
          <a:p>
            <a:pPr algn="ctr"/>
            <a:r>
              <a:rPr kumimoji="1" lang="en-US" altLang="ja-JP" sz="1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0.3%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307028" y="3010952"/>
            <a:ext cx="14524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chemeClr val="bg1"/>
                </a:solidFill>
                <a:latin typeface="+mj-lt"/>
              </a:rPr>
              <a:t>Pedestrian</a:t>
            </a:r>
          </a:p>
          <a:p>
            <a:pPr algn="ctr"/>
            <a:r>
              <a:rPr lang="en-US" altLang="ja-JP" sz="2000" b="1" dirty="0" smtClean="0">
                <a:solidFill>
                  <a:schemeClr val="bg1"/>
                </a:solidFill>
                <a:latin typeface="+mj-lt"/>
              </a:rPr>
              <a:t>9.5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221691" y="3786257"/>
            <a:ext cx="9596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chemeClr val="bg1"/>
                </a:solidFill>
                <a:latin typeface="+mj-lt"/>
              </a:rPr>
              <a:t>Cyclist</a:t>
            </a:r>
          </a:p>
          <a:p>
            <a:pPr algn="ctr"/>
            <a:r>
              <a:rPr lang="en-US" altLang="ja-JP" sz="2000" b="1" dirty="0" smtClean="0">
                <a:solidFill>
                  <a:schemeClr val="bg1"/>
                </a:solidFill>
                <a:latin typeface="+mj-lt"/>
              </a:rPr>
              <a:t>15.9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5242" y="4579143"/>
            <a:ext cx="10118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Vehicle</a:t>
            </a:r>
          </a:p>
          <a:p>
            <a:pPr algn="ctr"/>
            <a:r>
              <a:rPr lang="en-US" altLang="ja-JP" sz="2000" dirty="0" smtClean="0">
                <a:solidFill>
                  <a:schemeClr val="bg1"/>
                </a:solidFill>
                <a:latin typeface="+mj-lt"/>
              </a:rPr>
              <a:t>64.1</a:t>
            </a:r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099001" y="4746438"/>
            <a:ext cx="13621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chemeClr val="bg1"/>
                </a:solidFill>
                <a:latin typeface="+mj-lt"/>
              </a:rPr>
              <a:t>Motorbike</a:t>
            </a:r>
          </a:p>
          <a:p>
            <a:pPr algn="ctr"/>
            <a:r>
              <a:rPr lang="en-US" altLang="ja-JP" sz="2000" dirty="0" smtClean="0">
                <a:solidFill>
                  <a:schemeClr val="bg1"/>
                </a:solidFill>
                <a:latin typeface="+mj-lt"/>
              </a:rPr>
              <a:t>10.3</a:t>
            </a:r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870344" y="2359526"/>
            <a:ext cx="716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Others</a:t>
            </a:r>
          </a:p>
          <a:p>
            <a:pPr algn="ctr"/>
            <a:r>
              <a:rPr kumimoji="1" lang="en-US" altLang="ja-JP" sz="1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0.1%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5506" y="730796"/>
            <a:ext cx="9803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latin typeface="+mj-lt"/>
              </a:rPr>
              <a:t>Pedestrians account for 35.6% (1,258) of total fatalities. (If includes cyclists, up to 48.4% (1,711).)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latin typeface="+mj-lt"/>
              </a:rPr>
              <a:t>More than half of pedestrian fatalities are elderly persons (Age 65+).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1563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199910" y="6165304"/>
            <a:ext cx="63369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</a:t>
            </a:r>
            <a:r>
              <a:rPr lang="en-US" altLang="ja-JP" sz="1200" dirty="0" smtClean="0"/>
              <a:t>Road </a:t>
            </a:r>
            <a:r>
              <a:rPr lang="en-US" altLang="ja-JP" sz="1200" dirty="0"/>
              <a:t>traffic accident statics </a:t>
            </a:r>
            <a:r>
              <a:rPr lang="en-US" altLang="ja-JP" sz="1200" dirty="0" smtClean="0"/>
              <a:t>from 2014 to 2018 (5-year-accumulation) (ITARDA</a:t>
            </a:r>
            <a:r>
              <a:rPr lang="en-US" altLang="ja-JP" sz="1200" dirty="0"/>
              <a:t>)</a:t>
            </a:r>
          </a:p>
          <a:p>
            <a:r>
              <a:rPr lang="ja-JP" altLang="en-US" sz="1200" dirty="0">
                <a:latin typeface="+mj-lt"/>
              </a:rPr>
              <a:t>　</a:t>
            </a:r>
            <a:r>
              <a:rPr lang="ja-JP" altLang="en-US" sz="1200" dirty="0" smtClean="0">
                <a:latin typeface="+mj-lt"/>
              </a:rPr>
              <a:t>　</a:t>
            </a:r>
            <a:r>
              <a:rPr lang="en-US" altLang="ja-JP" sz="1200" dirty="0" smtClean="0">
                <a:latin typeface="+mj-lt"/>
              </a:rPr>
              <a:t>M1 and N1</a:t>
            </a:r>
            <a:r>
              <a:rPr lang="en-US" altLang="ja-JP" sz="1200" dirty="0" smtClean="0">
                <a:latin typeface="+mn-lt"/>
              </a:rPr>
              <a:t> </a:t>
            </a:r>
            <a:r>
              <a:rPr lang="ja-JP" altLang="en-US" sz="1200" dirty="0" smtClean="0">
                <a:latin typeface="+mn-lt"/>
              </a:rPr>
              <a:t>　　　</a:t>
            </a:r>
            <a:r>
              <a:rPr lang="en-US" altLang="ja-JP" sz="1200" dirty="0" smtClean="0">
                <a:latin typeface="+mn-lt"/>
              </a:rPr>
              <a:t>M2</a:t>
            </a:r>
            <a:r>
              <a:rPr lang="ja-JP" altLang="en-US" sz="1200" dirty="0">
                <a:latin typeface="+mn-lt"/>
              </a:rPr>
              <a:t>　</a:t>
            </a:r>
            <a:r>
              <a:rPr lang="ja-JP" altLang="en-US" sz="1200" dirty="0" smtClean="0">
                <a:latin typeface="+mn-lt"/>
              </a:rPr>
              <a:t>　　</a:t>
            </a:r>
            <a:r>
              <a:rPr lang="en-US" altLang="ja-JP" sz="1200" dirty="0" smtClean="0">
                <a:latin typeface="+mn-lt"/>
              </a:rPr>
              <a:t>N2</a:t>
            </a:r>
            <a:r>
              <a:rPr lang="ja-JP" altLang="en-US" sz="1200" dirty="0" smtClean="0">
                <a:latin typeface="+mn-lt"/>
              </a:rPr>
              <a:t>　　　</a:t>
            </a:r>
            <a:r>
              <a:rPr lang="en-US" altLang="ja-JP" sz="1200" dirty="0" smtClean="0">
                <a:latin typeface="+mn-lt"/>
              </a:rPr>
              <a:t>M3</a:t>
            </a:r>
            <a:r>
              <a:rPr lang="ja-JP" altLang="en-US" sz="1200" dirty="0" smtClean="0">
                <a:latin typeface="+mn-lt"/>
              </a:rPr>
              <a:t>　　　 </a:t>
            </a:r>
            <a:r>
              <a:rPr lang="en-US" altLang="ja-JP" sz="1200" dirty="0" smtClean="0">
                <a:latin typeface="+mn-lt"/>
              </a:rPr>
              <a:t>N3</a:t>
            </a:r>
          </a:p>
          <a:p>
            <a:r>
              <a:rPr lang="en-US" altLang="ja-JP" sz="1200" dirty="0" smtClean="0">
                <a:latin typeface="+mn-lt"/>
              </a:rPr>
              <a:t>Number of Injuries: 135,932 </a:t>
            </a:r>
            <a:r>
              <a:rPr lang="ja-JP" altLang="en-US" sz="1200" dirty="0" smtClean="0">
                <a:latin typeface="+mn-lt"/>
              </a:rPr>
              <a:t>　   </a:t>
            </a:r>
            <a:r>
              <a:rPr lang="en-US" altLang="ja-JP" sz="1200" dirty="0" smtClean="0">
                <a:latin typeface="+mn-lt"/>
              </a:rPr>
              <a:t>Number of fatalities</a:t>
            </a:r>
            <a:r>
              <a:rPr lang="ja-JP" altLang="en-US" sz="1200" dirty="0" smtClean="0">
                <a:latin typeface="+mn-lt"/>
              </a:rPr>
              <a:t>：</a:t>
            </a:r>
            <a:r>
              <a:rPr lang="en-US" altLang="ja-JP" sz="1200" dirty="0" smtClean="0">
                <a:latin typeface="+mn-lt"/>
              </a:rPr>
              <a:t>998</a:t>
            </a:r>
            <a:endParaRPr lang="en-US" altLang="ja-JP" sz="1200" dirty="0">
              <a:latin typeface="+mj-lt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Car</a:t>
            </a:r>
            <a:r>
              <a:rPr lang="en-US" altLang="ja-JP" sz="2000" b="1" dirty="0" smtClean="0">
                <a:latin typeface="+mj-lt"/>
              </a:rPr>
              <a:t>(below 20km/h)</a:t>
            </a:r>
            <a:r>
              <a:rPr lang="en-US" altLang="ja-JP" dirty="0" smtClean="0">
                <a:latin typeface="+mj-lt"/>
              </a:rPr>
              <a:t>-to-Pedestrian Injuries and Fatalities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15123" y="6420511"/>
            <a:ext cx="137124" cy="1370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1410094" y="6424976"/>
            <a:ext cx="137124" cy="137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1931732" y="6434986"/>
            <a:ext cx="137124" cy="13706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2446110" y="6434986"/>
            <a:ext cx="137124" cy="13706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3000038" y="6434986"/>
            <a:ext cx="137124" cy="1370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860397" y="1612169"/>
            <a:ext cx="1436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Injuries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578175" y="1612169"/>
            <a:ext cx="1687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Fatalities</a:t>
            </a:r>
          </a:p>
        </p:txBody>
      </p:sp>
      <p:graphicFrame>
        <p:nvGraphicFramePr>
          <p:cNvPr id="34" name="グラフ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6521479"/>
              </p:ext>
            </p:extLst>
          </p:nvPr>
        </p:nvGraphicFramePr>
        <p:xfrm>
          <a:off x="200472" y="2357760"/>
          <a:ext cx="4846184" cy="398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" name="パイ 36"/>
          <p:cNvSpPr/>
          <p:nvPr/>
        </p:nvSpPr>
        <p:spPr>
          <a:xfrm>
            <a:off x="741953" y="2481007"/>
            <a:ext cx="3712404" cy="3710811"/>
          </a:xfrm>
          <a:prstGeom prst="pie">
            <a:avLst>
              <a:gd name="adj1" fmla="val 16220792"/>
              <a:gd name="adj2" fmla="val 12817261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292700" y="4598089"/>
            <a:ext cx="13949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M1/N1</a:t>
            </a:r>
          </a:p>
          <a:p>
            <a:pPr algn="ctr"/>
            <a:r>
              <a:rPr lang="en-US" altLang="ja-JP" sz="2800" b="1" dirty="0" smtClean="0">
                <a:solidFill>
                  <a:schemeClr val="bg1"/>
                </a:solidFill>
                <a:latin typeface="+mj-lt"/>
              </a:rPr>
              <a:t>84.2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8056" y="3055737"/>
            <a:ext cx="9044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kumimoji="1" lang="en-US" altLang="ja-JP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M2</a:t>
            </a:r>
          </a:p>
          <a:p>
            <a:pPr algn="ctr">
              <a:lnSpc>
                <a:spcPts val="1500"/>
              </a:lnSpc>
            </a:pPr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（</a:t>
            </a:r>
            <a:r>
              <a:rPr lang="en-US" altLang="ja-JP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0.6%</a:t>
            </a:r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）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675616" y="2060411"/>
            <a:ext cx="81144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altLang="ja-JP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M3</a:t>
            </a:r>
          </a:p>
          <a:p>
            <a:pPr algn="ctr">
              <a:lnSpc>
                <a:spcPts val="1500"/>
              </a:lnSpc>
            </a:pPr>
            <a:r>
              <a:rPr kumimoji="1" lang="en-US" altLang="ja-JP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(3.0%)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418054" y="2040863"/>
            <a:ext cx="81144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altLang="ja-JP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N3</a:t>
            </a:r>
          </a:p>
          <a:p>
            <a:pPr algn="ctr">
              <a:lnSpc>
                <a:spcPts val="1500"/>
              </a:lnSpc>
            </a:pPr>
            <a:r>
              <a:rPr kumimoji="1" lang="en-US" altLang="ja-JP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(0.7%)</a:t>
            </a:r>
          </a:p>
        </p:txBody>
      </p:sp>
      <p:graphicFrame>
        <p:nvGraphicFramePr>
          <p:cNvPr id="47" name="グラフ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4615592"/>
              </p:ext>
            </p:extLst>
          </p:nvPr>
        </p:nvGraphicFramePr>
        <p:xfrm>
          <a:off x="5116357" y="2295849"/>
          <a:ext cx="4648943" cy="4051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6" name="パイ 45"/>
          <p:cNvSpPr/>
          <p:nvPr/>
        </p:nvSpPr>
        <p:spPr>
          <a:xfrm>
            <a:off x="5542460" y="2436626"/>
            <a:ext cx="3760597" cy="3758983"/>
          </a:xfrm>
          <a:prstGeom prst="pie">
            <a:avLst>
              <a:gd name="adj1" fmla="val 16220792"/>
              <a:gd name="adj2" fmla="val 7187976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689304" y="4121036"/>
            <a:ext cx="13837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M1/N1</a:t>
            </a:r>
          </a:p>
          <a:p>
            <a:pPr algn="ctr"/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58.5%</a:t>
            </a:r>
            <a:endParaRPr kumimoji="1" lang="ja-JP" alt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20485" y="2383696"/>
            <a:ext cx="9364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altLang="ja-JP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N2</a:t>
            </a:r>
          </a:p>
          <a:p>
            <a:pPr algn="ctr">
              <a:lnSpc>
                <a:spcPts val="1500"/>
              </a:lnSpc>
            </a:pPr>
            <a:r>
              <a:rPr kumimoji="1" lang="en-US" altLang="ja-JP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(11.5%)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781253" y="4812888"/>
            <a:ext cx="102944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kumimoji="1" lang="en-US" altLang="ja-JP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N2</a:t>
            </a:r>
          </a:p>
          <a:p>
            <a:pPr algn="ctr">
              <a:lnSpc>
                <a:spcPts val="1500"/>
              </a:lnSpc>
            </a:pPr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（</a:t>
            </a:r>
            <a:r>
              <a:rPr lang="en-US" altLang="ja-JP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18.2%</a:t>
            </a:r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）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988993" y="2127711"/>
            <a:ext cx="9364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altLang="ja-JP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N</a:t>
            </a:r>
            <a:r>
              <a:rPr lang="en-US" altLang="ja-JP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3</a:t>
            </a:r>
          </a:p>
          <a:p>
            <a:pPr algn="ctr">
              <a:lnSpc>
                <a:spcPts val="1500"/>
              </a:lnSpc>
            </a:pPr>
            <a:r>
              <a:rPr kumimoji="1" lang="en-US" altLang="ja-JP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(10.0%)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004521" y="2846769"/>
            <a:ext cx="9364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altLang="ja-JP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M3</a:t>
            </a:r>
          </a:p>
          <a:p>
            <a:pPr algn="ctr">
              <a:lnSpc>
                <a:spcPts val="1500"/>
              </a:lnSpc>
            </a:pPr>
            <a:r>
              <a:rPr kumimoji="1" lang="en-US" altLang="ja-JP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(10.7%)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564535" y="5749083"/>
            <a:ext cx="9044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kumimoji="1" lang="en-US" altLang="ja-JP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M2</a:t>
            </a:r>
          </a:p>
          <a:p>
            <a:pPr algn="ctr">
              <a:lnSpc>
                <a:spcPts val="1500"/>
              </a:lnSpc>
            </a:pPr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（</a:t>
            </a:r>
            <a:r>
              <a:rPr lang="en-US" altLang="ja-JP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2.5%</a:t>
            </a:r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）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17581" y="774452"/>
            <a:ext cx="9613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latin typeface="+mn-lt"/>
              </a:rPr>
              <a:t>M1/N1 contributes to more than half of total fatalities and injuries among pedestrians, at </a:t>
            </a:r>
            <a:r>
              <a:rPr lang="en-US" altLang="ja-JP" sz="2400" dirty="0">
                <a:latin typeface="+mn-lt"/>
              </a:rPr>
              <a:t>low speed (below 20km/h</a:t>
            </a:r>
            <a:r>
              <a:rPr lang="en-US" altLang="ja-JP" sz="2400" dirty="0" smtClean="0">
                <a:latin typeface="+mn-lt"/>
              </a:rPr>
              <a:t>).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697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1976509" y="2276872"/>
            <a:ext cx="1436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Injuries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6534633" y="2276872"/>
            <a:ext cx="1687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Fatalities</a:t>
            </a:r>
          </a:p>
        </p:txBody>
      </p:sp>
      <p:sp>
        <p:nvSpPr>
          <p:cNvPr id="259" name="正方形/長方形 258"/>
          <p:cNvSpPr/>
          <p:nvPr/>
        </p:nvSpPr>
        <p:spPr>
          <a:xfrm>
            <a:off x="198263" y="6294017"/>
            <a:ext cx="6256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</a:t>
            </a:r>
            <a:r>
              <a:rPr lang="en-US" altLang="ja-JP" sz="1200" dirty="0" smtClean="0"/>
              <a:t>Road </a:t>
            </a:r>
            <a:r>
              <a:rPr lang="en-US" altLang="ja-JP" sz="1200" dirty="0"/>
              <a:t>traffic accident statics </a:t>
            </a:r>
            <a:r>
              <a:rPr lang="en-US" altLang="ja-JP" sz="1200" dirty="0" smtClean="0"/>
              <a:t>from 2014 to 2018 (5-year-accumulation) (ITARDA</a:t>
            </a:r>
            <a:r>
              <a:rPr lang="en-US" altLang="ja-JP" sz="1200" dirty="0"/>
              <a:t>)</a:t>
            </a:r>
          </a:p>
          <a:p>
            <a:r>
              <a:rPr lang="en-US" altLang="ja-JP" sz="1200" dirty="0" smtClean="0">
                <a:latin typeface="+mn-lt"/>
              </a:rPr>
              <a:t>Number of Injuries:  125,471</a:t>
            </a:r>
            <a:r>
              <a:rPr lang="ja-JP" altLang="en-US" sz="1200" dirty="0" smtClean="0">
                <a:latin typeface="+mn-lt"/>
              </a:rPr>
              <a:t>　   </a:t>
            </a:r>
            <a:r>
              <a:rPr lang="en-US" altLang="ja-JP" sz="1200" dirty="0" smtClean="0">
                <a:latin typeface="+mn-lt"/>
              </a:rPr>
              <a:t>Number of fatalities</a:t>
            </a:r>
            <a:r>
              <a:rPr lang="ja-JP" altLang="en-US" sz="1200" dirty="0" smtClean="0">
                <a:latin typeface="+mn-lt"/>
              </a:rPr>
              <a:t>：</a:t>
            </a:r>
            <a:r>
              <a:rPr lang="en-US" altLang="ja-JP" sz="1200" dirty="0" smtClean="0">
                <a:latin typeface="+mn-lt"/>
              </a:rPr>
              <a:t>736 (*excluding other hitting points)</a:t>
            </a:r>
            <a:endParaRPr lang="en-US" altLang="ja-JP" sz="1200" dirty="0">
              <a:latin typeface="+mj-lt"/>
            </a:endParaRPr>
          </a:p>
        </p:txBody>
      </p:sp>
      <p:sp>
        <p:nvSpPr>
          <p:cNvPr id="502" name="テキスト ボックス 501"/>
          <p:cNvSpPr txBox="1">
            <a:spLocks noChangeAspect="1"/>
          </p:cNvSpPr>
          <p:nvPr/>
        </p:nvSpPr>
        <p:spPr>
          <a:xfrm>
            <a:off x="309792" y="3208093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latin typeface="+mj-lt"/>
              </a:rPr>
              <a:t>10.4%</a:t>
            </a:r>
            <a:endParaRPr kumimoji="1" lang="ja-JP" altLang="en-US" sz="2400" b="1" dirty="0">
              <a:latin typeface="+mj-lt"/>
            </a:endParaRPr>
          </a:p>
        </p:txBody>
      </p:sp>
      <p:sp>
        <p:nvSpPr>
          <p:cNvPr id="504" name="テキスト ボックス 503"/>
          <p:cNvSpPr txBox="1">
            <a:spLocks noChangeAspect="1"/>
          </p:cNvSpPr>
          <p:nvPr/>
        </p:nvSpPr>
        <p:spPr>
          <a:xfrm>
            <a:off x="3758948" y="3208093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latin typeface="+mj-lt"/>
              </a:rPr>
              <a:t>42.2%</a:t>
            </a:r>
            <a:endParaRPr kumimoji="1" lang="ja-JP" altLang="en-US" sz="2400" b="1" dirty="0">
              <a:latin typeface="+mj-lt"/>
            </a:endParaRPr>
          </a:p>
        </p:txBody>
      </p:sp>
      <p:sp>
        <p:nvSpPr>
          <p:cNvPr id="505" name="テキスト ボックス 504"/>
          <p:cNvSpPr txBox="1">
            <a:spLocks noChangeAspect="1"/>
          </p:cNvSpPr>
          <p:nvPr/>
        </p:nvSpPr>
        <p:spPr>
          <a:xfrm>
            <a:off x="5191980" y="3208093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latin typeface="+mj-lt"/>
              </a:rPr>
              <a:t>14.3%</a:t>
            </a:r>
            <a:endParaRPr kumimoji="1" lang="ja-JP" altLang="en-US" sz="2400" b="1" dirty="0">
              <a:latin typeface="+mj-lt"/>
            </a:endParaRPr>
          </a:p>
        </p:txBody>
      </p:sp>
      <p:sp>
        <p:nvSpPr>
          <p:cNvPr id="507" name="テキスト ボックス 506"/>
          <p:cNvSpPr txBox="1">
            <a:spLocks noChangeAspect="1"/>
          </p:cNvSpPr>
          <p:nvPr/>
        </p:nvSpPr>
        <p:spPr>
          <a:xfrm>
            <a:off x="8658102" y="3208093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latin typeface="+mj-lt"/>
              </a:rPr>
              <a:t>54.3%</a:t>
            </a:r>
            <a:endParaRPr kumimoji="1" lang="ja-JP" altLang="en-US" sz="2400" b="1" dirty="0">
              <a:latin typeface="+mj-lt"/>
            </a:endParaRPr>
          </a:p>
        </p:txBody>
      </p:sp>
      <p:sp>
        <p:nvSpPr>
          <p:cNvPr id="508" name="タイトル 1"/>
          <p:cNvSpPr>
            <a:spLocks noGrp="1"/>
          </p:cNvSpPr>
          <p:nvPr>
            <p:ph type="title"/>
          </p:nvPr>
        </p:nvSpPr>
        <p:spPr>
          <a:xfrm>
            <a:off x="0" y="-1612"/>
            <a:ext cx="9906000" cy="694308"/>
          </a:xfrm>
        </p:spPr>
        <p:txBody>
          <a:bodyPr/>
          <a:lstStyle/>
          <a:p>
            <a:r>
              <a:rPr lang="en-US" altLang="ja-JP" sz="2400" dirty="0" smtClean="0">
                <a:latin typeface="+mj-lt"/>
              </a:rPr>
              <a:t>Car</a:t>
            </a:r>
            <a:r>
              <a:rPr lang="en-US" altLang="ja-JP" sz="1800" b="1" dirty="0" smtClean="0">
                <a:latin typeface="+mj-lt"/>
              </a:rPr>
              <a:t>(M1/N1, below 20km/h)</a:t>
            </a:r>
            <a:r>
              <a:rPr lang="en-US" altLang="ja-JP" sz="2400" dirty="0" smtClean="0">
                <a:latin typeface="+mj-lt"/>
              </a:rPr>
              <a:t>-to-Pedestrian Injuries and Fatalities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509" name="正方形/長方形 508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65" y="3806974"/>
            <a:ext cx="4502043" cy="1926585"/>
          </a:xfrm>
          <a:prstGeom prst="rect">
            <a:avLst/>
          </a:prstGeom>
        </p:spPr>
      </p:pic>
      <p:pic>
        <p:nvPicPr>
          <p:cNvPr id="1404" name="図 14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940" y="3806974"/>
            <a:ext cx="4502043" cy="1926585"/>
          </a:xfrm>
          <a:prstGeom prst="rect">
            <a:avLst/>
          </a:prstGeom>
        </p:spPr>
      </p:pic>
      <p:sp>
        <p:nvSpPr>
          <p:cNvPr id="1405" name="テキスト ボックス 1404"/>
          <p:cNvSpPr txBox="1">
            <a:spLocks noChangeAspect="1"/>
          </p:cNvSpPr>
          <p:nvPr/>
        </p:nvSpPr>
        <p:spPr>
          <a:xfrm>
            <a:off x="2579399" y="3208093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latin typeface="+mj-lt"/>
              </a:rPr>
              <a:t>29.5%</a:t>
            </a:r>
            <a:endParaRPr kumimoji="1" lang="ja-JP" altLang="en-US" sz="2400" b="1" dirty="0">
              <a:latin typeface="+mj-lt"/>
            </a:endParaRPr>
          </a:p>
        </p:txBody>
      </p:sp>
      <p:sp>
        <p:nvSpPr>
          <p:cNvPr id="1406" name="テキスト ボックス 1405"/>
          <p:cNvSpPr txBox="1">
            <a:spLocks noChangeAspect="1"/>
          </p:cNvSpPr>
          <p:nvPr/>
        </p:nvSpPr>
        <p:spPr>
          <a:xfrm>
            <a:off x="1467171" y="3208093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latin typeface="+mj-lt"/>
              </a:rPr>
              <a:t>12.7%</a:t>
            </a:r>
            <a:endParaRPr kumimoji="1" lang="ja-JP" altLang="en-US" sz="2400" b="1" dirty="0">
              <a:latin typeface="+mj-lt"/>
            </a:endParaRPr>
          </a:p>
        </p:txBody>
      </p:sp>
      <p:sp>
        <p:nvSpPr>
          <p:cNvPr id="1407" name="テキスト ボックス 1406"/>
          <p:cNvSpPr txBox="1">
            <a:spLocks noChangeAspect="1"/>
          </p:cNvSpPr>
          <p:nvPr/>
        </p:nvSpPr>
        <p:spPr>
          <a:xfrm>
            <a:off x="7470439" y="3208093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latin typeface="+mj-lt"/>
              </a:rPr>
              <a:t>17.3%</a:t>
            </a:r>
            <a:endParaRPr kumimoji="1" lang="ja-JP" altLang="en-US" sz="2400" b="1" dirty="0">
              <a:latin typeface="+mj-lt"/>
            </a:endParaRPr>
          </a:p>
        </p:txBody>
      </p:sp>
      <p:sp>
        <p:nvSpPr>
          <p:cNvPr id="1408" name="テキスト ボックス 1407"/>
          <p:cNvSpPr txBox="1">
            <a:spLocks noChangeAspect="1"/>
          </p:cNvSpPr>
          <p:nvPr/>
        </p:nvSpPr>
        <p:spPr>
          <a:xfrm>
            <a:off x="6358211" y="3208093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latin typeface="+mj-lt"/>
              </a:rPr>
              <a:t>14.1%</a:t>
            </a:r>
            <a:endParaRPr kumimoji="1" lang="ja-JP" altLang="en-US" sz="2400" b="1" dirty="0">
              <a:latin typeface="+mj-lt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397671" y="3049044"/>
            <a:ext cx="2246443" cy="29551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テキスト ボックス 266"/>
          <p:cNvSpPr txBox="1"/>
          <p:nvPr/>
        </p:nvSpPr>
        <p:spPr>
          <a:xfrm>
            <a:off x="117581" y="1057260"/>
            <a:ext cx="9613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err="1" smtClean="0">
                <a:latin typeface="+mn-lt"/>
              </a:rPr>
              <a:t>CtoP</a:t>
            </a:r>
            <a:r>
              <a:rPr lang="en-US" altLang="ja-JP" sz="2400" b="1" dirty="0" smtClean="0">
                <a:latin typeface="+mn-lt"/>
              </a:rPr>
              <a:t> Injury and Fatality </a:t>
            </a:r>
            <a:r>
              <a:rPr lang="en-US" altLang="ja-JP" sz="2400" b="1" dirty="0"/>
              <a:t>Composition </a:t>
            </a:r>
            <a:r>
              <a:rPr lang="en-US" altLang="ja-JP" sz="2400" b="1" dirty="0" smtClean="0"/>
              <a:t>by Vehicle Motion</a:t>
            </a:r>
          </a:p>
          <a:p>
            <a:pPr algn="ctr"/>
            <a:r>
              <a:rPr lang="en-US" altLang="ja-JP" sz="2000" b="1" dirty="0" smtClean="0">
                <a:latin typeface="+mn-lt"/>
              </a:rPr>
              <a:t>(M1/N1, Forward motion below 20km/h)</a:t>
            </a:r>
          </a:p>
        </p:txBody>
      </p:sp>
      <p:sp>
        <p:nvSpPr>
          <p:cNvPr id="268" name="正方形/長方形 267"/>
          <p:cNvSpPr/>
          <p:nvPr/>
        </p:nvSpPr>
        <p:spPr>
          <a:xfrm>
            <a:off x="6310609" y="3049044"/>
            <a:ext cx="2246443" cy="29551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正方形/長方形 268"/>
          <p:cNvSpPr/>
          <p:nvPr/>
        </p:nvSpPr>
        <p:spPr>
          <a:xfrm>
            <a:off x="3690257" y="3049044"/>
            <a:ext cx="1149689" cy="295516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正方形/長方形 269"/>
          <p:cNvSpPr/>
          <p:nvPr/>
        </p:nvSpPr>
        <p:spPr>
          <a:xfrm>
            <a:off x="8599994" y="3049044"/>
            <a:ext cx="1149689" cy="295516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75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1674879" y="2286174"/>
            <a:ext cx="1436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Injuries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6638212" y="2286174"/>
            <a:ext cx="1687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Fatalities</a:t>
            </a:r>
          </a:p>
        </p:txBody>
      </p:sp>
      <p:sp>
        <p:nvSpPr>
          <p:cNvPr id="259" name="正方形/長方形 258"/>
          <p:cNvSpPr/>
          <p:nvPr/>
        </p:nvSpPr>
        <p:spPr>
          <a:xfrm>
            <a:off x="198263" y="6294017"/>
            <a:ext cx="6117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</a:t>
            </a:r>
            <a:r>
              <a:rPr lang="en-US" altLang="ja-JP" sz="1200" dirty="0" smtClean="0"/>
              <a:t>Road </a:t>
            </a:r>
            <a:r>
              <a:rPr lang="en-US" altLang="ja-JP" sz="1200" dirty="0"/>
              <a:t>traffic accident statics </a:t>
            </a:r>
            <a:r>
              <a:rPr lang="en-US" altLang="ja-JP" sz="1200" dirty="0" smtClean="0"/>
              <a:t>from 2014 to 2018 (5-year-accumulation) (ITARDA</a:t>
            </a:r>
            <a:r>
              <a:rPr lang="en-US" altLang="ja-JP" sz="1200" dirty="0"/>
              <a:t>)</a:t>
            </a:r>
          </a:p>
          <a:p>
            <a:r>
              <a:rPr lang="en-US" altLang="ja-JP" sz="1200" dirty="0" smtClean="0">
                <a:latin typeface="+mn-lt"/>
              </a:rPr>
              <a:t>Number of Injuries:  15,939</a:t>
            </a:r>
            <a:r>
              <a:rPr lang="ja-JP" altLang="en-US" sz="1200" dirty="0" smtClean="0">
                <a:latin typeface="+mn-lt"/>
              </a:rPr>
              <a:t>　   </a:t>
            </a:r>
            <a:r>
              <a:rPr lang="en-US" altLang="ja-JP" sz="1200" dirty="0" smtClean="0">
                <a:latin typeface="+mn-lt"/>
              </a:rPr>
              <a:t>Number of fatalities</a:t>
            </a:r>
            <a:r>
              <a:rPr lang="ja-JP" altLang="en-US" sz="1200" dirty="0" smtClean="0">
                <a:latin typeface="+mn-lt"/>
              </a:rPr>
              <a:t>：</a:t>
            </a:r>
            <a:r>
              <a:rPr lang="en-US" altLang="ja-JP" sz="1200" dirty="0" smtClean="0">
                <a:latin typeface="+mn-lt"/>
              </a:rPr>
              <a:t>104 </a:t>
            </a:r>
            <a:r>
              <a:rPr lang="en-US" altLang="ja-JP" sz="1200" dirty="0"/>
              <a:t>(*excluding other hitting points)</a:t>
            </a:r>
          </a:p>
        </p:txBody>
      </p:sp>
      <p:sp>
        <p:nvSpPr>
          <p:cNvPr id="266" name="タイトル 1"/>
          <p:cNvSpPr>
            <a:spLocks noGrp="1"/>
          </p:cNvSpPr>
          <p:nvPr>
            <p:ph type="title"/>
          </p:nvPr>
        </p:nvSpPr>
        <p:spPr>
          <a:xfrm>
            <a:off x="0" y="-1612"/>
            <a:ext cx="9906000" cy="694308"/>
          </a:xfrm>
        </p:spPr>
        <p:txBody>
          <a:bodyPr/>
          <a:lstStyle/>
          <a:p>
            <a:r>
              <a:rPr lang="en-US" altLang="ja-JP" sz="2400" dirty="0" smtClean="0">
                <a:latin typeface="+mj-lt"/>
              </a:rPr>
              <a:t>Car</a:t>
            </a:r>
            <a:r>
              <a:rPr lang="en-US" altLang="ja-JP" sz="1800" b="1" dirty="0" smtClean="0">
                <a:latin typeface="+mj-lt"/>
              </a:rPr>
              <a:t>(M1/N1, below 20km/h)</a:t>
            </a:r>
            <a:r>
              <a:rPr lang="en-US" altLang="ja-JP" sz="2400" dirty="0" smtClean="0">
                <a:latin typeface="+mj-lt"/>
              </a:rPr>
              <a:t>-to-Pedestrian Injuries and Fatalities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67" name="正方形/長方形 266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11" y="2914375"/>
            <a:ext cx="4564427" cy="321002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30" y="2914375"/>
            <a:ext cx="4639080" cy="3199365"/>
          </a:xfrm>
          <a:prstGeom prst="rect">
            <a:avLst/>
          </a:prstGeom>
        </p:spPr>
      </p:pic>
      <p:sp>
        <p:nvSpPr>
          <p:cNvPr id="628" name="テキスト ボックス 627"/>
          <p:cNvSpPr txBox="1"/>
          <p:nvPr/>
        </p:nvSpPr>
        <p:spPr>
          <a:xfrm>
            <a:off x="117581" y="1057260"/>
            <a:ext cx="9613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err="1" smtClean="0">
                <a:latin typeface="+mn-lt"/>
              </a:rPr>
              <a:t>CtoP</a:t>
            </a:r>
            <a:r>
              <a:rPr lang="en-US" altLang="ja-JP" sz="2400" b="1" dirty="0" smtClean="0">
                <a:latin typeface="+mn-lt"/>
              </a:rPr>
              <a:t> Injury and Fatality </a:t>
            </a:r>
            <a:r>
              <a:rPr lang="en-US" altLang="ja-JP" sz="2400" b="1" dirty="0"/>
              <a:t>Composition </a:t>
            </a:r>
            <a:r>
              <a:rPr lang="en-US" altLang="ja-JP" sz="2400" b="1" dirty="0" smtClean="0"/>
              <a:t>by Hitting Position</a:t>
            </a:r>
          </a:p>
          <a:p>
            <a:pPr algn="ctr"/>
            <a:r>
              <a:rPr lang="en-US" altLang="ja-JP" sz="2000" b="1" dirty="0" smtClean="0">
                <a:latin typeface="+mn-lt"/>
              </a:rPr>
              <a:t>(M1/N1, </a:t>
            </a:r>
            <a:r>
              <a:rPr lang="en-US" altLang="ja-JP" sz="2000" b="1" u="sng" dirty="0" smtClean="0">
                <a:latin typeface="+mn-lt"/>
              </a:rPr>
              <a:t>Moving off/Going straight</a:t>
            </a:r>
            <a:r>
              <a:rPr lang="en-US" altLang="ja-JP" sz="2000" b="1" dirty="0" smtClean="0">
                <a:latin typeface="+mn-lt"/>
              </a:rPr>
              <a:t> below 20km/h)</a:t>
            </a:r>
          </a:p>
        </p:txBody>
      </p:sp>
    </p:spTree>
    <p:extLst>
      <p:ext uri="{BB962C8B-B14F-4D97-AF65-F5344CB8AC3E}">
        <p14:creationId xmlns:p14="http://schemas.microsoft.com/office/powerpoint/2010/main" val="17868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9</a:t>
            </a:fld>
            <a:endParaRPr lang="ja-JP" altLang="en-US"/>
          </a:p>
        </p:txBody>
      </p:sp>
      <p:grpSp>
        <p:nvGrpSpPr>
          <p:cNvPr id="48" name="Group 145"/>
          <p:cNvGrpSpPr>
            <a:grpSpLocks noChangeAspect="1"/>
          </p:cNvGrpSpPr>
          <p:nvPr/>
        </p:nvGrpSpPr>
        <p:grpSpPr bwMode="auto">
          <a:xfrm>
            <a:off x="1848822" y="3250567"/>
            <a:ext cx="1608459" cy="2906918"/>
            <a:chOff x="1510" y="694"/>
            <a:chExt cx="1176" cy="2347"/>
          </a:xfrm>
        </p:grpSpPr>
        <p:sp>
          <p:nvSpPr>
            <p:cNvPr id="64" name="Freeform 6"/>
            <p:cNvSpPr>
              <a:spLocks noChangeAspect="1"/>
            </p:cNvSpPr>
            <p:nvPr/>
          </p:nvSpPr>
          <p:spPr bwMode="auto">
            <a:xfrm>
              <a:off x="2554" y="794"/>
              <a:ext cx="65" cy="702"/>
            </a:xfrm>
            <a:custGeom>
              <a:avLst/>
              <a:gdLst>
                <a:gd name="T0" fmla="*/ 0 w 21"/>
                <a:gd name="T1" fmla="*/ 0 h 252"/>
                <a:gd name="T2" fmla="*/ 29835 w 21"/>
                <a:gd name="T3" fmla="*/ 36426 h 252"/>
                <a:gd name="T4" fmla="*/ 54532 w 21"/>
                <a:gd name="T5" fmla="*/ 71487 h 252"/>
                <a:gd name="T6" fmla="*/ 54532 w 21"/>
                <a:gd name="T7" fmla="*/ 76655 h 252"/>
                <a:gd name="T8" fmla="*/ 54532 w 21"/>
                <a:gd name="T9" fmla="*/ 142113 h 252"/>
                <a:gd name="T10" fmla="*/ 57079 w 21"/>
                <a:gd name="T11" fmla="*/ 276123 h 252"/>
                <a:gd name="T12" fmla="*/ 57079 w 21"/>
                <a:gd name="T13" fmla="*/ 328132 h 2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252">
                  <a:moveTo>
                    <a:pt x="0" y="0"/>
                  </a:moveTo>
                  <a:lnTo>
                    <a:pt x="11" y="28"/>
                  </a:lnTo>
                  <a:lnTo>
                    <a:pt x="20" y="55"/>
                  </a:lnTo>
                  <a:lnTo>
                    <a:pt x="20" y="59"/>
                  </a:lnTo>
                  <a:lnTo>
                    <a:pt x="20" y="109"/>
                  </a:lnTo>
                  <a:lnTo>
                    <a:pt x="21" y="212"/>
                  </a:lnTo>
                  <a:lnTo>
                    <a:pt x="21" y="252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Freeform 7"/>
            <p:cNvSpPr>
              <a:spLocks noChangeAspect="1"/>
            </p:cNvSpPr>
            <p:nvPr/>
          </p:nvSpPr>
          <p:spPr bwMode="auto">
            <a:xfrm>
              <a:off x="2575" y="1557"/>
              <a:ext cx="44" cy="1222"/>
            </a:xfrm>
            <a:custGeom>
              <a:avLst/>
              <a:gdLst>
                <a:gd name="T0" fmla="*/ 33742 w 14"/>
                <a:gd name="T1" fmla="*/ 0 h 439"/>
                <a:gd name="T2" fmla="*/ 39521 w 14"/>
                <a:gd name="T3" fmla="*/ 194523 h 439"/>
                <a:gd name="T4" fmla="*/ 36479 w 14"/>
                <a:gd name="T5" fmla="*/ 414439 h 439"/>
                <a:gd name="T6" fmla="*/ 42344 w 14"/>
                <a:gd name="T7" fmla="*/ 543832 h 439"/>
                <a:gd name="T8" fmla="*/ 0 w 14"/>
                <a:gd name="T9" fmla="*/ 568564 h 4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439">
                  <a:moveTo>
                    <a:pt x="11" y="0"/>
                  </a:moveTo>
                  <a:lnTo>
                    <a:pt x="13" y="150"/>
                  </a:lnTo>
                  <a:lnTo>
                    <a:pt x="12" y="320"/>
                  </a:lnTo>
                  <a:lnTo>
                    <a:pt x="14" y="420"/>
                  </a:lnTo>
                  <a:lnTo>
                    <a:pt x="0" y="4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Freeform 8"/>
            <p:cNvSpPr>
              <a:spLocks noChangeAspect="1"/>
            </p:cNvSpPr>
            <p:nvPr/>
          </p:nvSpPr>
          <p:spPr bwMode="auto">
            <a:xfrm>
              <a:off x="1621" y="2760"/>
              <a:ext cx="954" cy="281"/>
            </a:xfrm>
            <a:custGeom>
              <a:avLst/>
              <a:gdLst>
                <a:gd name="T0" fmla="*/ 810343 w 310"/>
                <a:gd name="T1" fmla="*/ 2818 h 101"/>
                <a:gd name="T2" fmla="*/ 802643 w 310"/>
                <a:gd name="T3" fmla="*/ 42659 h 101"/>
                <a:gd name="T4" fmla="*/ 797719 w 310"/>
                <a:gd name="T5" fmla="*/ 84008 h 101"/>
                <a:gd name="T6" fmla="*/ 789093 w 310"/>
                <a:gd name="T7" fmla="*/ 92685 h 101"/>
                <a:gd name="T8" fmla="*/ 776448 w 310"/>
                <a:gd name="T9" fmla="*/ 100656 h 101"/>
                <a:gd name="T10" fmla="*/ 755199 w 310"/>
                <a:gd name="T11" fmla="*/ 108513 h 101"/>
                <a:gd name="T12" fmla="*/ 727040 w 310"/>
                <a:gd name="T13" fmla="*/ 115040 h 101"/>
                <a:gd name="T14" fmla="*/ 684520 w 310"/>
                <a:gd name="T15" fmla="*/ 118685 h 101"/>
                <a:gd name="T16" fmla="*/ 611689 w 310"/>
                <a:gd name="T17" fmla="*/ 123849 h 101"/>
                <a:gd name="T18" fmla="*/ 528276 w 310"/>
                <a:gd name="T19" fmla="*/ 128870 h 101"/>
                <a:gd name="T20" fmla="*/ 399920 w 310"/>
                <a:gd name="T21" fmla="*/ 130373 h 101"/>
                <a:gd name="T22" fmla="*/ 310776 w 310"/>
                <a:gd name="T23" fmla="*/ 130373 h 101"/>
                <a:gd name="T24" fmla="*/ 248166 w 310"/>
                <a:gd name="T25" fmla="*/ 127485 h 101"/>
                <a:gd name="T26" fmla="*/ 174985 w 310"/>
                <a:gd name="T27" fmla="*/ 123849 h 101"/>
                <a:gd name="T28" fmla="*/ 128353 w 310"/>
                <a:gd name="T29" fmla="*/ 118685 h 101"/>
                <a:gd name="T30" fmla="*/ 89156 w 310"/>
                <a:gd name="T31" fmla="*/ 115992 h 101"/>
                <a:gd name="T32" fmla="*/ 57674 w 310"/>
                <a:gd name="T33" fmla="*/ 108513 h 101"/>
                <a:gd name="T34" fmla="*/ 39197 w 310"/>
                <a:gd name="T35" fmla="*/ 104382 h 101"/>
                <a:gd name="T36" fmla="*/ 31479 w 310"/>
                <a:gd name="T37" fmla="*/ 95509 h 101"/>
                <a:gd name="T38" fmla="*/ 23779 w 310"/>
                <a:gd name="T39" fmla="*/ 81190 h 101"/>
                <a:gd name="T40" fmla="*/ 15153 w 310"/>
                <a:gd name="T41" fmla="*/ 63030 h 101"/>
                <a:gd name="T42" fmla="*/ 7727 w 310"/>
                <a:gd name="T43" fmla="*/ 32540 h 101"/>
                <a:gd name="T44" fmla="*/ 2511 w 310"/>
                <a:gd name="T45" fmla="*/ 6524 h 101"/>
                <a:gd name="T46" fmla="*/ 0 w 310"/>
                <a:gd name="T47" fmla="*/ 0 h 1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10" h="101">
                  <a:moveTo>
                    <a:pt x="310" y="2"/>
                  </a:moveTo>
                  <a:lnTo>
                    <a:pt x="307" y="33"/>
                  </a:lnTo>
                  <a:lnTo>
                    <a:pt x="305" y="65"/>
                  </a:lnTo>
                  <a:lnTo>
                    <a:pt x="302" y="72"/>
                  </a:lnTo>
                  <a:lnTo>
                    <a:pt x="297" y="78"/>
                  </a:lnTo>
                  <a:lnTo>
                    <a:pt x="289" y="84"/>
                  </a:lnTo>
                  <a:lnTo>
                    <a:pt x="278" y="89"/>
                  </a:lnTo>
                  <a:lnTo>
                    <a:pt x="262" y="92"/>
                  </a:lnTo>
                  <a:lnTo>
                    <a:pt x="234" y="96"/>
                  </a:lnTo>
                  <a:lnTo>
                    <a:pt x="202" y="100"/>
                  </a:lnTo>
                  <a:lnTo>
                    <a:pt x="153" y="101"/>
                  </a:lnTo>
                  <a:lnTo>
                    <a:pt x="119" y="101"/>
                  </a:lnTo>
                  <a:lnTo>
                    <a:pt x="95" y="99"/>
                  </a:lnTo>
                  <a:lnTo>
                    <a:pt x="67" y="96"/>
                  </a:lnTo>
                  <a:lnTo>
                    <a:pt x="49" y="92"/>
                  </a:lnTo>
                  <a:lnTo>
                    <a:pt x="34" y="90"/>
                  </a:lnTo>
                  <a:lnTo>
                    <a:pt x="22" y="84"/>
                  </a:lnTo>
                  <a:lnTo>
                    <a:pt x="15" y="81"/>
                  </a:lnTo>
                  <a:lnTo>
                    <a:pt x="12" y="74"/>
                  </a:lnTo>
                  <a:lnTo>
                    <a:pt x="9" y="63"/>
                  </a:lnTo>
                  <a:lnTo>
                    <a:pt x="6" y="49"/>
                  </a:lnTo>
                  <a:lnTo>
                    <a:pt x="3" y="25"/>
                  </a:lnTo>
                  <a:lnTo>
                    <a:pt x="1" y="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Freeform 9"/>
            <p:cNvSpPr>
              <a:spLocks noChangeAspect="1"/>
            </p:cNvSpPr>
            <p:nvPr/>
          </p:nvSpPr>
          <p:spPr bwMode="auto">
            <a:xfrm>
              <a:off x="1599" y="1557"/>
              <a:ext cx="22" cy="1203"/>
            </a:xfrm>
            <a:custGeom>
              <a:avLst/>
              <a:gdLst>
                <a:gd name="T0" fmla="*/ 21167 w 7"/>
                <a:gd name="T1" fmla="*/ 561005 h 432"/>
                <a:gd name="T2" fmla="*/ 15299 w 7"/>
                <a:gd name="T3" fmla="*/ 557337 h 432"/>
                <a:gd name="T4" fmla="*/ 8602 w 7"/>
                <a:gd name="T5" fmla="*/ 547944 h 432"/>
                <a:gd name="T6" fmla="*/ 2737 w 7"/>
                <a:gd name="T7" fmla="*/ 544232 h 432"/>
                <a:gd name="T8" fmla="*/ 2737 w 7"/>
                <a:gd name="T9" fmla="*/ 526001 h 432"/>
                <a:gd name="T10" fmla="*/ 2737 w 7"/>
                <a:gd name="T11" fmla="*/ 375420 h 432"/>
                <a:gd name="T12" fmla="*/ 0 w 7"/>
                <a:gd name="T13" fmla="*/ 222079 h 432"/>
                <a:gd name="T14" fmla="*/ 0 w 7"/>
                <a:gd name="T15" fmla="*/ 175348 h 432"/>
                <a:gd name="T16" fmla="*/ 0 w 7"/>
                <a:gd name="T17" fmla="*/ 0 h 4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432">
                  <a:moveTo>
                    <a:pt x="7" y="432"/>
                  </a:moveTo>
                  <a:lnTo>
                    <a:pt x="5" y="429"/>
                  </a:lnTo>
                  <a:lnTo>
                    <a:pt x="3" y="422"/>
                  </a:lnTo>
                  <a:lnTo>
                    <a:pt x="1" y="419"/>
                  </a:lnTo>
                  <a:lnTo>
                    <a:pt x="1" y="405"/>
                  </a:lnTo>
                  <a:lnTo>
                    <a:pt x="1" y="289"/>
                  </a:lnTo>
                  <a:lnTo>
                    <a:pt x="0" y="171"/>
                  </a:lnTo>
                  <a:lnTo>
                    <a:pt x="0" y="13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Freeform 10"/>
            <p:cNvSpPr>
              <a:spLocks noChangeAspect="1"/>
            </p:cNvSpPr>
            <p:nvPr/>
          </p:nvSpPr>
          <p:spPr bwMode="auto">
            <a:xfrm>
              <a:off x="1599" y="694"/>
              <a:ext cx="955" cy="802"/>
            </a:xfrm>
            <a:custGeom>
              <a:avLst/>
              <a:gdLst>
                <a:gd name="T0" fmla="*/ 2514 w 310"/>
                <a:gd name="T1" fmla="*/ 373907 h 288"/>
                <a:gd name="T2" fmla="*/ 2514 w 310"/>
                <a:gd name="T3" fmla="*/ 289544 h 288"/>
                <a:gd name="T4" fmla="*/ 0 w 310"/>
                <a:gd name="T5" fmla="*/ 243000 h 288"/>
                <a:gd name="T6" fmla="*/ 2514 w 310"/>
                <a:gd name="T7" fmla="*/ 138963 h 288"/>
                <a:gd name="T8" fmla="*/ 4944 w 310"/>
                <a:gd name="T9" fmla="*/ 112876 h 288"/>
                <a:gd name="T10" fmla="*/ 10259 w 310"/>
                <a:gd name="T11" fmla="*/ 106310 h 288"/>
                <a:gd name="T12" fmla="*/ 21343 w 310"/>
                <a:gd name="T13" fmla="*/ 83052 h 288"/>
                <a:gd name="T14" fmla="*/ 34146 w 310"/>
                <a:gd name="T15" fmla="*/ 64828 h 288"/>
                <a:gd name="T16" fmla="*/ 55492 w 310"/>
                <a:gd name="T17" fmla="*/ 46535 h 288"/>
                <a:gd name="T18" fmla="*/ 82158 w 310"/>
                <a:gd name="T19" fmla="*/ 37836 h 288"/>
                <a:gd name="T20" fmla="*/ 126534 w 310"/>
                <a:gd name="T21" fmla="*/ 27126 h 288"/>
                <a:gd name="T22" fmla="*/ 173369 w 310"/>
                <a:gd name="T23" fmla="*/ 19613 h 288"/>
                <a:gd name="T24" fmla="*/ 234184 w 310"/>
                <a:gd name="T25" fmla="*/ 10212 h 288"/>
                <a:gd name="T26" fmla="*/ 297390 w 310"/>
                <a:gd name="T27" fmla="*/ 3667 h 288"/>
                <a:gd name="T28" fmla="*/ 336862 w 310"/>
                <a:gd name="T29" fmla="*/ 3667 h 288"/>
                <a:gd name="T30" fmla="*/ 389806 w 310"/>
                <a:gd name="T31" fmla="*/ 1317 h 288"/>
                <a:gd name="T32" fmla="*/ 450594 w 310"/>
                <a:gd name="T33" fmla="*/ 0 h 288"/>
                <a:gd name="T34" fmla="*/ 508599 w 310"/>
                <a:gd name="T35" fmla="*/ 1317 h 288"/>
                <a:gd name="T36" fmla="*/ 579586 w 310"/>
                <a:gd name="T37" fmla="*/ 6569 h 288"/>
                <a:gd name="T38" fmla="*/ 626508 w 310"/>
                <a:gd name="T39" fmla="*/ 10212 h 288"/>
                <a:gd name="T40" fmla="*/ 674520 w 310"/>
                <a:gd name="T41" fmla="*/ 16711 h 288"/>
                <a:gd name="T42" fmla="*/ 713601 w 310"/>
                <a:gd name="T43" fmla="*/ 21938 h 288"/>
                <a:gd name="T44" fmla="*/ 750528 w 310"/>
                <a:gd name="T45" fmla="*/ 28438 h 288"/>
                <a:gd name="T46" fmla="*/ 784674 w 310"/>
                <a:gd name="T47" fmla="*/ 37836 h 288"/>
                <a:gd name="T48" fmla="*/ 816285 w 310"/>
                <a:gd name="T49" fmla="*/ 50941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10" h="288">
                  <a:moveTo>
                    <a:pt x="1" y="288"/>
                  </a:moveTo>
                  <a:lnTo>
                    <a:pt x="1" y="223"/>
                  </a:lnTo>
                  <a:lnTo>
                    <a:pt x="0" y="187"/>
                  </a:lnTo>
                  <a:lnTo>
                    <a:pt x="1" y="107"/>
                  </a:lnTo>
                  <a:lnTo>
                    <a:pt x="2" y="87"/>
                  </a:lnTo>
                  <a:lnTo>
                    <a:pt x="4" y="82"/>
                  </a:lnTo>
                  <a:lnTo>
                    <a:pt x="8" y="64"/>
                  </a:lnTo>
                  <a:lnTo>
                    <a:pt x="13" y="50"/>
                  </a:lnTo>
                  <a:lnTo>
                    <a:pt x="21" y="36"/>
                  </a:lnTo>
                  <a:lnTo>
                    <a:pt x="31" y="29"/>
                  </a:lnTo>
                  <a:lnTo>
                    <a:pt x="48" y="21"/>
                  </a:lnTo>
                  <a:lnTo>
                    <a:pt x="66" y="15"/>
                  </a:lnTo>
                  <a:lnTo>
                    <a:pt x="89" y="8"/>
                  </a:lnTo>
                  <a:lnTo>
                    <a:pt x="113" y="3"/>
                  </a:lnTo>
                  <a:lnTo>
                    <a:pt x="128" y="3"/>
                  </a:lnTo>
                  <a:lnTo>
                    <a:pt x="148" y="1"/>
                  </a:lnTo>
                  <a:lnTo>
                    <a:pt x="171" y="0"/>
                  </a:lnTo>
                  <a:lnTo>
                    <a:pt x="193" y="1"/>
                  </a:lnTo>
                  <a:lnTo>
                    <a:pt x="220" y="5"/>
                  </a:lnTo>
                  <a:lnTo>
                    <a:pt x="238" y="8"/>
                  </a:lnTo>
                  <a:lnTo>
                    <a:pt x="256" y="13"/>
                  </a:lnTo>
                  <a:lnTo>
                    <a:pt x="271" y="17"/>
                  </a:lnTo>
                  <a:lnTo>
                    <a:pt x="285" y="22"/>
                  </a:lnTo>
                  <a:lnTo>
                    <a:pt x="298" y="29"/>
                  </a:lnTo>
                  <a:lnTo>
                    <a:pt x="310" y="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Freeform 11"/>
            <p:cNvSpPr>
              <a:spLocks noChangeAspect="1"/>
            </p:cNvSpPr>
            <p:nvPr/>
          </p:nvSpPr>
          <p:spPr bwMode="auto">
            <a:xfrm>
              <a:off x="2375" y="752"/>
              <a:ext cx="200" cy="242"/>
            </a:xfrm>
            <a:custGeom>
              <a:avLst/>
              <a:gdLst>
                <a:gd name="T0" fmla="*/ 169600 w 65"/>
                <a:gd name="T1" fmla="*/ 112068 h 87"/>
                <a:gd name="T2" fmla="*/ 169600 w 65"/>
                <a:gd name="T3" fmla="*/ 109245 h 87"/>
                <a:gd name="T4" fmla="*/ 167148 w 65"/>
                <a:gd name="T5" fmla="*/ 94116 h 87"/>
                <a:gd name="T6" fmla="*/ 162138 w 65"/>
                <a:gd name="T7" fmla="*/ 69451 h 87"/>
                <a:gd name="T8" fmla="*/ 154452 w 65"/>
                <a:gd name="T9" fmla="*/ 54130 h 87"/>
                <a:gd name="T10" fmla="*/ 138489 w 65"/>
                <a:gd name="T11" fmla="*/ 39816 h 87"/>
                <a:gd name="T12" fmla="*/ 114452 w 65"/>
                <a:gd name="T13" fmla="*/ 24489 h 87"/>
                <a:gd name="T14" fmla="*/ 78068 w 65"/>
                <a:gd name="T15" fmla="*/ 15327 h 87"/>
                <a:gd name="T16" fmla="*/ 46609 w 65"/>
                <a:gd name="T17" fmla="*/ 8804 h 87"/>
                <a:gd name="T18" fmla="*/ 26160 w 65"/>
                <a:gd name="T19" fmla="*/ 3661 h 87"/>
                <a:gd name="T20" fmla="*/ 0 w 65"/>
                <a:gd name="T21" fmla="*/ 0 h 87"/>
                <a:gd name="T22" fmla="*/ 23745 w 65"/>
                <a:gd name="T23" fmla="*/ 14314 h 87"/>
                <a:gd name="T24" fmla="*/ 39175 w 65"/>
                <a:gd name="T25" fmla="*/ 25975 h 87"/>
                <a:gd name="T26" fmla="*/ 55120 w 65"/>
                <a:gd name="T27" fmla="*/ 38500 h 87"/>
                <a:gd name="T28" fmla="*/ 70354 w 65"/>
                <a:gd name="T29" fmla="*/ 55615 h 87"/>
                <a:gd name="T30" fmla="*/ 89080 w 65"/>
                <a:gd name="T31" fmla="*/ 73582 h 87"/>
                <a:gd name="T32" fmla="*/ 96806 w 65"/>
                <a:gd name="T33" fmla="*/ 85251 h 87"/>
                <a:gd name="T34" fmla="*/ 99305 w 65"/>
                <a:gd name="T35" fmla="*/ 91231 h 87"/>
                <a:gd name="T36" fmla="*/ 130680 w 65"/>
                <a:gd name="T37" fmla="*/ 97754 h 87"/>
                <a:gd name="T38" fmla="*/ 143412 w 65"/>
                <a:gd name="T39" fmla="*/ 104230 h 87"/>
                <a:gd name="T40" fmla="*/ 156951 w 65"/>
                <a:gd name="T41" fmla="*/ 108408 h 87"/>
                <a:gd name="T42" fmla="*/ 162138 w 65"/>
                <a:gd name="T43" fmla="*/ 112068 h 87"/>
                <a:gd name="T44" fmla="*/ 169600 w 65"/>
                <a:gd name="T45" fmla="*/ 110753 h 87"/>
                <a:gd name="T46" fmla="*/ 169600 w 65"/>
                <a:gd name="T47" fmla="*/ 110753 h 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5" h="87">
                  <a:moveTo>
                    <a:pt x="65" y="87"/>
                  </a:moveTo>
                  <a:lnTo>
                    <a:pt x="65" y="85"/>
                  </a:lnTo>
                  <a:lnTo>
                    <a:pt x="64" y="73"/>
                  </a:lnTo>
                  <a:lnTo>
                    <a:pt x="62" y="54"/>
                  </a:lnTo>
                  <a:lnTo>
                    <a:pt x="59" y="42"/>
                  </a:lnTo>
                  <a:lnTo>
                    <a:pt x="53" y="31"/>
                  </a:lnTo>
                  <a:lnTo>
                    <a:pt x="44" y="19"/>
                  </a:lnTo>
                  <a:lnTo>
                    <a:pt x="30" y="12"/>
                  </a:lnTo>
                  <a:lnTo>
                    <a:pt x="18" y="7"/>
                  </a:lnTo>
                  <a:lnTo>
                    <a:pt x="10" y="3"/>
                  </a:lnTo>
                  <a:lnTo>
                    <a:pt x="0" y="0"/>
                  </a:lnTo>
                  <a:lnTo>
                    <a:pt x="9" y="11"/>
                  </a:lnTo>
                  <a:lnTo>
                    <a:pt x="15" y="20"/>
                  </a:lnTo>
                  <a:lnTo>
                    <a:pt x="21" y="30"/>
                  </a:lnTo>
                  <a:lnTo>
                    <a:pt x="27" y="43"/>
                  </a:lnTo>
                  <a:lnTo>
                    <a:pt x="34" y="57"/>
                  </a:lnTo>
                  <a:lnTo>
                    <a:pt x="37" y="66"/>
                  </a:lnTo>
                  <a:lnTo>
                    <a:pt x="38" y="71"/>
                  </a:lnTo>
                  <a:lnTo>
                    <a:pt x="50" y="76"/>
                  </a:lnTo>
                  <a:lnTo>
                    <a:pt x="55" y="81"/>
                  </a:lnTo>
                  <a:lnTo>
                    <a:pt x="60" y="84"/>
                  </a:lnTo>
                  <a:lnTo>
                    <a:pt x="62" y="87"/>
                  </a:lnTo>
                  <a:lnTo>
                    <a:pt x="65" y="8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Freeform 12"/>
            <p:cNvSpPr>
              <a:spLocks noChangeAspect="1"/>
            </p:cNvSpPr>
            <p:nvPr/>
          </p:nvSpPr>
          <p:spPr bwMode="auto">
            <a:xfrm>
              <a:off x="1621" y="752"/>
              <a:ext cx="200" cy="242"/>
            </a:xfrm>
            <a:custGeom>
              <a:avLst/>
              <a:gdLst>
                <a:gd name="T0" fmla="*/ 169600 w 65"/>
                <a:gd name="T1" fmla="*/ 0 h 87"/>
                <a:gd name="T2" fmla="*/ 167148 w 65"/>
                <a:gd name="T3" fmla="*/ 1316 h 87"/>
                <a:gd name="T4" fmla="*/ 107031 w 65"/>
                <a:gd name="T5" fmla="*/ 11669 h 87"/>
                <a:gd name="T6" fmla="*/ 80492 w 65"/>
                <a:gd name="T7" fmla="*/ 16634 h 87"/>
                <a:gd name="T8" fmla="*/ 52695 w 65"/>
                <a:gd name="T9" fmla="*/ 25975 h 87"/>
                <a:gd name="T10" fmla="*/ 33874 w 65"/>
                <a:gd name="T11" fmla="*/ 36155 h 87"/>
                <a:gd name="T12" fmla="*/ 23745 w 65"/>
                <a:gd name="T13" fmla="*/ 47777 h 87"/>
                <a:gd name="T14" fmla="*/ 12732 w 65"/>
                <a:gd name="T15" fmla="*/ 64414 h 87"/>
                <a:gd name="T16" fmla="*/ 4923 w 65"/>
                <a:gd name="T17" fmla="*/ 79632 h 87"/>
                <a:gd name="T18" fmla="*/ 0 w 65"/>
                <a:gd name="T19" fmla="*/ 92608 h 87"/>
                <a:gd name="T20" fmla="*/ 2508 w 65"/>
                <a:gd name="T21" fmla="*/ 109245 h 87"/>
                <a:gd name="T22" fmla="*/ 4923 w 65"/>
                <a:gd name="T23" fmla="*/ 112068 h 87"/>
                <a:gd name="T24" fmla="*/ 12732 w 65"/>
                <a:gd name="T25" fmla="*/ 109245 h 87"/>
                <a:gd name="T26" fmla="*/ 28951 w 65"/>
                <a:gd name="T27" fmla="*/ 104230 h 87"/>
                <a:gd name="T28" fmla="*/ 46609 w 65"/>
                <a:gd name="T29" fmla="*/ 95431 h 87"/>
                <a:gd name="T30" fmla="*/ 60157 w 65"/>
                <a:gd name="T31" fmla="*/ 92608 h 87"/>
                <a:gd name="T32" fmla="*/ 73062 w 65"/>
                <a:gd name="T33" fmla="*/ 91231 h 87"/>
                <a:gd name="T34" fmla="*/ 75569 w 65"/>
                <a:gd name="T35" fmla="*/ 82433 h 87"/>
                <a:gd name="T36" fmla="*/ 80492 w 65"/>
                <a:gd name="T37" fmla="*/ 72252 h 87"/>
                <a:gd name="T38" fmla="*/ 91615 w 65"/>
                <a:gd name="T39" fmla="*/ 57960 h 87"/>
                <a:gd name="T40" fmla="*/ 109529 w 65"/>
                <a:gd name="T41" fmla="*/ 44962 h 87"/>
                <a:gd name="T42" fmla="*/ 128265 w 65"/>
                <a:gd name="T43" fmla="*/ 29635 h 87"/>
                <a:gd name="T44" fmla="*/ 156951 w 65"/>
                <a:gd name="T45" fmla="*/ 12998 h 87"/>
                <a:gd name="T46" fmla="*/ 164649 w 65"/>
                <a:gd name="T47" fmla="*/ 5146 h 87"/>
                <a:gd name="T48" fmla="*/ 164649 w 65"/>
                <a:gd name="T49" fmla="*/ 2818 h 87"/>
                <a:gd name="T50" fmla="*/ 151129 w 65"/>
                <a:gd name="T51" fmla="*/ 5146 h 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87">
                  <a:moveTo>
                    <a:pt x="65" y="0"/>
                  </a:moveTo>
                  <a:lnTo>
                    <a:pt x="64" y="1"/>
                  </a:lnTo>
                  <a:lnTo>
                    <a:pt x="41" y="9"/>
                  </a:lnTo>
                  <a:lnTo>
                    <a:pt x="31" y="13"/>
                  </a:lnTo>
                  <a:lnTo>
                    <a:pt x="20" y="20"/>
                  </a:lnTo>
                  <a:lnTo>
                    <a:pt x="13" y="28"/>
                  </a:lnTo>
                  <a:lnTo>
                    <a:pt x="9" y="37"/>
                  </a:lnTo>
                  <a:lnTo>
                    <a:pt x="5" y="50"/>
                  </a:lnTo>
                  <a:lnTo>
                    <a:pt x="2" y="62"/>
                  </a:lnTo>
                  <a:lnTo>
                    <a:pt x="0" y="72"/>
                  </a:lnTo>
                  <a:lnTo>
                    <a:pt x="1" y="85"/>
                  </a:lnTo>
                  <a:lnTo>
                    <a:pt x="2" y="87"/>
                  </a:lnTo>
                  <a:lnTo>
                    <a:pt x="5" y="85"/>
                  </a:lnTo>
                  <a:lnTo>
                    <a:pt x="11" y="81"/>
                  </a:lnTo>
                  <a:lnTo>
                    <a:pt x="18" y="74"/>
                  </a:lnTo>
                  <a:lnTo>
                    <a:pt x="23" y="72"/>
                  </a:lnTo>
                  <a:lnTo>
                    <a:pt x="28" y="71"/>
                  </a:lnTo>
                  <a:lnTo>
                    <a:pt x="29" y="64"/>
                  </a:lnTo>
                  <a:lnTo>
                    <a:pt x="31" y="56"/>
                  </a:lnTo>
                  <a:lnTo>
                    <a:pt x="35" y="45"/>
                  </a:lnTo>
                  <a:lnTo>
                    <a:pt x="42" y="35"/>
                  </a:lnTo>
                  <a:lnTo>
                    <a:pt x="49" y="23"/>
                  </a:lnTo>
                  <a:lnTo>
                    <a:pt x="60" y="10"/>
                  </a:lnTo>
                  <a:lnTo>
                    <a:pt x="63" y="4"/>
                  </a:lnTo>
                  <a:lnTo>
                    <a:pt x="63" y="2"/>
                  </a:lnTo>
                  <a:lnTo>
                    <a:pt x="58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Freeform 13"/>
            <p:cNvSpPr>
              <a:spLocks noChangeAspect="1"/>
            </p:cNvSpPr>
            <p:nvPr/>
          </p:nvSpPr>
          <p:spPr bwMode="auto">
            <a:xfrm>
              <a:off x="2154" y="733"/>
              <a:ext cx="221" cy="401"/>
            </a:xfrm>
            <a:custGeom>
              <a:avLst/>
              <a:gdLst>
                <a:gd name="T0" fmla="*/ 184738 w 72"/>
                <a:gd name="T1" fmla="*/ 15400 h 144"/>
                <a:gd name="T2" fmla="*/ 153908 w 72"/>
                <a:gd name="T3" fmla="*/ 8894 h 144"/>
                <a:gd name="T4" fmla="*/ 110325 w 72"/>
                <a:gd name="T5" fmla="*/ 6569 h 144"/>
                <a:gd name="T6" fmla="*/ 64256 w 72"/>
                <a:gd name="T7" fmla="*/ 2829 h 144"/>
                <a:gd name="T8" fmla="*/ 12520 w 72"/>
                <a:gd name="T9" fmla="*/ 0 h 144"/>
                <a:gd name="T10" fmla="*/ 0 w 72"/>
                <a:gd name="T11" fmla="*/ 0 h 144"/>
                <a:gd name="T12" fmla="*/ 7631 w 72"/>
                <a:gd name="T13" fmla="*/ 13044 h 144"/>
                <a:gd name="T14" fmla="*/ 15010 w 72"/>
                <a:gd name="T15" fmla="*/ 32654 h 144"/>
                <a:gd name="T16" fmla="*/ 28313 w 72"/>
                <a:gd name="T17" fmla="*/ 55926 h 144"/>
                <a:gd name="T18" fmla="*/ 35943 w 72"/>
                <a:gd name="T19" fmla="*/ 83052 h 144"/>
                <a:gd name="T20" fmla="*/ 50953 w 72"/>
                <a:gd name="T21" fmla="*/ 125920 h 144"/>
                <a:gd name="T22" fmla="*/ 61862 w 72"/>
                <a:gd name="T23" fmla="*/ 165972 h 144"/>
                <a:gd name="T24" fmla="*/ 67006 w 72"/>
                <a:gd name="T25" fmla="*/ 187075 h 1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2" h="144">
                  <a:moveTo>
                    <a:pt x="72" y="12"/>
                  </a:moveTo>
                  <a:lnTo>
                    <a:pt x="60" y="7"/>
                  </a:lnTo>
                  <a:lnTo>
                    <a:pt x="43" y="5"/>
                  </a:lnTo>
                  <a:lnTo>
                    <a:pt x="25" y="2"/>
                  </a:lnTo>
                  <a:lnTo>
                    <a:pt x="5" y="0"/>
                  </a:lnTo>
                  <a:lnTo>
                    <a:pt x="0" y="0"/>
                  </a:lnTo>
                  <a:lnTo>
                    <a:pt x="3" y="10"/>
                  </a:lnTo>
                  <a:lnTo>
                    <a:pt x="6" y="25"/>
                  </a:lnTo>
                  <a:lnTo>
                    <a:pt x="11" y="43"/>
                  </a:lnTo>
                  <a:lnTo>
                    <a:pt x="14" y="64"/>
                  </a:lnTo>
                  <a:lnTo>
                    <a:pt x="20" y="97"/>
                  </a:lnTo>
                  <a:lnTo>
                    <a:pt x="24" y="128"/>
                  </a:lnTo>
                  <a:lnTo>
                    <a:pt x="26" y="14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Freeform 14"/>
            <p:cNvSpPr>
              <a:spLocks noChangeAspect="1"/>
            </p:cNvSpPr>
            <p:nvPr/>
          </p:nvSpPr>
          <p:spPr bwMode="auto">
            <a:xfrm>
              <a:off x="1821" y="733"/>
              <a:ext cx="222" cy="401"/>
            </a:xfrm>
            <a:custGeom>
              <a:avLst/>
              <a:gdLst>
                <a:gd name="T0" fmla="*/ 0 w 72"/>
                <a:gd name="T1" fmla="*/ 15400 h 144"/>
                <a:gd name="T2" fmla="*/ 34262 w 72"/>
                <a:gd name="T3" fmla="*/ 11726 h 144"/>
                <a:gd name="T4" fmla="*/ 68888 w 72"/>
                <a:gd name="T5" fmla="*/ 8894 h 144"/>
                <a:gd name="T6" fmla="*/ 108370 w 72"/>
                <a:gd name="T7" fmla="*/ 5166 h 144"/>
                <a:gd name="T8" fmla="*/ 156362 w 72"/>
                <a:gd name="T9" fmla="*/ 0 h 144"/>
                <a:gd name="T10" fmla="*/ 190889 w 72"/>
                <a:gd name="T11" fmla="*/ 1317 h 144"/>
                <a:gd name="T12" fmla="*/ 180594 w 72"/>
                <a:gd name="T13" fmla="*/ 19613 h 144"/>
                <a:gd name="T14" fmla="*/ 169195 w 72"/>
                <a:gd name="T15" fmla="*/ 37836 h 144"/>
                <a:gd name="T16" fmla="*/ 164129 w 72"/>
                <a:gd name="T17" fmla="*/ 55926 h 144"/>
                <a:gd name="T18" fmla="*/ 156362 w 72"/>
                <a:gd name="T19" fmla="*/ 81539 h 144"/>
                <a:gd name="T20" fmla="*/ 127070 w 72"/>
                <a:gd name="T21" fmla="*/ 187075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2" h="144">
                  <a:moveTo>
                    <a:pt x="0" y="12"/>
                  </a:moveTo>
                  <a:lnTo>
                    <a:pt x="13" y="9"/>
                  </a:lnTo>
                  <a:lnTo>
                    <a:pt x="26" y="7"/>
                  </a:lnTo>
                  <a:lnTo>
                    <a:pt x="41" y="4"/>
                  </a:lnTo>
                  <a:lnTo>
                    <a:pt x="59" y="0"/>
                  </a:lnTo>
                  <a:lnTo>
                    <a:pt x="72" y="1"/>
                  </a:lnTo>
                  <a:lnTo>
                    <a:pt x="68" y="15"/>
                  </a:lnTo>
                  <a:lnTo>
                    <a:pt x="64" y="29"/>
                  </a:lnTo>
                  <a:lnTo>
                    <a:pt x="62" y="43"/>
                  </a:lnTo>
                  <a:lnTo>
                    <a:pt x="59" y="63"/>
                  </a:lnTo>
                  <a:lnTo>
                    <a:pt x="48" y="14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Freeform 15"/>
            <p:cNvSpPr>
              <a:spLocks noChangeAspect="1"/>
            </p:cNvSpPr>
            <p:nvPr/>
          </p:nvSpPr>
          <p:spPr bwMode="auto">
            <a:xfrm>
              <a:off x="2154" y="752"/>
              <a:ext cx="267" cy="61"/>
            </a:xfrm>
            <a:custGeom>
              <a:avLst/>
              <a:gdLst>
                <a:gd name="T0" fmla="*/ 222917 w 87"/>
                <a:gd name="T1" fmla="*/ 27716 h 22"/>
                <a:gd name="T2" fmla="*/ 202254 w 87"/>
                <a:gd name="T3" fmla="*/ 25071 h 22"/>
                <a:gd name="T4" fmla="*/ 161179 w 87"/>
                <a:gd name="T5" fmla="*/ 19035 h 22"/>
                <a:gd name="T6" fmla="*/ 110271 w 87"/>
                <a:gd name="T7" fmla="*/ 11302 h 22"/>
                <a:gd name="T8" fmla="*/ 59348 w 87"/>
                <a:gd name="T9" fmla="*/ 3605 h 22"/>
                <a:gd name="T10" fmla="*/ 28302 w 87"/>
                <a:gd name="T11" fmla="*/ 0 h 22"/>
                <a:gd name="T12" fmla="*/ 0 w 87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2">
                  <a:moveTo>
                    <a:pt x="87" y="22"/>
                  </a:moveTo>
                  <a:lnTo>
                    <a:pt x="79" y="20"/>
                  </a:lnTo>
                  <a:lnTo>
                    <a:pt x="63" y="15"/>
                  </a:lnTo>
                  <a:lnTo>
                    <a:pt x="43" y="9"/>
                  </a:lnTo>
                  <a:lnTo>
                    <a:pt x="23" y="3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Freeform 16"/>
            <p:cNvSpPr>
              <a:spLocks noChangeAspect="1"/>
            </p:cNvSpPr>
            <p:nvPr/>
          </p:nvSpPr>
          <p:spPr bwMode="auto">
            <a:xfrm>
              <a:off x="1778" y="752"/>
              <a:ext cx="243" cy="61"/>
            </a:xfrm>
            <a:custGeom>
              <a:avLst/>
              <a:gdLst>
                <a:gd name="T0" fmla="*/ 0 w 79"/>
                <a:gd name="T1" fmla="*/ 27716 h 22"/>
                <a:gd name="T2" fmla="*/ 44032 w 79"/>
                <a:gd name="T3" fmla="*/ 22764 h 22"/>
                <a:gd name="T4" fmla="*/ 91417 w 79"/>
                <a:gd name="T5" fmla="*/ 14069 h 22"/>
                <a:gd name="T6" fmla="*/ 143133 w 79"/>
                <a:gd name="T7" fmla="*/ 8695 h 22"/>
                <a:gd name="T8" fmla="*/ 205729 w 79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9" h="22">
                  <a:moveTo>
                    <a:pt x="0" y="22"/>
                  </a:moveTo>
                  <a:lnTo>
                    <a:pt x="17" y="18"/>
                  </a:lnTo>
                  <a:lnTo>
                    <a:pt x="35" y="11"/>
                  </a:lnTo>
                  <a:lnTo>
                    <a:pt x="55" y="7"/>
                  </a:lnTo>
                  <a:lnTo>
                    <a:pt x="79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Line 17"/>
            <p:cNvSpPr>
              <a:spLocks noChangeAspect="1" noChangeShapeType="1"/>
            </p:cNvSpPr>
            <p:nvPr/>
          </p:nvSpPr>
          <p:spPr bwMode="auto">
            <a:xfrm flipH="1">
              <a:off x="1599" y="953"/>
              <a:ext cx="22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Line 18"/>
            <p:cNvSpPr>
              <a:spLocks noChangeAspect="1" noChangeShapeType="1"/>
            </p:cNvSpPr>
            <p:nvPr/>
          </p:nvSpPr>
          <p:spPr bwMode="auto">
            <a:xfrm>
              <a:off x="2575" y="953"/>
              <a:ext cx="22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Freeform 19"/>
            <p:cNvSpPr>
              <a:spLocks noChangeAspect="1"/>
            </p:cNvSpPr>
            <p:nvPr/>
          </p:nvSpPr>
          <p:spPr bwMode="auto">
            <a:xfrm>
              <a:off x="1688" y="1134"/>
              <a:ext cx="820" cy="181"/>
            </a:xfrm>
            <a:custGeom>
              <a:avLst/>
              <a:gdLst>
                <a:gd name="T0" fmla="*/ 703788 w 266"/>
                <a:gd name="T1" fmla="*/ 81534 h 65"/>
                <a:gd name="T2" fmla="*/ 703788 w 266"/>
                <a:gd name="T3" fmla="*/ 55923 h 65"/>
                <a:gd name="T4" fmla="*/ 669539 w 266"/>
                <a:gd name="T5" fmla="*/ 36320 h 65"/>
                <a:gd name="T6" fmla="*/ 605792 w 266"/>
                <a:gd name="T7" fmla="*/ 21937 h 65"/>
                <a:gd name="T8" fmla="*/ 529483 w 266"/>
                <a:gd name="T9" fmla="*/ 10211 h 65"/>
                <a:gd name="T10" fmla="*/ 473852 w 266"/>
                <a:gd name="T11" fmla="*/ 5165 h 65"/>
                <a:gd name="T12" fmla="*/ 370819 w 266"/>
                <a:gd name="T13" fmla="*/ 0 h 65"/>
                <a:gd name="T14" fmla="*/ 336305 w 266"/>
                <a:gd name="T15" fmla="*/ 1317 h 65"/>
                <a:gd name="T16" fmla="*/ 241132 w 266"/>
                <a:gd name="T17" fmla="*/ 6569 h 65"/>
                <a:gd name="T18" fmla="*/ 163994 w 266"/>
                <a:gd name="T19" fmla="*/ 13043 h 65"/>
                <a:gd name="T20" fmla="*/ 87419 w 266"/>
                <a:gd name="T21" fmla="*/ 24766 h 65"/>
                <a:gd name="T22" fmla="*/ 41983 w 266"/>
                <a:gd name="T23" fmla="*/ 36320 h 65"/>
                <a:gd name="T24" fmla="*/ 10281 w 266"/>
                <a:gd name="T25" fmla="*/ 50936 h 65"/>
                <a:gd name="T26" fmla="*/ 4979 w 266"/>
                <a:gd name="T27" fmla="*/ 64817 h 65"/>
                <a:gd name="T28" fmla="*/ 0 w 266"/>
                <a:gd name="T29" fmla="*/ 84357 h 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6" h="65">
                  <a:moveTo>
                    <a:pt x="266" y="63"/>
                  </a:moveTo>
                  <a:lnTo>
                    <a:pt x="266" y="43"/>
                  </a:lnTo>
                  <a:lnTo>
                    <a:pt x="253" y="28"/>
                  </a:lnTo>
                  <a:lnTo>
                    <a:pt x="229" y="17"/>
                  </a:lnTo>
                  <a:lnTo>
                    <a:pt x="200" y="8"/>
                  </a:lnTo>
                  <a:lnTo>
                    <a:pt x="179" y="4"/>
                  </a:lnTo>
                  <a:lnTo>
                    <a:pt x="140" y="0"/>
                  </a:lnTo>
                  <a:lnTo>
                    <a:pt x="127" y="1"/>
                  </a:lnTo>
                  <a:lnTo>
                    <a:pt x="91" y="5"/>
                  </a:lnTo>
                  <a:lnTo>
                    <a:pt x="62" y="10"/>
                  </a:lnTo>
                  <a:lnTo>
                    <a:pt x="33" y="19"/>
                  </a:lnTo>
                  <a:lnTo>
                    <a:pt x="16" y="28"/>
                  </a:lnTo>
                  <a:lnTo>
                    <a:pt x="4" y="39"/>
                  </a:lnTo>
                  <a:lnTo>
                    <a:pt x="2" y="50"/>
                  </a:lnTo>
                  <a:lnTo>
                    <a:pt x="0" y="6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Freeform 20"/>
            <p:cNvSpPr>
              <a:spLocks noChangeAspect="1"/>
            </p:cNvSpPr>
            <p:nvPr/>
          </p:nvSpPr>
          <p:spPr bwMode="auto">
            <a:xfrm>
              <a:off x="2532" y="975"/>
              <a:ext cx="22" cy="521"/>
            </a:xfrm>
            <a:custGeom>
              <a:avLst/>
              <a:gdLst>
                <a:gd name="T0" fmla="*/ 0 w 7"/>
                <a:gd name="T1" fmla="*/ 0 h 187"/>
                <a:gd name="T2" fmla="*/ 8602 w 7"/>
                <a:gd name="T3" fmla="*/ 97728 h 187"/>
                <a:gd name="T4" fmla="*/ 18442 w 7"/>
                <a:gd name="T5" fmla="*/ 192692 h 187"/>
                <a:gd name="T6" fmla="*/ 21167 w 7"/>
                <a:gd name="T7" fmla="*/ 243730 h 1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7">
                  <a:moveTo>
                    <a:pt x="0" y="0"/>
                  </a:moveTo>
                  <a:lnTo>
                    <a:pt x="3" y="75"/>
                  </a:lnTo>
                  <a:lnTo>
                    <a:pt x="6" y="148"/>
                  </a:lnTo>
                  <a:lnTo>
                    <a:pt x="7" y="18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Freeform 21"/>
            <p:cNvSpPr>
              <a:spLocks noChangeAspect="1"/>
            </p:cNvSpPr>
            <p:nvPr/>
          </p:nvSpPr>
          <p:spPr bwMode="auto">
            <a:xfrm>
              <a:off x="1642" y="975"/>
              <a:ext cx="25" cy="521"/>
            </a:xfrm>
            <a:custGeom>
              <a:avLst/>
              <a:gdLst>
                <a:gd name="T0" fmla="*/ 23281 w 8"/>
                <a:gd name="T1" fmla="*/ 0 h 187"/>
                <a:gd name="T2" fmla="*/ 8388 w 8"/>
                <a:gd name="T3" fmla="*/ 86093 h 187"/>
                <a:gd name="T4" fmla="*/ 0 w 8"/>
                <a:gd name="T5" fmla="*/ 195587 h 187"/>
                <a:gd name="T6" fmla="*/ 0 w 8"/>
                <a:gd name="T7" fmla="*/ 243730 h 1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87">
                  <a:moveTo>
                    <a:pt x="8" y="0"/>
                  </a:moveTo>
                  <a:lnTo>
                    <a:pt x="3" y="66"/>
                  </a:lnTo>
                  <a:lnTo>
                    <a:pt x="0" y="150"/>
                  </a:lnTo>
                  <a:lnTo>
                    <a:pt x="0" y="18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Freeform 22"/>
            <p:cNvSpPr>
              <a:spLocks noChangeAspect="1"/>
            </p:cNvSpPr>
            <p:nvPr/>
          </p:nvSpPr>
          <p:spPr bwMode="auto">
            <a:xfrm>
              <a:off x="2508" y="1315"/>
              <a:ext cx="46" cy="2"/>
            </a:xfrm>
            <a:custGeom>
              <a:avLst/>
              <a:gdLst>
                <a:gd name="T0" fmla="*/ 0 w 15"/>
                <a:gd name="T1" fmla="*/ 0 h 2"/>
                <a:gd name="T2" fmla="*/ 17333 w 15"/>
                <a:gd name="T3" fmla="*/ 0 h 2"/>
                <a:gd name="T4" fmla="*/ 38211 w 1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">
                  <a:moveTo>
                    <a:pt x="0" y="0"/>
                  </a:moveTo>
                  <a:lnTo>
                    <a:pt x="7" y="0"/>
                  </a:lnTo>
                  <a:lnTo>
                    <a:pt x="15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Freeform 23"/>
            <p:cNvSpPr>
              <a:spLocks noChangeAspect="1"/>
            </p:cNvSpPr>
            <p:nvPr/>
          </p:nvSpPr>
          <p:spPr bwMode="auto">
            <a:xfrm>
              <a:off x="1642" y="1315"/>
              <a:ext cx="46" cy="2"/>
            </a:xfrm>
            <a:custGeom>
              <a:avLst/>
              <a:gdLst>
                <a:gd name="T0" fmla="*/ 38211 w 15"/>
                <a:gd name="T1" fmla="*/ 0 h 2"/>
                <a:gd name="T2" fmla="*/ 33338 w 15"/>
                <a:gd name="T3" fmla="*/ 0 h 2"/>
                <a:gd name="T4" fmla="*/ 0 w 1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">
                  <a:moveTo>
                    <a:pt x="15" y="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Freeform 24"/>
            <p:cNvSpPr>
              <a:spLocks noChangeAspect="1"/>
            </p:cNvSpPr>
            <p:nvPr/>
          </p:nvSpPr>
          <p:spPr bwMode="auto">
            <a:xfrm>
              <a:off x="1688" y="1315"/>
              <a:ext cx="820" cy="342"/>
            </a:xfrm>
            <a:custGeom>
              <a:avLst/>
              <a:gdLst>
                <a:gd name="T0" fmla="*/ 703788 w 266"/>
                <a:gd name="T1" fmla="*/ 0 h 123"/>
                <a:gd name="T2" fmla="*/ 701242 w 266"/>
                <a:gd name="T3" fmla="*/ 34712 h 123"/>
                <a:gd name="T4" fmla="*/ 695995 w 266"/>
                <a:gd name="T5" fmla="*/ 69287 h 123"/>
                <a:gd name="T6" fmla="*/ 679851 w 266"/>
                <a:gd name="T7" fmla="*/ 111823 h 123"/>
                <a:gd name="T8" fmla="*/ 666756 w 266"/>
                <a:gd name="T9" fmla="*/ 158040 h 123"/>
                <a:gd name="T10" fmla="*/ 600727 w 266"/>
                <a:gd name="T11" fmla="*/ 147936 h 123"/>
                <a:gd name="T12" fmla="*/ 526138 w 266"/>
                <a:gd name="T13" fmla="*/ 142731 h 123"/>
                <a:gd name="T14" fmla="*/ 459931 w 266"/>
                <a:gd name="T15" fmla="*/ 139917 h 123"/>
                <a:gd name="T16" fmla="*/ 373337 w 266"/>
                <a:gd name="T17" fmla="*/ 138610 h 123"/>
                <a:gd name="T18" fmla="*/ 296202 w 266"/>
                <a:gd name="T19" fmla="*/ 139917 h 123"/>
                <a:gd name="T20" fmla="*/ 235238 w 266"/>
                <a:gd name="T21" fmla="*/ 141424 h 123"/>
                <a:gd name="T22" fmla="*/ 163994 w 266"/>
                <a:gd name="T23" fmla="*/ 145058 h 123"/>
                <a:gd name="T24" fmla="*/ 84901 w 266"/>
                <a:gd name="T25" fmla="*/ 152882 h 123"/>
                <a:gd name="T26" fmla="*/ 53198 w 266"/>
                <a:gd name="T27" fmla="*/ 158040 h 123"/>
                <a:gd name="T28" fmla="*/ 37033 w 266"/>
                <a:gd name="T29" fmla="*/ 119669 h 123"/>
                <a:gd name="T30" fmla="*/ 26712 w 266"/>
                <a:gd name="T31" fmla="*/ 88762 h 123"/>
                <a:gd name="T32" fmla="*/ 10281 w 266"/>
                <a:gd name="T33" fmla="*/ 41059 h 123"/>
                <a:gd name="T34" fmla="*/ 0 w 266"/>
                <a:gd name="T35" fmla="*/ 3656 h 1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6" h="123">
                  <a:moveTo>
                    <a:pt x="266" y="0"/>
                  </a:moveTo>
                  <a:lnTo>
                    <a:pt x="265" y="27"/>
                  </a:lnTo>
                  <a:lnTo>
                    <a:pt x="263" y="54"/>
                  </a:lnTo>
                  <a:lnTo>
                    <a:pt x="257" y="87"/>
                  </a:lnTo>
                  <a:lnTo>
                    <a:pt x="252" y="123"/>
                  </a:lnTo>
                  <a:lnTo>
                    <a:pt x="227" y="115"/>
                  </a:lnTo>
                  <a:lnTo>
                    <a:pt x="199" y="111"/>
                  </a:lnTo>
                  <a:lnTo>
                    <a:pt x="174" y="109"/>
                  </a:lnTo>
                  <a:lnTo>
                    <a:pt x="141" y="108"/>
                  </a:lnTo>
                  <a:lnTo>
                    <a:pt x="112" y="109"/>
                  </a:lnTo>
                  <a:lnTo>
                    <a:pt x="89" y="110"/>
                  </a:lnTo>
                  <a:lnTo>
                    <a:pt x="62" y="113"/>
                  </a:lnTo>
                  <a:lnTo>
                    <a:pt x="32" y="119"/>
                  </a:lnTo>
                  <a:lnTo>
                    <a:pt x="20" y="123"/>
                  </a:lnTo>
                  <a:lnTo>
                    <a:pt x="14" y="93"/>
                  </a:lnTo>
                  <a:lnTo>
                    <a:pt x="10" y="69"/>
                  </a:lnTo>
                  <a:lnTo>
                    <a:pt x="4" y="32"/>
                  </a:lnTo>
                  <a:lnTo>
                    <a:pt x="0" y="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Freeform 25"/>
            <p:cNvSpPr>
              <a:spLocks noChangeAspect="1"/>
            </p:cNvSpPr>
            <p:nvPr/>
          </p:nvSpPr>
          <p:spPr bwMode="auto">
            <a:xfrm>
              <a:off x="1732" y="1657"/>
              <a:ext cx="733" cy="1142"/>
            </a:xfrm>
            <a:custGeom>
              <a:avLst/>
              <a:gdLst>
                <a:gd name="T0" fmla="*/ 612717 w 238"/>
                <a:gd name="T1" fmla="*/ 0 h 410"/>
                <a:gd name="T2" fmla="*/ 599135 w 238"/>
                <a:gd name="T3" fmla="*/ 23297 h 410"/>
                <a:gd name="T4" fmla="*/ 594078 w 238"/>
                <a:gd name="T5" fmla="*/ 57482 h 410"/>
                <a:gd name="T6" fmla="*/ 588879 w 238"/>
                <a:gd name="T7" fmla="*/ 89678 h 410"/>
                <a:gd name="T8" fmla="*/ 588879 w 238"/>
                <a:gd name="T9" fmla="*/ 130260 h 410"/>
                <a:gd name="T10" fmla="*/ 583825 w 238"/>
                <a:gd name="T11" fmla="*/ 193817 h 410"/>
                <a:gd name="T12" fmla="*/ 583825 w 238"/>
                <a:gd name="T13" fmla="*/ 241895 h 410"/>
                <a:gd name="T14" fmla="*/ 583825 w 238"/>
                <a:gd name="T15" fmla="*/ 292703 h 410"/>
                <a:gd name="T16" fmla="*/ 583825 w 238"/>
                <a:gd name="T17" fmla="*/ 340868 h 410"/>
                <a:gd name="T18" fmla="*/ 588879 w 238"/>
                <a:gd name="T19" fmla="*/ 379743 h 410"/>
                <a:gd name="T20" fmla="*/ 601562 w 238"/>
                <a:gd name="T21" fmla="*/ 417473 h 410"/>
                <a:gd name="T22" fmla="*/ 615409 w 238"/>
                <a:gd name="T23" fmla="*/ 451491 h 410"/>
                <a:gd name="T24" fmla="*/ 625665 w 238"/>
                <a:gd name="T25" fmla="*/ 475799 h 410"/>
                <a:gd name="T26" fmla="*/ 625665 w 238"/>
                <a:gd name="T27" fmla="*/ 488871 h 410"/>
                <a:gd name="T28" fmla="*/ 625665 w 238"/>
                <a:gd name="T29" fmla="*/ 501928 h 410"/>
                <a:gd name="T30" fmla="*/ 612717 w 238"/>
                <a:gd name="T31" fmla="*/ 507157 h 410"/>
                <a:gd name="T32" fmla="*/ 562501 w 238"/>
                <a:gd name="T33" fmla="*/ 520231 h 410"/>
                <a:gd name="T34" fmla="*/ 515348 w 238"/>
                <a:gd name="T35" fmla="*/ 529609 h 410"/>
                <a:gd name="T36" fmla="*/ 467762 w 238"/>
                <a:gd name="T37" fmla="*/ 531960 h 410"/>
                <a:gd name="T38" fmla="*/ 404607 w 238"/>
                <a:gd name="T39" fmla="*/ 533281 h 410"/>
                <a:gd name="T40" fmla="*/ 275682 w 238"/>
                <a:gd name="T41" fmla="*/ 533281 h 410"/>
                <a:gd name="T42" fmla="*/ 191994 w 238"/>
                <a:gd name="T43" fmla="*/ 531960 h 410"/>
                <a:gd name="T44" fmla="*/ 144139 w 238"/>
                <a:gd name="T45" fmla="*/ 530448 h 410"/>
                <a:gd name="T46" fmla="*/ 86999 w 238"/>
                <a:gd name="T47" fmla="*/ 525398 h 410"/>
                <a:gd name="T48" fmla="*/ 52908 w 238"/>
                <a:gd name="T49" fmla="*/ 517872 h 410"/>
                <a:gd name="T50" fmla="*/ 18809 w 238"/>
                <a:gd name="T51" fmla="*/ 506140 h 410"/>
                <a:gd name="T52" fmla="*/ 7740 w 238"/>
                <a:gd name="T53" fmla="*/ 501928 h 410"/>
                <a:gd name="T54" fmla="*/ 0 w 238"/>
                <a:gd name="T55" fmla="*/ 483882 h 410"/>
                <a:gd name="T56" fmla="*/ 10253 w 238"/>
                <a:gd name="T57" fmla="*/ 460390 h 410"/>
                <a:gd name="T58" fmla="*/ 21322 w 238"/>
                <a:gd name="T59" fmla="*/ 437055 h 410"/>
                <a:gd name="T60" fmla="*/ 31578 w 238"/>
                <a:gd name="T61" fmla="*/ 405741 h 410"/>
                <a:gd name="T62" fmla="*/ 39317 w 238"/>
                <a:gd name="T63" fmla="*/ 378726 h 410"/>
                <a:gd name="T64" fmla="*/ 41830 w 238"/>
                <a:gd name="T65" fmla="*/ 293736 h 410"/>
                <a:gd name="T66" fmla="*/ 41830 w 238"/>
                <a:gd name="T67" fmla="*/ 231678 h 410"/>
                <a:gd name="T68" fmla="*/ 39317 w 238"/>
                <a:gd name="T69" fmla="*/ 120865 h 410"/>
                <a:gd name="T70" fmla="*/ 36604 w 238"/>
                <a:gd name="T71" fmla="*/ 81617 h 410"/>
                <a:gd name="T72" fmla="*/ 31578 w 238"/>
                <a:gd name="T73" fmla="*/ 58326 h 410"/>
                <a:gd name="T74" fmla="*/ 23838 w 238"/>
                <a:gd name="T75" fmla="*/ 33708 h 410"/>
                <a:gd name="T76" fmla="*/ 15196 w 238"/>
                <a:gd name="T77" fmla="*/ 0 h 4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38" h="410">
                  <a:moveTo>
                    <a:pt x="233" y="0"/>
                  </a:moveTo>
                  <a:lnTo>
                    <a:pt x="228" y="18"/>
                  </a:lnTo>
                  <a:lnTo>
                    <a:pt x="226" y="44"/>
                  </a:lnTo>
                  <a:lnTo>
                    <a:pt x="224" y="69"/>
                  </a:lnTo>
                  <a:lnTo>
                    <a:pt x="224" y="100"/>
                  </a:lnTo>
                  <a:lnTo>
                    <a:pt x="222" y="149"/>
                  </a:lnTo>
                  <a:lnTo>
                    <a:pt x="222" y="186"/>
                  </a:lnTo>
                  <a:lnTo>
                    <a:pt x="222" y="225"/>
                  </a:lnTo>
                  <a:lnTo>
                    <a:pt x="222" y="262"/>
                  </a:lnTo>
                  <a:lnTo>
                    <a:pt x="224" y="292"/>
                  </a:lnTo>
                  <a:lnTo>
                    <a:pt x="229" y="321"/>
                  </a:lnTo>
                  <a:lnTo>
                    <a:pt x="234" y="347"/>
                  </a:lnTo>
                  <a:lnTo>
                    <a:pt x="238" y="366"/>
                  </a:lnTo>
                  <a:lnTo>
                    <a:pt x="238" y="376"/>
                  </a:lnTo>
                  <a:lnTo>
                    <a:pt x="238" y="386"/>
                  </a:lnTo>
                  <a:lnTo>
                    <a:pt x="233" y="390"/>
                  </a:lnTo>
                  <a:lnTo>
                    <a:pt x="214" y="400"/>
                  </a:lnTo>
                  <a:lnTo>
                    <a:pt x="196" y="407"/>
                  </a:lnTo>
                  <a:lnTo>
                    <a:pt x="178" y="409"/>
                  </a:lnTo>
                  <a:lnTo>
                    <a:pt x="154" y="410"/>
                  </a:lnTo>
                  <a:lnTo>
                    <a:pt x="105" y="410"/>
                  </a:lnTo>
                  <a:lnTo>
                    <a:pt x="73" y="409"/>
                  </a:lnTo>
                  <a:lnTo>
                    <a:pt x="55" y="408"/>
                  </a:lnTo>
                  <a:lnTo>
                    <a:pt x="33" y="404"/>
                  </a:lnTo>
                  <a:lnTo>
                    <a:pt x="20" y="398"/>
                  </a:lnTo>
                  <a:lnTo>
                    <a:pt x="7" y="389"/>
                  </a:lnTo>
                  <a:lnTo>
                    <a:pt x="3" y="386"/>
                  </a:lnTo>
                  <a:lnTo>
                    <a:pt x="0" y="372"/>
                  </a:lnTo>
                  <a:lnTo>
                    <a:pt x="4" y="354"/>
                  </a:lnTo>
                  <a:lnTo>
                    <a:pt x="8" y="336"/>
                  </a:lnTo>
                  <a:lnTo>
                    <a:pt x="12" y="312"/>
                  </a:lnTo>
                  <a:lnTo>
                    <a:pt x="15" y="291"/>
                  </a:lnTo>
                  <a:lnTo>
                    <a:pt x="16" y="226"/>
                  </a:lnTo>
                  <a:lnTo>
                    <a:pt x="16" y="178"/>
                  </a:lnTo>
                  <a:lnTo>
                    <a:pt x="15" y="93"/>
                  </a:lnTo>
                  <a:lnTo>
                    <a:pt x="14" y="63"/>
                  </a:lnTo>
                  <a:lnTo>
                    <a:pt x="12" y="45"/>
                  </a:lnTo>
                  <a:lnTo>
                    <a:pt x="9" y="26"/>
                  </a:lnTo>
                  <a:lnTo>
                    <a:pt x="6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Freeform 26"/>
            <p:cNvSpPr>
              <a:spLocks noChangeAspect="1"/>
            </p:cNvSpPr>
            <p:nvPr/>
          </p:nvSpPr>
          <p:spPr bwMode="auto">
            <a:xfrm>
              <a:off x="2554" y="1535"/>
              <a:ext cx="3" cy="963"/>
            </a:xfrm>
            <a:custGeom>
              <a:avLst/>
              <a:gdLst>
                <a:gd name="T0" fmla="*/ 0 w 3"/>
                <a:gd name="T1" fmla="*/ 0 h 346"/>
                <a:gd name="T2" fmla="*/ 0 w 3"/>
                <a:gd name="T3" fmla="*/ 74838 h 346"/>
                <a:gd name="T4" fmla="*/ 0 w 3"/>
                <a:gd name="T5" fmla="*/ 138435 h 346"/>
                <a:gd name="T6" fmla="*/ 0 w 3"/>
                <a:gd name="T7" fmla="*/ 250998 h 346"/>
                <a:gd name="T8" fmla="*/ 0 w 3"/>
                <a:gd name="T9" fmla="*/ 338859 h 346"/>
                <a:gd name="T10" fmla="*/ 0 w 3"/>
                <a:gd name="T11" fmla="*/ 386809 h 346"/>
                <a:gd name="T12" fmla="*/ 0 w 3"/>
                <a:gd name="T13" fmla="*/ 447586 h 3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346">
                  <a:moveTo>
                    <a:pt x="0" y="0"/>
                  </a:moveTo>
                  <a:lnTo>
                    <a:pt x="0" y="58"/>
                  </a:lnTo>
                  <a:lnTo>
                    <a:pt x="0" y="107"/>
                  </a:lnTo>
                  <a:lnTo>
                    <a:pt x="0" y="194"/>
                  </a:lnTo>
                  <a:lnTo>
                    <a:pt x="0" y="262"/>
                  </a:lnTo>
                  <a:lnTo>
                    <a:pt x="0" y="299"/>
                  </a:lnTo>
                  <a:lnTo>
                    <a:pt x="0" y="34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Line 27"/>
            <p:cNvSpPr>
              <a:spLocks noChangeAspect="1" noChangeShapeType="1"/>
            </p:cNvSpPr>
            <p:nvPr/>
          </p:nvSpPr>
          <p:spPr bwMode="auto">
            <a:xfrm flipH="1">
              <a:off x="2508" y="1434"/>
              <a:ext cx="46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Line 28"/>
            <p:cNvSpPr>
              <a:spLocks noChangeAspect="1" noChangeShapeType="1"/>
            </p:cNvSpPr>
            <p:nvPr/>
          </p:nvSpPr>
          <p:spPr bwMode="auto">
            <a:xfrm flipV="1">
              <a:off x="2508" y="1476"/>
              <a:ext cx="46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Freeform 29"/>
            <p:cNvSpPr>
              <a:spLocks noChangeAspect="1"/>
            </p:cNvSpPr>
            <p:nvPr/>
          </p:nvSpPr>
          <p:spPr bwMode="auto">
            <a:xfrm>
              <a:off x="2465" y="1315"/>
              <a:ext cx="89" cy="1183"/>
            </a:xfrm>
            <a:custGeom>
              <a:avLst/>
              <a:gdLst>
                <a:gd name="T0" fmla="*/ 74340 w 29"/>
                <a:gd name="T1" fmla="*/ 0 h 425"/>
                <a:gd name="T2" fmla="*/ 40811 w 29"/>
                <a:gd name="T3" fmla="*/ 71189 h 425"/>
                <a:gd name="T4" fmla="*/ 35931 w 29"/>
                <a:gd name="T5" fmla="*/ 97245 h 425"/>
                <a:gd name="T6" fmla="*/ 25902 w 29"/>
                <a:gd name="T7" fmla="*/ 143719 h 425"/>
                <a:gd name="T8" fmla="*/ 17404 w 29"/>
                <a:gd name="T9" fmla="*/ 169776 h 425"/>
                <a:gd name="T10" fmla="*/ 12518 w 29"/>
                <a:gd name="T11" fmla="*/ 183643 h 425"/>
                <a:gd name="T12" fmla="*/ 10115 w 29"/>
                <a:gd name="T13" fmla="*/ 229257 h 425"/>
                <a:gd name="T14" fmla="*/ 7629 w 29"/>
                <a:gd name="T15" fmla="*/ 267856 h 425"/>
                <a:gd name="T16" fmla="*/ 7629 w 29"/>
                <a:gd name="T17" fmla="*/ 307978 h 425"/>
                <a:gd name="T18" fmla="*/ 4889 w 29"/>
                <a:gd name="T19" fmla="*/ 350761 h 425"/>
                <a:gd name="T20" fmla="*/ 0 w 29"/>
                <a:gd name="T21" fmla="*/ 414412 h 425"/>
                <a:gd name="T22" fmla="*/ 4889 w 29"/>
                <a:gd name="T23" fmla="*/ 464705 h 425"/>
                <a:gd name="T24" fmla="*/ 7629 w 29"/>
                <a:gd name="T25" fmla="*/ 493472 h 425"/>
                <a:gd name="T26" fmla="*/ 10115 w 29"/>
                <a:gd name="T27" fmla="*/ 497308 h 425"/>
                <a:gd name="T28" fmla="*/ 33446 w 29"/>
                <a:gd name="T29" fmla="*/ 521853 h 425"/>
                <a:gd name="T30" fmla="*/ 53412 w 29"/>
                <a:gd name="T31" fmla="*/ 538552 h 425"/>
                <a:gd name="T32" fmla="*/ 69463 w 29"/>
                <a:gd name="T33" fmla="*/ 547428 h 425"/>
                <a:gd name="T34" fmla="*/ 74340 w 29"/>
                <a:gd name="T35" fmla="*/ 550256 h 4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" h="425">
                  <a:moveTo>
                    <a:pt x="29" y="0"/>
                  </a:moveTo>
                  <a:lnTo>
                    <a:pt x="16" y="55"/>
                  </a:lnTo>
                  <a:lnTo>
                    <a:pt x="14" y="75"/>
                  </a:lnTo>
                  <a:lnTo>
                    <a:pt x="10" y="111"/>
                  </a:lnTo>
                  <a:lnTo>
                    <a:pt x="7" y="131"/>
                  </a:lnTo>
                  <a:lnTo>
                    <a:pt x="5" y="142"/>
                  </a:lnTo>
                  <a:lnTo>
                    <a:pt x="4" y="177"/>
                  </a:lnTo>
                  <a:lnTo>
                    <a:pt x="3" y="207"/>
                  </a:lnTo>
                  <a:lnTo>
                    <a:pt x="3" y="238"/>
                  </a:lnTo>
                  <a:lnTo>
                    <a:pt x="2" y="271"/>
                  </a:lnTo>
                  <a:lnTo>
                    <a:pt x="0" y="320"/>
                  </a:lnTo>
                  <a:lnTo>
                    <a:pt x="2" y="359"/>
                  </a:lnTo>
                  <a:lnTo>
                    <a:pt x="3" y="381"/>
                  </a:lnTo>
                  <a:lnTo>
                    <a:pt x="4" y="384"/>
                  </a:lnTo>
                  <a:lnTo>
                    <a:pt x="13" y="403"/>
                  </a:lnTo>
                  <a:lnTo>
                    <a:pt x="21" y="416"/>
                  </a:lnTo>
                  <a:lnTo>
                    <a:pt x="27" y="423"/>
                  </a:lnTo>
                  <a:lnTo>
                    <a:pt x="29" y="42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Freeform 30"/>
            <p:cNvSpPr>
              <a:spLocks noChangeAspect="1"/>
            </p:cNvSpPr>
            <p:nvPr/>
          </p:nvSpPr>
          <p:spPr bwMode="auto">
            <a:xfrm>
              <a:off x="2465" y="1958"/>
              <a:ext cx="154" cy="39"/>
            </a:xfrm>
            <a:custGeom>
              <a:avLst/>
              <a:gdLst>
                <a:gd name="T0" fmla="*/ 131396 w 50"/>
                <a:gd name="T1" fmla="*/ 0 h 14"/>
                <a:gd name="T2" fmla="*/ 110061 w 50"/>
                <a:gd name="T3" fmla="*/ 0 h 14"/>
                <a:gd name="T4" fmla="*/ 78481 w 50"/>
                <a:gd name="T5" fmla="*/ 5193 h 14"/>
                <a:gd name="T6" fmla="*/ 0 w 50"/>
                <a:gd name="T7" fmla="*/ 18313 h 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4">
                  <a:moveTo>
                    <a:pt x="50" y="0"/>
                  </a:moveTo>
                  <a:lnTo>
                    <a:pt x="42" y="0"/>
                  </a:lnTo>
                  <a:lnTo>
                    <a:pt x="30" y="4"/>
                  </a:lnTo>
                  <a:lnTo>
                    <a:pt x="0" y="1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Line 31"/>
            <p:cNvSpPr>
              <a:spLocks noChangeAspect="1" noChangeShapeType="1"/>
            </p:cNvSpPr>
            <p:nvPr/>
          </p:nvSpPr>
          <p:spPr bwMode="auto">
            <a:xfrm flipH="1">
              <a:off x="2465" y="1936"/>
              <a:ext cx="89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Line 32"/>
            <p:cNvSpPr>
              <a:spLocks noChangeAspect="1" noChangeShapeType="1"/>
            </p:cNvSpPr>
            <p:nvPr/>
          </p:nvSpPr>
          <p:spPr bwMode="auto">
            <a:xfrm flipH="1">
              <a:off x="2465" y="2016"/>
              <a:ext cx="89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Line 33"/>
            <p:cNvSpPr>
              <a:spLocks noChangeAspect="1" noChangeShapeType="1"/>
            </p:cNvSpPr>
            <p:nvPr/>
          </p:nvSpPr>
          <p:spPr bwMode="auto">
            <a:xfrm>
              <a:off x="2465" y="2317"/>
              <a:ext cx="89" cy="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Line 34"/>
            <p:cNvSpPr>
              <a:spLocks noChangeAspect="1" noChangeShapeType="1"/>
            </p:cNvSpPr>
            <p:nvPr/>
          </p:nvSpPr>
          <p:spPr bwMode="auto">
            <a:xfrm flipH="1">
              <a:off x="2465" y="2337"/>
              <a:ext cx="89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Line 35"/>
            <p:cNvSpPr>
              <a:spLocks noChangeAspect="1" noChangeShapeType="1"/>
            </p:cNvSpPr>
            <p:nvPr/>
          </p:nvSpPr>
          <p:spPr bwMode="auto">
            <a:xfrm flipH="1">
              <a:off x="2554" y="1356"/>
              <a:ext cx="65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Line 36"/>
            <p:cNvSpPr>
              <a:spLocks noChangeAspect="1" noChangeShapeType="1"/>
            </p:cNvSpPr>
            <p:nvPr/>
          </p:nvSpPr>
          <p:spPr bwMode="auto">
            <a:xfrm flipV="1">
              <a:off x="2554" y="2479"/>
              <a:ext cx="65" cy="19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Freeform 37"/>
            <p:cNvSpPr>
              <a:spLocks noChangeAspect="1"/>
            </p:cNvSpPr>
            <p:nvPr/>
          </p:nvSpPr>
          <p:spPr bwMode="auto">
            <a:xfrm>
              <a:off x="1599" y="1315"/>
              <a:ext cx="133" cy="1183"/>
            </a:xfrm>
            <a:custGeom>
              <a:avLst/>
              <a:gdLst>
                <a:gd name="T0" fmla="*/ 40181 w 43"/>
                <a:gd name="T1" fmla="*/ 0 h 425"/>
                <a:gd name="T2" fmla="*/ 73589 w 43"/>
                <a:gd name="T3" fmla="*/ 72530 h 425"/>
                <a:gd name="T4" fmla="*/ 86580 w 43"/>
                <a:gd name="T5" fmla="*/ 125649 h 425"/>
                <a:gd name="T6" fmla="*/ 99954 w 43"/>
                <a:gd name="T7" fmla="*/ 176306 h 425"/>
                <a:gd name="T8" fmla="*/ 108745 w 43"/>
                <a:gd name="T9" fmla="*/ 199535 h 425"/>
                <a:gd name="T10" fmla="*/ 111290 w 43"/>
                <a:gd name="T11" fmla="*/ 229257 h 425"/>
                <a:gd name="T12" fmla="*/ 111290 w 43"/>
                <a:gd name="T13" fmla="*/ 275906 h 425"/>
                <a:gd name="T14" fmla="*/ 116322 w 43"/>
                <a:gd name="T15" fmla="*/ 358571 h 425"/>
                <a:gd name="T16" fmla="*/ 116322 w 43"/>
                <a:gd name="T17" fmla="*/ 423291 h 425"/>
                <a:gd name="T18" fmla="*/ 116322 w 43"/>
                <a:gd name="T19" fmla="*/ 468902 h 425"/>
                <a:gd name="T20" fmla="*/ 116322 w 43"/>
                <a:gd name="T21" fmla="*/ 494419 h 425"/>
                <a:gd name="T22" fmla="*/ 108745 w 43"/>
                <a:gd name="T23" fmla="*/ 505163 h 425"/>
                <a:gd name="T24" fmla="*/ 69924 w 43"/>
                <a:gd name="T25" fmla="*/ 542385 h 425"/>
                <a:gd name="T26" fmla="*/ 56933 w 43"/>
                <a:gd name="T27" fmla="*/ 550256 h 425"/>
                <a:gd name="T28" fmla="*/ 43021 w 43"/>
                <a:gd name="T29" fmla="*/ 550256 h 425"/>
                <a:gd name="T30" fmla="*/ 10448 w 43"/>
                <a:gd name="T31" fmla="*/ 542385 h 425"/>
                <a:gd name="T32" fmla="*/ 0 w 43"/>
                <a:gd name="T33" fmla="*/ 540055 h 4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25">
                  <a:moveTo>
                    <a:pt x="15" y="0"/>
                  </a:moveTo>
                  <a:lnTo>
                    <a:pt x="27" y="56"/>
                  </a:lnTo>
                  <a:lnTo>
                    <a:pt x="32" y="97"/>
                  </a:lnTo>
                  <a:lnTo>
                    <a:pt x="37" y="136"/>
                  </a:lnTo>
                  <a:lnTo>
                    <a:pt x="40" y="154"/>
                  </a:lnTo>
                  <a:lnTo>
                    <a:pt x="41" y="177"/>
                  </a:lnTo>
                  <a:lnTo>
                    <a:pt x="41" y="213"/>
                  </a:lnTo>
                  <a:lnTo>
                    <a:pt x="43" y="277"/>
                  </a:lnTo>
                  <a:lnTo>
                    <a:pt x="43" y="327"/>
                  </a:lnTo>
                  <a:lnTo>
                    <a:pt x="43" y="362"/>
                  </a:lnTo>
                  <a:lnTo>
                    <a:pt x="43" y="382"/>
                  </a:lnTo>
                  <a:lnTo>
                    <a:pt x="40" y="390"/>
                  </a:lnTo>
                  <a:lnTo>
                    <a:pt x="26" y="419"/>
                  </a:lnTo>
                  <a:lnTo>
                    <a:pt x="21" y="425"/>
                  </a:lnTo>
                  <a:lnTo>
                    <a:pt x="16" y="425"/>
                  </a:lnTo>
                  <a:lnTo>
                    <a:pt x="4" y="419"/>
                  </a:lnTo>
                  <a:lnTo>
                    <a:pt x="0" y="41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Freeform 38"/>
            <p:cNvSpPr>
              <a:spLocks noChangeAspect="1"/>
            </p:cNvSpPr>
            <p:nvPr/>
          </p:nvSpPr>
          <p:spPr bwMode="auto">
            <a:xfrm>
              <a:off x="1642" y="1515"/>
              <a:ext cx="25" cy="983"/>
            </a:xfrm>
            <a:custGeom>
              <a:avLst/>
              <a:gdLst>
                <a:gd name="T0" fmla="*/ 0 w 8"/>
                <a:gd name="T1" fmla="*/ 0 h 353"/>
                <a:gd name="T2" fmla="*/ 14894 w 8"/>
                <a:gd name="T3" fmla="*/ 194887 h 353"/>
                <a:gd name="T4" fmla="*/ 17550 w 8"/>
                <a:gd name="T5" fmla="*/ 320806 h 353"/>
                <a:gd name="T6" fmla="*/ 23281 w 8"/>
                <a:gd name="T7" fmla="*/ 423523 h 353"/>
                <a:gd name="T8" fmla="*/ 17550 w 8"/>
                <a:gd name="T9" fmla="*/ 458334 h 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353">
                  <a:moveTo>
                    <a:pt x="0" y="0"/>
                  </a:moveTo>
                  <a:lnTo>
                    <a:pt x="5" y="150"/>
                  </a:lnTo>
                  <a:lnTo>
                    <a:pt x="6" y="247"/>
                  </a:lnTo>
                  <a:lnTo>
                    <a:pt x="8" y="326"/>
                  </a:lnTo>
                  <a:lnTo>
                    <a:pt x="6" y="35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Line 39"/>
            <p:cNvSpPr>
              <a:spLocks noChangeAspect="1" noChangeShapeType="1"/>
            </p:cNvSpPr>
            <p:nvPr/>
          </p:nvSpPr>
          <p:spPr bwMode="auto">
            <a:xfrm flipH="1" flipV="1">
              <a:off x="1642" y="1936"/>
              <a:ext cx="90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Line 40"/>
            <p:cNvSpPr>
              <a:spLocks noChangeAspect="1" noChangeShapeType="1"/>
            </p:cNvSpPr>
            <p:nvPr/>
          </p:nvSpPr>
          <p:spPr bwMode="auto">
            <a:xfrm flipH="1" flipV="1">
              <a:off x="1642" y="2016"/>
              <a:ext cx="90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Freeform 41"/>
            <p:cNvSpPr>
              <a:spLocks noChangeAspect="1"/>
            </p:cNvSpPr>
            <p:nvPr/>
          </p:nvSpPr>
          <p:spPr bwMode="auto">
            <a:xfrm>
              <a:off x="1599" y="1958"/>
              <a:ext cx="133" cy="39"/>
            </a:xfrm>
            <a:custGeom>
              <a:avLst/>
              <a:gdLst>
                <a:gd name="T0" fmla="*/ 0 w 43"/>
                <a:gd name="T1" fmla="*/ 0 h 14"/>
                <a:gd name="T2" fmla="*/ 19229 w 43"/>
                <a:gd name="T3" fmla="*/ 1320 h 14"/>
                <a:gd name="T4" fmla="*/ 116322 w 43"/>
                <a:gd name="T5" fmla="*/ 1831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7" y="1"/>
                  </a:lnTo>
                  <a:lnTo>
                    <a:pt x="43" y="1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Freeform 42"/>
            <p:cNvSpPr>
              <a:spLocks noChangeAspect="1"/>
            </p:cNvSpPr>
            <p:nvPr/>
          </p:nvSpPr>
          <p:spPr bwMode="auto">
            <a:xfrm>
              <a:off x="1642" y="1434"/>
              <a:ext cx="46" cy="62"/>
            </a:xfrm>
            <a:custGeom>
              <a:avLst/>
              <a:gdLst>
                <a:gd name="T0" fmla="*/ 2484 w 15"/>
                <a:gd name="T1" fmla="*/ 0 h 22"/>
                <a:gd name="T2" fmla="*/ 35822 w 15"/>
                <a:gd name="T3" fmla="*/ 14057 h 22"/>
                <a:gd name="T4" fmla="*/ 38211 w 15"/>
                <a:gd name="T5" fmla="*/ 31085 h 22"/>
                <a:gd name="T6" fmla="*/ 0 w 15"/>
                <a:gd name="T7" fmla="*/ 2099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" h="22">
                  <a:moveTo>
                    <a:pt x="1" y="0"/>
                  </a:moveTo>
                  <a:lnTo>
                    <a:pt x="14" y="10"/>
                  </a:lnTo>
                  <a:lnTo>
                    <a:pt x="15" y="22"/>
                  </a:lnTo>
                  <a:lnTo>
                    <a:pt x="0" y="1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Freeform 43"/>
            <p:cNvSpPr>
              <a:spLocks noChangeAspect="1"/>
            </p:cNvSpPr>
            <p:nvPr/>
          </p:nvSpPr>
          <p:spPr bwMode="auto">
            <a:xfrm>
              <a:off x="2554" y="1496"/>
              <a:ext cx="132" cy="80"/>
            </a:xfrm>
            <a:custGeom>
              <a:avLst/>
              <a:gdLst>
                <a:gd name="T0" fmla="*/ 0 w 43"/>
                <a:gd name="T1" fmla="*/ 22822 h 29"/>
                <a:gd name="T2" fmla="*/ 0 w 43"/>
                <a:gd name="T3" fmla="*/ 17261 h 29"/>
                <a:gd name="T4" fmla="*/ 4890 w 43"/>
                <a:gd name="T5" fmla="*/ 6257 h 29"/>
                <a:gd name="T6" fmla="*/ 10121 w 43"/>
                <a:gd name="T7" fmla="*/ 4808 h 29"/>
                <a:gd name="T8" fmla="*/ 25924 w 43"/>
                <a:gd name="T9" fmla="*/ 0 h 29"/>
                <a:gd name="T10" fmla="*/ 48484 w 43"/>
                <a:gd name="T11" fmla="*/ 0 h 29"/>
                <a:gd name="T12" fmla="*/ 71949 w 43"/>
                <a:gd name="T13" fmla="*/ 4808 h 29"/>
                <a:gd name="T14" fmla="*/ 97864 w 43"/>
                <a:gd name="T15" fmla="*/ 13263 h 29"/>
                <a:gd name="T16" fmla="*/ 105496 w 43"/>
                <a:gd name="T17" fmla="*/ 17261 h 29"/>
                <a:gd name="T18" fmla="*/ 110386 w 43"/>
                <a:gd name="T19" fmla="*/ 22061 h 29"/>
                <a:gd name="T20" fmla="*/ 110386 w 43"/>
                <a:gd name="T21" fmla="*/ 27790 h 29"/>
                <a:gd name="T22" fmla="*/ 110386 w 43"/>
                <a:gd name="T23" fmla="*/ 33879 h 29"/>
                <a:gd name="T24" fmla="*/ 103009 w 43"/>
                <a:gd name="T25" fmla="*/ 35332 h 29"/>
                <a:gd name="T26" fmla="*/ 79581 w 43"/>
                <a:gd name="T27" fmla="*/ 32601 h 29"/>
                <a:gd name="T28" fmla="*/ 57021 w 43"/>
                <a:gd name="T29" fmla="*/ 27790 h 29"/>
                <a:gd name="T30" fmla="*/ 35959 w 43"/>
                <a:gd name="T31" fmla="*/ 26811 h 29"/>
                <a:gd name="T32" fmla="*/ 12525 w 43"/>
                <a:gd name="T33" fmla="*/ 22061 h 29"/>
                <a:gd name="T34" fmla="*/ 4890 w 43"/>
                <a:gd name="T35" fmla="*/ 15807 h 29"/>
                <a:gd name="T36" fmla="*/ 4890 w 43"/>
                <a:gd name="T37" fmla="*/ 9719 h 29"/>
                <a:gd name="T38" fmla="*/ 10121 w 43"/>
                <a:gd name="T39" fmla="*/ 4808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29">
                  <a:moveTo>
                    <a:pt x="0" y="19"/>
                  </a:moveTo>
                  <a:lnTo>
                    <a:pt x="0" y="14"/>
                  </a:lnTo>
                  <a:lnTo>
                    <a:pt x="2" y="5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28" y="4"/>
                  </a:lnTo>
                  <a:lnTo>
                    <a:pt x="38" y="11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43" y="28"/>
                  </a:lnTo>
                  <a:lnTo>
                    <a:pt x="40" y="29"/>
                  </a:lnTo>
                  <a:lnTo>
                    <a:pt x="31" y="27"/>
                  </a:lnTo>
                  <a:lnTo>
                    <a:pt x="22" y="23"/>
                  </a:lnTo>
                  <a:lnTo>
                    <a:pt x="14" y="22"/>
                  </a:lnTo>
                  <a:lnTo>
                    <a:pt x="5" y="18"/>
                  </a:lnTo>
                  <a:lnTo>
                    <a:pt x="2" y="13"/>
                  </a:lnTo>
                  <a:lnTo>
                    <a:pt x="2" y="8"/>
                  </a:lnTo>
                  <a:lnTo>
                    <a:pt x="4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Freeform 44"/>
            <p:cNvSpPr>
              <a:spLocks noChangeAspect="1"/>
            </p:cNvSpPr>
            <p:nvPr/>
          </p:nvSpPr>
          <p:spPr bwMode="auto">
            <a:xfrm>
              <a:off x="1510" y="1496"/>
              <a:ext cx="132" cy="80"/>
            </a:xfrm>
            <a:custGeom>
              <a:avLst/>
              <a:gdLst>
                <a:gd name="T0" fmla="*/ 110386 w 43"/>
                <a:gd name="T1" fmla="*/ 4808 h 29"/>
                <a:gd name="T2" fmla="*/ 105496 w 43"/>
                <a:gd name="T3" fmla="*/ 1277 h 29"/>
                <a:gd name="T4" fmla="*/ 89419 w 43"/>
                <a:gd name="T5" fmla="*/ 0 h 29"/>
                <a:gd name="T6" fmla="*/ 76885 w 43"/>
                <a:gd name="T7" fmla="*/ 1277 h 29"/>
                <a:gd name="T8" fmla="*/ 59415 w 43"/>
                <a:gd name="T9" fmla="*/ 3523 h 29"/>
                <a:gd name="T10" fmla="*/ 35959 w 43"/>
                <a:gd name="T11" fmla="*/ 8273 h 29"/>
                <a:gd name="T12" fmla="*/ 20948 w 43"/>
                <a:gd name="T13" fmla="*/ 12281 h 29"/>
                <a:gd name="T14" fmla="*/ 7635 w 43"/>
                <a:gd name="T15" fmla="*/ 17261 h 29"/>
                <a:gd name="T16" fmla="*/ 0 w 43"/>
                <a:gd name="T17" fmla="*/ 29079 h 29"/>
                <a:gd name="T18" fmla="*/ 0 w 43"/>
                <a:gd name="T19" fmla="*/ 33879 h 29"/>
                <a:gd name="T20" fmla="*/ 2487 w 43"/>
                <a:gd name="T21" fmla="*/ 35332 h 29"/>
                <a:gd name="T22" fmla="*/ 15011 w 43"/>
                <a:gd name="T23" fmla="*/ 35332 h 29"/>
                <a:gd name="T24" fmla="*/ 23438 w 43"/>
                <a:gd name="T25" fmla="*/ 33879 h 29"/>
                <a:gd name="T26" fmla="*/ 48484 w 43"/>
                <a:gd name="T27" fmla="*/ 27790 h 29"/>
                <a:gd name="T28" fmla="*/ 82040 w 43"/>
                <a:gd name="T29" fmla="*/ 25548 h 29"/>
                <a:gd name="T30" fmla="*/ 95375 w 43"/>
                <a:gd name="T31" fmla="*/ 24268 h 29"/>
                <a:gd name="T32" fmla="*/ 105496 w 43"/>
                <a:gd name="T33" fmla="*/ 20783 h 29"/>
                <a:gd name="T34" fmla="*/ 107982 w 43"/>
                <a:gd name="T35" fmla="*/ 15807 h 29"/>
                <a:gd name="T36" fmla="*/ 110386 w 43"/>
                <a:gd name="T37" fmla="*/ 11004 h 29"/>
                <a:gd name="T38" fmla="*/ 110386 w 43"/>
                <a:gd name="T39" fmla="*/ 4808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29">
                  <a:moveTo>
                    <a:pt x="43" y="4"/>
                  </a:moveTo>
                  <a:lnTo>
                    <a:pt x="41" y="1"/>
                  </a:lnTo>
                  <a:lnTo>
                    <a:pt x="35" y="0"/>
                  </a:lnTo>
                  <a:lnTo>
                    <a:pt x="30" y="1"/>
                  </a:lnTo>
                  <a:lnTo>
                    <a:pt x="23" y="3"/>
                  </a:lnTo>
                  <a:lnTo>
                    <a:pt x="14" y="7"/>
                  </a:lnTo>
                  <a:lnTo>
                    <a:pt x="8" y="10"/>
                  </a:lnTo>
                  <a:lnTo>
                    <a:pt x="3" y="14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29"/>
                  </a:lnTo>
                  <a:lnTo>
                    <a:pt x="6" y="29"/>
                  </a:lnTo>
                  <a:lnTo>
                    <a:pt x="9" y="28"/>
                  </a:lnTo>
                  <a:lnTo>
                    <a:pt x="19" y="23"/>
                  </a:lnTo>
                  <a:lnTo>
                    <a:pt x="32" y="21"/>
                  </a:lnTo>
                  <a:lnTo>
                    <a:pt x="37" y="20"/>
                  </a:lnTo>
                  <a:lnTo>
                    <a:pt x="41" y="17"/>
                  </a:lnTo>
                  <a:lnTo>
                    <a:pt x="42" y="13"/>
                  </a:lnTo>
                  <a:lnTo>
                    <a:pt x="43" y="9"/>
                  </a:lnTo>
                  <a:lnTo>
                    <a:pt x="43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Freeform 45"/>
            <p:cNvSpPr>
              <a:spLocks noChangeAspect="1"/>
            </p:cNvSpPr>
            <p:nvPr/>
          </p:nvSpPr>
          <p:spPr bwMode="auto">
            <a:xfrm>
              <a:off x="1710" y="2740"/>
              <a:ext cx="798" cy="220"/>
            </a:xfrm>
            <a:custGeom>
              <a:avLst/>
              <a:gdLst>
                <a:gd name="T0" fmla="*/ 658600 w 259"/>
                <a:gd name="T1" fmla="*/ 0 h 79"/>
                <a:gd name="T2" fmla="*/ 682731 w 259"/>
                <a:gd name="T3" fmla="*/ 8895 h 79"/>
                <a:gd name="T4" fmla="*/ 674976 w 259"/>
                <a:gd name="T5" fmla="*/ 42894 h 79"/>
                <a:gd name="T6" fmla="*/ 663887 w 259"/>
                <a:gd name="T7" fmla="*/ 66150 h 79"/>
                <a:gd name="T8" fmla="*/ 656141 w 259"/>
                <a:gd name="T9" fmla="*/ 77877 h 79"/>
                <a:gd name="T10" fmla="*/ 632275 w 259"/>
                <a:gd name="T11" fmla="*/ 87268 h 79"/>
                <a:gd name="T12" fmla="*/ 592785 w 259"/>
                <a:gd name="T13" fmla="*/ 92264 h 79"/>
                <a:gd name="T14" fmla="*/ 529524 w 259"/>
                <a:gd name="T15" fmla="*/ 98808 h 79"/>
                <a:gd name="T16" fmla="*/ 463650 w 259"/>
                <a:gd name="T17" fmla="*/ 99841 h 79"/>
                <a:gd name="T18" fmla="*/ 400390 w 259"/>
                <a:gd name="T19" fmla="*/ 102670 h 79"/>
                <a:gd name="T20" fmla="*/ 311534 w 259"/>
                <a:gd name="T21" fmla="*/ 102670 h 79"/>
                <a:gd name="T22" fmla="*/ 229343 w 259"/>
                <a:gd name="T23" fmla="*/ 102670 h 79"/>
                <a:gd name="T24" fmla="*/ 139397 w 259"/>
                <a:gd name="T25" fmla="*/ 96101 h 79"/>
                <a:gd name="T26" fmla="*/ 92454 w 259"/>
                <a:gd name="T27" fmla="*/ 93776 h 79"/>
                <a:gd name="T28" fmla="*/ 50542 w 259"/>
                <a:gd name="T29" fmla="*/ 84447 h 79"/>
                <a:gd name="T30" fmla="*/ 26676 w 259"/>
                <a:gd name="T31" fmla="*/ 77877 h 79"/>
                <a:gd name="T32" fmla="*/ 15236 w 259"/>
                <a:gd name="T33" fmla="*/ 57428 h 79"/>
                <a:gd name="T34" fmla="*/ 7746 w 259"/>
                <a:gd name="T35" fmla="*/ 37837 h 79"/>
                <a:gd name="T36" fmla="*/ 0 w 259"/>
                <a:gd name="T37" fmla="*/ 13044 h 79"/>
                <a:gd name="T38" fmla="*/ 31621 w 259"/>
                <a:gd name="T39" fmla="*/ 1317 h 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9" h="79">
                  <a:moveTo>
                    <a:pt x="250" y="0"/>
                  </a:moveTo>
                  <a:lnTo>
                    <a:pt x="259" y="7"/>
                  </a:lnTo>
                  <a:lnTo>
                    <a:pt x="256" y="33"/>
                  </a:lnTo>
                  <a:lnTo>
                    <a:pt x="252" y="51"/>
                  </a:lnTo>
                  <a:lnTo>
                    <a:pt x="249" y="60"/>
                  </a:lnTo>
                  <a:lnTo>
                    <a:pt x="240" y="67"/>
                  </a:lnTo>
                  <a:lnTo>
                    <a:pt x="225" y="71"/>
                  </a:lnTo>
                  <a:lnTo>
                    <a:pt x="201" y="76"/>
                  </a:lnTo>
                  <a:lnTo>
                    <a:pt x="176" y="77"/>
                  </a:lnTo>
                  <a:lnTo>
                    <a:pt x="152" y="79"/>
                  </a:lnTo>
                  <a:lnTo>
                    <a:pt x="118" y="79"/>
                  </a:lnTo>
                  <a:lnTo>
                    <a:pt x="87" y="79"/>
                  </a:lnTo>
                  <a:lnTo>
                    <a:pt x="53" y="74"/>
                  </a:lnTo>
                  <a:lnTo>
                    <a:pt x="35" y="72"/>
                  </a:lnTo>
                  <a:lnTo>
                    <a:pt x="19" y="65"/>
                  </a:lnTo>
                  <a:lnTo>
                    <a:pt x="10" y="60"/>
                  </a:lnTo>
                  <a:lnTo>
                    <a:pt x="6" y="44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12" y="1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Freeform 46"/>
            <p:cNvSpPr>
              <a:spLocks noChangeAspect="1"/>
            </p:cNvSpPr>
            <p:nvPr/>
          </p:nvSpPr>
          <p:spPr bwMode="auto">
            <a:xfrm>
              <a:off x="1778" y="2479"/>
              <a:ext cx="643" cy="19"/>
            </a:xfrm>
            <a:custGeom>
              <a:avLst/>
              <a:gdLst>
                <a:gd name="T0" fmla="*/ 545156 w 209"/>
                <a:gd name="T1" fmla="*/ 1200 h 7"/>
                <a:gd name="T2" fmla="*/ 532521 w 209"/>
                <a:gd name="T3" fmla="*/ 3257 h 7"/>
                <a:gd name="T4" fmla="*/ 448479 w 209"/>
                <a:gd name="T5" fmla="*/ 5600 h 7"/>
                <a:gd name="T6" fmla="*/ 367931 w 209"/>
                <a:gd name="T7" fmla="*/ 7662 h 7"/>
                <a:gd name="T8" fmla="*/ 256052 w 209"/>
                <a:gd name="T9" fmla="*/ 7662 h 7"/>
                <a:gd name="T10" fmla="*/ 167005 w 209"/>
                <a:gd name="T11" fmla="*/ 7662 h 7"/>
                <a:gd name="T12" fmla="*/ 93970 w 209"/>
                <a:gd name="T13" fmla="*/ 5600 h 7"/>
                <a:gd name="T14" fmla="*/ 0 w 209"/>
                <a:gd name="T15" fmla="*/ 0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9" h="7">
                  <a:moveTo>
                    <a:pt x="209" y="1"/>
                  </a:moveTo>
                  <a:lnTo>
                    <a:pt x="204" y="3"/>
                  </a:lnTo>
                  <a:lnTo>
                    <a:pt x="172" y="5"/>
                  </a:lnTo>
                  <a:lnTo>
                    <a:pt x="141" y="7"/>
                  </a:lnTo>
                  <a:lnTo>
                    <a:pt x="98" y="7"/>
                  </a:lnTo>
                  <a:lnTo>
                    <a:pt x="64" y="7"/>
                  </a:lnTo>
                  <a:lnTo>
                    <a:pt x="36" y="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Line 47"/>
            <p:cNvSpPr>
              <a:spLocks noChangeAspect="1" noChangeShapeType="1"/>
            </p:cNvSpPr>
            <p:nvPr/>
          </p:nvSpPr>
          <p:spPr bwMode="auto">
            <a:xfrm flipH="1">
              <a:off x="1667" y="2317"/>
              <a:ext cx="65" cy="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Line 48"/>
            <p:cNvSpPr>
              <a:spLocks noChangeAspect="1" noChangeShapeType="1"/>
            </p:cNvSpPr>
            <p:nvPr/>
          </p:nvSpPr>
          <p:spPr bwMode="auto">
            <a:xfrm flipH="1">
              <a:off x="1667" y="2337"/>
              <a:ext cx="65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Oval 49"/>
            <p:cNvSpPr>
              <a:spLocks noChangeAspect="1" noChangeArrowheads="1"/>
            </p:cNvSpPr>
            <p:nvPr/>
          </p:nvSpPr>
          <p:spPr bwMode="auto">
            <a:xfrm>
              <a:off x="2575" y="1816"/>
              <a:ext cx="22" cy="120"/>
            </a:xfrm>
            <a:prstGeom prst="ellipse">
              <a:avLst/>
            </a:prstGeom>
            <a:noFill/>
            <a:ln w="174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b="1" dirty="0">
                <a:cs typeface="Times New Roman" panose="02020603050405020304" pitchFamily="18" charset="0"/>
              </a:endParaRPr>
            </a:p>
          </p:txBody>
        </p:sp>
        <p:sp>
          <p:nvSpPr>
            <p:cNvPr id="108" name="Freeform 50"/>
            <p:cNvSpPr>
              <a:spLocks noChangeAspect="1"/>
            </p:cNvSpPr>
            <p:nvPr/>
          </p:nvSpPr>
          <p:spPr bwMode="auto">
            <a:xfrm>
              <a:off x="2575" y="2337"/>
              <a:ext cx="22" cy="100"/>
            </a:xfrm>
            <a:custGeom>
              <a:avLst/>
              <a:gdLst>
                <a:gd name="T0" fmla="*/ 12575 w 7"/>
                <a:gd name="T1" fmla="*/ 0 h 36"/>
                <a:gd name="T2" fmla="*/ 0 w 7"/>
                <a:gd name="T3" fmla="*/ 22978 h 36"/>
                <a:gd name="T4" fmla="*/ 12575 w 7"/>
                <a:gd name="T5" fmla="*/ 45956 h 36"/>
                <a:gd name="T6" fmla="*/ 21167 w 7"/>
                <a:gd name="T7" fmla="*/ 22978 h 36"/>
                <a:gd name="T8" fmla="*/ 12575 w 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6">
                  <a:moveTo>
                    <a:pt x="4" y="0"/>
                  </a:moveTo>
                  <a:cubicBezTo>
                    <a:pt x="2" y="0"/>
                    <a:pt x="0" y="9"/>
                    <a:pt x="0" y="18"/>
                  </a:cubicBezTo>
                  <a:cubicBezTo>
                    <a:pt x="0" y="29"/>
                    <a:pt x="2" y="36"/>
                    <a:pt x="4" y="36"/>
                  </a:cubicBezTo>
                  <a:cubicBezTo>
                    <a:pt x="6" y="36"/>
                    <a:pt x="7" y="29"/>
                    <a:pt x="7" y="18"/>
                  </a:cubicBezTo>
                  <a:cubicBezTo>
                    <a:pt x="7" y="9"/>
                    <a:pt x="6" y="0"/>
                    <a:pt x="4" y="0"/>
                  </a:cubicBezTo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Oval 51"/>
            <p:cNvSpPr>
              <a:spLocks noChangeAspect="1" noChangeArrowheads="1"/>
            </p:cNvSpPr>
            <p:nvPr/>
          </p:nvSpPr>
          <p:spPr bwMode="auto">
            <a:xfrm>
              <a:off x="1599" y="1816"/>
              <a:ext cx="22" cy="120"/>
            </a:xfrm>
            <a:prstGeom prst="ellipse">
              <a:avLst/>
            </a:prstGeom>
            <a:noFill/>
            <a:ln w="174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b="1" dirty="0">
                <a:cs typeface="Times New Roman" panose="02020603050405020304" pitchFamily="18" charset="0"/>
              </a:endParaRPr>
            </a:p>
          </p:txBody>
        </p:sp>
        <p:sp>
          <p:nvSpPr>
            <p:cNvPr id="110" name="Freeform 52"/>
            <p:cNvSpPr>
              <a:spLocks noChangeAspect="1"/>
            </p:cNvSpPr>
            <p:nvPr/>
          </p:nvSpPr>
          <p:spPr bwMode="auto">
            <a:xfrm>
              <a:off x="1599" y="2337"/>
              <a:ext cx="22" cy="100"/>
            </a:xfrm>
            <a:custGeom>
              <a:avLst/>
              <a:gdLst>
                <a:gd name="T0" fmla="*/ 12575 w 7"/>
                <a:gd name="T1" fmla="*/ 0 h 36"/>
                <a:gd name="T2" fmla="*/ 0 w 7"/>
                <a:gd name="T3" fmla="*/ 22978 h 36"/>
                <a:gd name="T4" fmla="*/ 12575 w 7"/>
                <a:gd name="T5" fmla="*/ 45956 h 36"/>
                <a:gd name="T6" fmla="*/ 21167 w 7"/>
                <a:gd name="T7" fmla="*/ 22978 h 36"/>
                <a:gd name="T8" fmla="*/ 12575 w 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6">
                  <a:moveTo>
                    <a:pt x="4" y="0"/>
                  </a:moveTo>
                  <a:cubicBezTo>
                    <a:pt x="2" y="0"/>
                    <a:pt x="0" y="9"/>
                    <a:pt x="0" y="18"/>
                  </a:cubicBezTo>
                  <a:cubicBezTo>
                    <a:pt x="0" y="29"/>
                    <a:pt x="2" y="36"/>
                    <a:pt x="4" y="36"/>
                  </a:cubicBezTo>
                  <a:cubicBezTo>
                    <a:pt x="6" y="36"/>
                    <a:pt x="7" y="29"/>
                    <a:pt x="7" y="18"/>
                  </a:cubicBezTo>
                  <a:cubicBezTo>
                    <a:pt x="7" y="9"/>
                    <a:pt x="6" y="0"/>
                    <a:pt x="4" y="0"/>
                  </a:cubicBezTo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Freeform 53"/>
            <p:cNvSpPr>
              <a:spLocks noChangeAspect="1"/>
            </p:cNvSpPr>
            <p:nvPr/>
          </p:nvSpPr>
          <p:spPr bwMode="auto">
            <a:xfrm>
              <a:off x="1642" y="2919"/>
              <a:ext cx="912" cy="80"/>
            </a:xfrm>
            <a:custGeom>
              <a:avLst/>
              <a:gdLst>
                <a:gd name="T0" fmla="*/ 780244 w 296"/>
                <a:gd name="T1" fmla="*/ 0 h 29"/>
                <a:gd name="T2" fmla="*/ 746078 w 296"/>
                <a:gd name="T3" fmla="*/ 11004 h 29"/>
                <a:gd name="T4" fmla="*/ 709142 w 296"/>
                <a:gd name="T5" fmla="*/ 18074 h 29"/>
                <a:gd name="T6" fmla="*/ 629761 w 296"/>
                <a:gd name="T7" fmla="*/ 26811 h 29"/>
                <a:gd name="T8" fmla="*/ 550900 w 296"/>
                <a:gd name="T9" fmla="*/ 31788 h 29"/>
                <a:gd name="T10" fmla="*/ 450959 w 296"/>
                <a:gd name="T11" fmla="*/ 35332 h 29"/>
                <a:gd name="T12" fmla="*/ 379854 w 296"/>
                <a:gd name="T13" fmla="*/ 35332 h 29"/>
                <a:gd name="T14" fmla="*/ 279913 w 296"/>
                <a:gd name="T15" fmla="*/ 35332 h 29"/>
                <a:gd name="T16" fmla="*/ 187459 w 296"/>
                <a:gd name="T17" fmla="*/ 30356 h 29"/>
                <a:gd name="T18" fmla="*/ 94968 w 296"/>
                <a:gd name="T19" fmla="*/ 22061 h 29"/>
                <a:gd name="T20" fmla="*/ 44426 w 296"/>
                <a:gd name="T21" fmla="*/ 15807 h 29"/>
                <a:gd name="T22" fmla="*/ 0 w 296"/>
                <a:gd name="T23" fmla="*/ 4808 h 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96" h="29">
                  <a:moveTo>
                    <a:pt x="296" y="0"/>
                  </a:moveTo>
                  <a:lnTo>
                    <a:pt x="283" y="9"/>
                  </a:lnTo>
                  <a:lnTo>
                    <a:pt x="269" y="15"/>
                  </a:lnTo>
                  <a:lnTo>
                    <a:pt x="239" y="22"/>
                  </a:lnTo>
                  <a:lnTo>
                    <a:pt x="209" y="26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06" y="29"/>
                  </a:lnTo>
                  <a:lnTo>
                    <a:pt x="71" y="25"/>
                  </a:lnTo>
                  <a:lnTo>
                    <a:pt x="36" y="18"/>
                  </a:lnTo>
                  <a:lnTo>
                    <a:pt x="17" y="13"/>
                  </a:lnTo>
                  <a:lnTo>
                    <a:pt x="0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Line 54"/>
            <p:cNvSpPr>
              <a:spLocks noChangeAspect="1" noChangeShapeType="1"/>
            </p:cNvSpPr>
            <p:nvPr/>
          </p:nvSpPr>
          <p:spPr bwMode="auto">
            <a:xfrm flipH="1">
              <a:off x="2021" y="733"/>
              <a:ext cx="133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Line 55"/>
            <p:cNvSpPr>
              <a:spLocks noChangeAspect="1" noChangeShapeType="1"/>
            </p:cNvSpPr>
            <p:nvPr/>
          </p:nvSpPr>
          <p:spPr bwMode="auto">
            <a:xfrm>
              <a:off x="2486" y="953"/>
              <a:ext cx="68" cy="36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Freeform 56"/>
            <p:cNvSpPr>
              <a:spLocks noChangeAspect="1"/>
            </p:cNvSpPr>
            <p:nvPr/>
          </p:nvSpPr>
          <p:spPr bwMode="auto">
            <a:xfrm>
              <a:off x="1642" y="953"/>
              <a:ext cx="68" cy="362"/>
            </a:xfrm>
            <a:custGeom>
              <a:avLst/>
              <a:gdLst>
                <a:gd name="T0" fmla="*/ 59234 w 22"/>
                <a:gd name="T1" fmla="*/ 0 h 130"/>
                <a:gd name="T2" fmla="*/ 0 w 22"/>
                <a:gd name="T3" fmla="*/ 168767 h 130"/>
                <a:gd name="T4" fmla="*/ 2569 w 22"/>
                <a:gd name="T5" fmla="*/ 168767 h 1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130">
                  <a:moveTo>
                    <a:pt x="22" y="0"/>
                  </a:moveTo>
                  <a:lnTo>
                    <a:pt x="0" y="130"/>
                  </a:lnTo>
                  <a:lnTo>
                    <a:pt x="1" y="13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Line 57"/>
            <p:cNvSpPr>
              <a:spLocks noChangeAspect="1" noChangeShapeType="1"/>
            </p:cNvSpPr>
            <p:nvPr/>
          </p:nvSpPr>
          <p:spPr bwMode="auto">
            <a:xfrm>
              <a:off x="1578" y="1356"/>
              <a:ext cx="64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Freeform 58"/>
            <p:cNvSpPr>
              <a:spLocks noChangeAspect="1"/>
            </p:cNvSpPr>
            <p:nvPr/>
          </p:nvSpPr>
          <p:spPr bwMode="auto">
            <a:xfrm>
              <a:off x="1688" y="1234"/>
              <a:ext cx="820" cy="81"/>
            </a:xfrm>
            <a:custGeom>
              <a:avLst/>
              <a:gdLst>
                <a:gd name="T0" fmla="*/ 703788 w 266"/>
                <a:gd name="T1" fmla="*/ 38391 h 29"/>
                <a:gd name="T2" fmla="*/ 674518 w 266"/>
                <a:gd name="T3" fmla="*/ 25144 h 29"/>
                <a:gd name="T4" fmla="*/ 618887 w 266"/>
                <a:gd name="T5" fmla="*/ 14801 h 29"/>
                <a:gd name="T6" fmla="*/ 502731 w 266"/>
                <a:gd name="T7" fmla="*/ 6622 h 29"/>
                <a:gd name="T8" fmla="*/ 436820 w 266"/>
                <a:gd name="T9" fmla="*/ 3706 h 29"/>
                <a:gd name="T10" fmla="*/ 364672 w 266"/>
                <a:gd name="T11" fmla="*/ 0 h 29"/>
                <a:gd name="T12" fmla="*/ 288437 w 266"/>
                <a:gd name="T13" fmla="*/ 1327 h 29"/>
                <a:gd name="T14" fmla="*/ 198243 w 266"/>
                <a:gd name="T15" fmla="*/ 7974 h 29"/>
                <a:gd name="T16" fmla="*/ 110796 w 266"/>
                <a:gd name="T17" fmla="*/ 16125 h 29"/>
                <a:gd name="T18" fmla="*/ 47316 w 266"/>
                <a:gd name="T19" fmla="*/ 25144 h 29"/>
                <a:gd name="T20" fmla="*/ 0 w 266"/>
                <a:gd name="T21" fmla="*/ 3839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6" h="29">
                  <a:moveTo>
                    <a:pt x="266" y="29"/>
                  </a:moveTo>
                  <a:lnTo>
                    <a:pt x="255" y="19"/>
                  </a:lnTo>
                  <a:lnTo>
                    <a:pt x="234" y="11"/>
                  </a:lnTo>
                  <a:lnTo>
                    <a:pt x="190" y="5"/>
                  </a:lnTo>
                  <a:lnTo>
                    <a:pt x="165" y="3"/>
                  </a:lnTo>
                  <a:lnTo>
                    <a:pt x="138" y="0"/>
                  </a:lnTo>
                  <a:lnTo>
                    <a:pt x="109" y="1"/>
                  </a:lnTo>
                  <a:lnTo>
                    <a:pt x="75" y="6"/>
                  </a:lnTo>
                  <a:lnTo>
                    <a:pt x="42" y="12"/>
                  </a:lnTo>
                  <a:lnTo>
                    <a:pt x="18" y="19"/>
                  </a:lnTo>
                  <a:lnTo>
                    <a:pt x="0" y="29"/>
                  </a:ln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7" name="テキスト ボックス 116"/>
          <p:cNvSpPr txBox="1"/>
          <p:nvPr/>
        </p:nvSpPr>
        <p:spPr>
          <a:xfrm>
            <a:off x="1964934" y="2010856"/>
            <a:ext cx="1436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Injuries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6566600" y="2010856"/>
            <a:ext cx="1687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Fatalities</a:t>
            </a:r>
          </a:p>
        </p:txBody>
      </p:sp>
      <p:sp>
        <p:nvSpPr>
          <p:cNvPr id="184" name="円/楕円 239"/>
          <p:cNvSpPr>
            <a:spLocks noChangeAspect="1"/>
          </p:cNvSpPr>
          <p:nvPr/>
        </p:nvSpPr>
        <p:spPr>
          <a:xfrm>
            <a:off x="2360820" y="2508336"/>
            <a:ext cx="617017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86" name="円/楕円 239"/>
          <p:cNvSpPr>
            <a:spLocks noChangeAspect="1"/>
          </p:cNvSpPr>
          <p:nvPr/>
        </p:nvSpPr>
        <p:spPr>
          <a:xfrm>
            <a:off x="3145158" y="2706799"/>
            <a:ext cx="612447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7" name="円/楕円 239"/>
          <p:cNvSpPr>
            <a:spLocks noChangeAspect="1"/>
          </p:cNvSpPr>
          <p:nvPr/>
        </p:nvSpPr>
        <p:spPr>
          <a:xfrm>
            <a:off x="1550334" y="2710849"/>
            <a:ext cx="624194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0" name="円/楕円 237"/>
          <p:cNvSpPr>
            <a:spLocks noChangeAspect="1"/>
          </p:cNvSpPr>
          <p:nvPr/>
        </p:nvSpPr>
        <p:spPr>
          <a:xfrm>
            <a:off x="3467246" y="3572231"/>
            <a:ext cx="402462" cy="2328414"/>
          </a:xfrm>
          <a:prstGeom prst="ellipse">
            <a:avLst/>
          </a:prstGeom>
          <a:solidFill>
            <a:schemeClr val="accent2">
              <a:lumMod val="40000"/>
              <a:lumOff val="6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2" name="円/楕円 237"/>
          <p:cNvSpPr>
            <a:spLocks noChangeAspect="1"/>
          </p:cNvSpPr>
          <p:nvPr/>
        </p:nvSpPr>
        <p:spPr>
          <a:xfrm>
            <a:off x="1510263" y="3563524"/>
            <a:ext cx="402462" cy="2328414"/>
          </a:xfrm>
          <a:prstGeom prst="ellipse">
            <a:avLst/>
          </a:prstGeom>
          <a:solidFill>
            <a:schemeClr val="accent2">
              <a:lumMod val="40000"/>
              <a:lumOff val="6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94" name="Group 145"/>
          <p:cNvGrpSpPr>
            <a:grpSpLocks noChangeAspect="1"/>
          </p:cNvGrpSpPr>
          <p:nvPr/>
        </p:nvGrpSpPr>
        <p:grpSpPr bwMode="auto">
          <a:xfrm>
            <a:off x="6613633" y="3247279"/>
            <a:ext cx="1608459" cy="2906918"/>
            <a:chOff x="1510" y="694"/>
            <a:chExt cx="1176" cy="2347"/>
          </a:xfrm>
        </p:grpSpPr>
        <p:sp>
          <p:nvSpPr>
            <p:cNvPr id="195" name="Freeform 6"/>
            <p:cNvSpPr>
              <a:spLocks noChangeAspect="1"/>
            </p:cNvSpPr>
            <p:nvPr/>
          </p:nvSpPr>
          <p:spPr bwMode="auto">
            <a:xfrm>
              <a:off x="2554" y="794"/>
              <a:ext cx="65" cy="702"/>
            </a:xfrm>
            <a:custGeom>
              <a:avLst/>
              <a:gdLst>
                <a:gd name="T0" fmla="*/ 0 w 21"/>
                <a:gd name="T1" fmla="*/ 0 h 252"/>
                <a:gd name="T2" fmla="*/ 29835 w 21"/>
                <a:gd name="T3" fmla="*/ 36426 h 252"/>
                <a:gd name="T4" fmla="*/ 54532 w 21"/>
                <a:gd name="T5" fmla="*/ 71487 h 252"/>
                <a:gd name="T6" fmla="*/ 54532 w 21"/>
                <a:gd name="T7" fmla="*/ 76655 h 252"/>
                <a:gd name="T8" fmla="*/ 54532 w 21"/>
                <a:gd name="T9" fmla="*/ 142113 h 252"/>
                <a:gd name="T10" fmla="*/ 57079 w 21"/>
                <a:gd name="T11" fmla="*/ 276123 h 252"/>
                <a:gd name="T12" fmla="*/ 57079 w 21"/>
                <a:gd name="T13" fmla="*/ 328132 h 2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252">
                  <a:moveTo>
                    <a:pt x="0" y="0"/>
                  </a:moveTo>
                  <a:lnTo>
                    <a:pt x="11" y="28"/>
                  </a:lnTo>
                  <a:lnTo>
                    <a:pt x="20" y="55"/>
                  </a:lnTo>
                  <a:lnTo>
                    <a:pt x="20" y="59"/>
                  </a:lnTo>
                  <a:lnTo>
                    <a:pt x="20" y="109"/>
                  </a:lnTo>
                  <a:lnTo>
                    <a:pt x="21" y="212"/>
                  </a:lnTo>
                  <a:lnTo>
                    <a:pt x="21" y="252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6" name="Freeform 7"/>
            <p:cNvSpPr>
              <a:spLocks noChangeAspect="1"/>
            </p:cNvSpPr>
            <p:nvPr/>
          </p:nvSpPr>
          <p:spPr bwMode="auto">
            <a:xfrm>
              <a:off x="2575" y="1557"/>
              <a:ext cx="44" cy="1222"/>
            </a:xfrm>
            <a:custGeom>
              <a:avLst/>
              <a:gdLst>
                <a:gd name="T0" fmla="*/ 33742 w 14"/>
                <a:gd name="T1" fmla="*/ 0 h 439"/>
                <a:gd name="T2" fmla="*/ 39521 w 14"/>
                <a:gd name="T3" fmla="*/ 194523 h 439"/>
                <a:gd name="T4" fmla="*/ 36479 w 14"/>
                <a:gd name="T5" fmla="*/ 414439 h 439"/>
                <a:gd name="T6" fmla="*/ 42344 w 14"/>
                <a:gd name="T7" fmla="*/ 543832 h 439"/>
                <a:gd name="T8" fmla="*/ 0 w 14"/>
                <a:gd name="T9" fmla="*/ 568564 h 4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439">
                  <a:moveTo>
                    <a:pt x="11" y="0"/>
                  </a:moveTo>
                  <a:lnTo>
                    <a:pt x="13" y="150"/>
                  </a:lnTo>
                  <a:lnTo>
                    <a:pt x="12" y="320"/>
                  </a:lnTo>
                  <a:lnTo>
                    <a:pt x="14" y="420"/>
                  </a:lnTo>
                  <a:lnTo>
                    <a:pt x="0" y="4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" name="Freeform 8"/>
            <p:cNvSpPr>
              <a:spLocks noChangeAspect="1"/>
            </p:cNvSpPr>
            <p:nvPr/>
          </p:nvSpPr>
          <p:spPr bwMode="auto">
            <a:xfrm>
              <a:off x="1621" y="2760"/>
              <a:ext cx="954" cy="281"/>
            </a:xfrm>
            <a:custGeom>
              <a:avLst/>
              <a:gdLst>
                <a:gd name="T0" fmla="*/ 810343 w 310"/>
                <a:gd name="T1" fmla="*/ 2818 h 101"/>
                <a:gd name="T2" fmla="*/ 802643 w 310"/>
                <a:gd name="T3" fmla="*/ 42659 h 101"/>
                <a:gd name="T4" fmla="*/ 797719 w 310"/>
                <a:gd name="T5" fmla="*/ 84008 h 101"/>
                <a:gd name="T6" fmla="*/ 789093 w 310"/>
                <a:gd name="T7" fmla="*/ 92685 h 101"/>
                <a:gd name="T8" fmla="*/ 776448 w 310"/>
                <a:gd name="T9" fmla="*/ 100656 h 101"/>
                <a:gd name="T10" fmla="*/ 755199 w 310"/>
                <a:gd name="T11" fmla="*/ 108513 h 101"/>
                <a:gd name="T12" fmla="*/ 727040 w 310"/>
                <a:gd name="T13" fmla="*/ 115040 h 101"/>
                <a:gd name="T14" fmla="*/ 684520 w 310"/>
                <a:gd name="T15" fmla="*/ 118685 h 101"/>
                <a:gd name="T16" fmla="*/ 611689 w 310"/>
                <a:gd name="T17" fmla="*/ 123849 h 101"/>
                <a:gd name="T18" fmla="*/ 528276 w 310"/>
                <a:gd name="T19" fmla="*/ 128870 h 101"/>
                <a:gd name="T20" fmla="*/ 399920 w 310"/>
                <a:gd name="T21" fmla="*/ 130373 h 101"/>
                <a:gd name="T22" fmla="*/ 310776 w 310"/>
                <a:gd name="T23" fmla="*/ 130373 h 101"/>
                <a:gd name="T24" fmla="*/ 248166 w 310"/>
                <a:gd name="T25" fmla="*/ 127485 h 101"/>
                <a:gd name="T26" fmla="*/ 174985 w 310"/>
                <a:gd name="T27" fmla="*/ 123849 h 101"/>
                <a:gd name="T28" fmla="*/ 128353 w 310"/>
                <a:gd name="T29" fmla="*/ 118685 h 101"/>
                <a:gd name="T30" fmla="*/ 89156 w 310"/>
                <a:gd name="T31" fmla="*/ 115992 h 101"/>
                <a:gd name="T32" fmla="*/ 57674 w 310"/>
                <a:gd name="T33" fmla="*/ 108513 h 101"/>
                <a:gd name="T34" fmla="*/ 39197 w 310"/>
                <a:gd name="T35" fmla="*/ 104382 h 101"/>
                <a:gd name="T36" fmla="*/ 31479 w 310"/>
                <a:gd name="T37" fmla="*/ 95509 h 101"/>
                <a:gd name="T38" fmla="*/ 23779 w 310"/>
                <a:gd name="T39" fmla="*/ 81190 h 101"/>
                <a:gd name="T40" fmla="*/ 15153 w 310"/>
                <a:gd name="T41" fmla="*/ 63030 h 101"/>
                <a:gd name="T42" fmla="*/ 7727 w 310"/>
                <a:gd name="T43" fmla="*/ 32540 h 101"/>
                <a:gd name="T44" fmla="*/ 2511 w 310"/>
                <a:gd name="T45" fmla="*/ 6524 h 101"/>
                <a:gd name="T46" fmla="*/ 0 w 310"/>
                <a:gd name="T47" fmla="*/ 0 h 1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10" h="101">
                  <a:moveTo>
                    <a:pt x="310" y="2"/>
                  </a:moveTo>
                  <a:lnTo>
                    <a:pt x="307" y="33"/>
                  </a:lnTo>
                  <a:lnTo>
                    <a:pt x="305" y="65"/>
                  </a:lnTo>
                  <a:lnTo>
                    <a:pt x="302" y="72"/>
                  </a:lnTo>
                  <a:lnTo>
                    <a:pt x="297" y="78"/>
                  </a:lnTo>
                  <a:lnTo>
                    <a:pt x="289" y="84"/>
                  </a:lnTo>
                  <a:lnTo>
                    <a:pt x="278" y="89"/>
                  </a:lnTo>
                  <a:lnTo>
                    <a:pt x="262" y="92"/>
                  </a:lnTo>
                  <a:lnTo>
                    <a:pt x="234" y="96"/>
                  </a:lnTo>
                  <a:lnTo>
                    <a:pt x="202" y="100"/>
                  </a:lnTo>
                  <a:lnTo>
                    <a:pt x="153" y="101"/>
                  </a:lnTo>
                  <a:lnTo>
                    <a:pt x="119" y="101"/>
                  </a:lnTo>
                  <a:lnTo>
                    <a:pt x="95" y="99"/>
                  </a:lnTo>
                  <a:lnTo>
                    <a:pt x="67" y="96"/>
                  </a:lnTo>
                  <a:lnTo>
                    <a:pt x="49" y="92"/>
                  </a:lnTo>
                  <a:lnTo>
                    <a:pt x="34" y="90"/>
                  </a:lnTo>
                  <a:lnTo>
                    <a:pt x="22" y="84"/>
                  </a:lnTo>
                  <a:lnTo>
                    <a:pt x="15" y="81"/>
                  </a:lnTo>
                  <a:lnTo>
                    <a:pt x="12" y="74"/>
                  </a:lnTo>
                  <a:lnTo>
                    <a:pt x="9" y="63"/>
                  </a:lnTo>
                  <a:lnTo>
                    <a:pt x="6" y="49"/>
                  </a:lnTo>
                  <a:lnTo>
                    <a:pt x="3" y="25"/>
                  </a:lnTo>
                  <a:lnTo>
                    <a:pt x="1" y="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" name="Freeform 9"/>
            <p:cNvSpPr>
              <a:spLocks noChangeAspect="1"/>
            </p:cNvSpPr>
            <p:nvPr/>
          </p:nvSpPr>
          <p:spPr bwMode="auto">
            <a:xfrm>
              <a:off x="1599" y="1557"/>
              <a:ext cx="22" cy="1203"/>
            </a:xfrm>
            <a:custGeom>
              <a:avLst/>
              <a:gdLst>
                <a:gd name="T0" fmla="*/ 21167 w 7"/>
                <a:gd name="T1" fmla="*/ 561005 h 432"/>
                <a:gd name="T2" fmla="*/ 15299 w 7"/>
                <a:gd name="T3" fmla="*/ 557337 h 432"/>
                <a:gd name="T4" fmla="*/ 8602 w 7"/>
                <a:gd name="T5" fmla="*/ 547944 h 432"/>
                <a:gd name="T6" fmla="*/ 2737 w 7"/>
                <a:gd name="T7" fmla="*/ 544232 h 432"/>
                <a:gd name="T8" fmla="*/ 2737 w 7"/>
                <a:gd name="T9" fmla="*/ 526001 h 432"/>
                <a:gd name="T10" fmla="*/ 2737 w 7"/>
                <a:gd name="T11" fmla="*/ 375420 h 432"/>
                <a:gd name="T12" fmla="*/ 0 w 7"/>
                <a:gd name="T13" fmla="*/ 222079 h 432"/>
                <a:gd name="T14" fmla="*/ 0 w 7"/>
                <a:gd name="T15" fmla="*/ 175348 h 432"/>
                <a:gd name="T16" fmla="*/ 0 w 7"/>
                <a:gd name="T17" fmla="*/ 0 h 4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432">
                  <a:moveTo>
                    <a:pt x="7" y="432"/>
                  </a:moveTo>
                  <a:lnTo>
                    <a:pt x="5" y="429"/>
                  </a:lnTo>
                  <a:lnTo>
                    <a:pt x="3" y="422"/>
                  </a:lnTo>
                  <a:lnTo>
                    <a:pt x="1" y="419"/>
                  </a:lnTo>
                  <a:lnTo>
                    <a:pt x="1" y="405"/>
                  </a:lnTo>
                  <a:lnTo>
                    <a:pt x="1" y="289"/>
                  </a:lnTo>
                  <a:lnTo>
                    <a:pt x="0" y="171"/>
                  </a:lnTo>
                  <a:lnTo>
                    <a:pt x="0" y="13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Freeform 10"/>
            <p:cNvSpPr>
              <a:spLocks noChangeAspect="1"/>
            </p:cNvSpPr>
            <p:nvPr/>
          </p:nvSpPr>
          <p:spPr bwMode="auto">
            <a:xfrm>
              <a:off x="1599" y="694"/>
              <a:ext cx="955" cy="802"/>
            </a:xfrm>
            <a:custGeom>
              <a:avLst/>
              <a:gdLst>
                <a:gd name="T0" fmla="*/ 2514 w 310"/>
                <a:gd name="T1" fmla="*/ 373907 h 288"/>
                <a:gd name="T2" fmla="*/ 2514 w 310"/>
                <a:gd name="T3" fmla="*/ 289544 h 288"/>
                <a:gd name="T4" fmla="*/ 0 w 310"/>
                <a:gd name="T5" fmla="*/ 243000 h 288"/>
                <a:gd name="T6" fmla="*/ 2514 w 310"/>
                <a:gd name="T7" fmla="*/ 138963 h 288"/>
                <a:gd name="T8" fmla="*/ 4944 w 310"/>
                <a:gd name="T9" fmla="*/ 112876 h 288"/>
                <a:gd name="T10" fmla="*/ 10259 w 310"/>
                <a:gd name="T11" fmla="*/ 106310 h 288"/>
                <a:gd name="T12" fmla="*/ 21343 w 310"/>
                <a:gd name="T13" fmla="*/ 83052 h 288"/>
                <a:gd name="T14" fmla="*/ 34146 w 310"/>
                <a:gd name="T15" fmla="*/ 64828 h 288"/>
                <a:gd name="T16" fmla="*/ 55492 w 310"/>
                <a:gd name="T17" fmla="*/ 46535 h 288"/>
                <a:gd name="T18" fmla="*/ 82158 w 310"/>
                <a:gd name="T19" fmla="*/ 37836 h 288"/>
                <a:gd name="T20" fmla="*/ 126534 w 310"/>
                <a:gd name="T21" fmla="*/ 27126 h 288"/>
                <a:gd name="T22" fmla="*/ 173369 w 310"/>
                <a:gd name="T23" fmla="*/ 19613 h 288"/>
                <a:gd name="T24" fmla="*/ 234184 w 310"/>
                <a:gd name="T25" fmla="*/ 10212 h 288"/>
                <a:gd name="T26" fmla="*/ 297390 w 310"/>
                <a:gd name="T27" fmla="*/ 3667 h 288"/>
                <a:gd name="T28" fmla="*/ 336862 w 310"/>
                <a:gd name="T29" fmla="*/ 3667 h 288"/>
                <a:gd name="T30" fmla="*/ 389806 w 310"/>
                <a:gd name="T31" fmla="*/ 1317 h 288"/>
                <a:gd name="T32" fmla="*/ 450594 w 310"/>
                <a:gd name="T33" fmla="*/ 0 h 288"/>
                <a:gd name="T34" fmla="*/ 508599 w 310"/>
                <a:gd name="T35" fmla="*/ 1317 h 288"/>
                <a:gd name="T36" fmla="*/ 579586 w 310"/>
                <a:gd name="T37" fmla="*/ 6569 h 288"/>
                <a:gd name="T38" fmla="*/ 626508 w 310"/>
                <a:gd name="T39" fmla="*/ 10212 h 288"/>
                <a:gd name="T40" fmla="*/ 674520 w 310"/>
                <a:gd name="T41" fmla="*/ 16711 h 288"/>
                <a:gd name="T42" fmla="*/ 713601 w 310"/>
                <a:gd name="T43" fmla="*/ 21938 h 288"/>
                <a:gd name="T44" fmla="*/ 750528 w 310"/>
                <a:gd name="T45" fmla="*/ 28438 h 288"/>
                <a:gd name="T46" fmla="*/ 784674 w 310"/>
                <a:gd name="T47" fmla="*/ 37836 h 288"/>
                <a:gd name="T48" fmla="*/ 816285 w 310"/>
                <a:gd name="T49" fmla="*/ 50941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10" h="288">
                  <a:moveTo>
                    <a:pt x="1" y="288"/>
                  </a:moveTo>
                  <a:lnTo>
                    <a:pt x="1" y="223"/>
                  </a:lnTo>
                  <a:lnTo>
                    <a:pt x="0" y="187"/>
                  </a:lnTo>
                  <a:lnTo>
                    <a:pt x="1" y="107"/>
                  </a:lnTo>
                  <a:lnTo>
                    <a:pt x="2" y="87"/>
                  </a:lnTo>
                  <a:lnTo>
                    <a:pt x="4" y="82"/>
                  </a:lnTo>
                  <a:lnTo>
                    <a:pt x="8" y="64"/>
                  </a:lnTo>
                  <a:lnTo>
                    <a:pt x="13" y="50"/>
                  </a:lnTo>
                  <a:lnTo>
                    <a:pt x="21" y="36"/>
                  </a:lnTo>
                  <a:lnTo>
                    <a:pt x="31" y="29"/>
                  </a:lnTo>
                  <a:lnTo>
                    <a:pt x="48" y="21"/>
                  </a:lnTo>
                  <a:lnTo>
                    <a:pt x="66" y="15"/>
                  </a:lnTo>
                  <a:lnTo>
                    <a:pt x="89" y="8"/>
                  </a:lnTo>
                  <a:lnTo>
                    <a:pt x="113" y="3"/>
                  </a:lnTo>
                  <a:lnTo>
                    <a:pt x="128" y="3"/>
                  </a:lnTo>
                  <a:lnTo>
                    <a:pt x="148" y="1"/>
                  </a:lnTo>
                  <a:lnTo>
                    <a:pt x="171" y="0"/>
                  </a:lnTo>
                  <a:lnTo>
                    <a:pt x="193" y="1"/>
                  </a:lnTo>
                  <a:lnTo>
                    <a:pt x="220" y="5"/>
                  </a:lnTo>
                  <a:lnTo>
                    <a:pt x="238" y="8"/>
                  </a:lnTo>
                  <a:lnTo>
                    <a:pt x="256" y="13"/>
                  </a:lnTo>
                  <a:lnTo>
                    <a:pt x="271" y="17"/>
                  </a:lnTo>
                  <a:lnTo>
                    <a:pt x="285" y="22"/>
                  </a:lnTo>
                  <a:lnTo>
                    <a:pt x="298" y="29"/>
                  </a:lnTo>
                  <a:lnTo>
                    <a:pt x="310" y="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0" name="Freeform 11"/>
            <p:cNvSpPr>
              <a:spLocks noChangeAspect="1"/>
            </p:cNvSpPr>
            <p:nvPr/>
          </p:nvSpPr>
          <p:spPr bwMode="auto">
            <a:xfrm>
              <a:off x="2375" y="752"/>
              <a:ext cx="200" cy="242"/>
            </a:xfrm>
            <a:custGeom>
              <a:avLst/>
              <a:gdLst>
                <a:gd name="T0" fmla="*/ 169600 w 65"/>
                <a:gd name="T1" fmla="*/ 112068 h 87"/>
                <a:gd name="T2" fmla="*/ 169600 w 65"/>
                <a:gd name="T3" fmla="*/ 109245 h 87"/>
                <a:gd name="T4" fmla="*/ 167148 w 65"/>
                <a:gd name="T5" fmla="*/ 94116 h 87"/>
                <a:gd name="T6" fmla="*/ 162138 w 65"/>
                <a:gd name="T7" fmla="*/ 69451 h 87"/>
                <a:gd name="T8" fmla="*/ 154452 w 65"/>
                <a:gd name="T9" fmla="*/ 54130 h 87"/>
                <a:gd name="T10" fmla="*/ 138489 w 65"/>
                <a:gd name="T11" fmla="*/ 39816 h 87"/>
                <a:gd name="T12" fmla="*/ 114452 w 65"/>
                <a:gd name="T13" fmla="*/ 24489 h 87"/>
                <a:gd name="T14" fmla="*/ 78068 w 65"/>
                <a:gd name="T15" fmla="*/ 15327 h 87"/>
                <a:gd name="T16" fmla="*/ 46609 w 65"/>
                <a:gd name="T17" fmla="*/ 8804 h 87"/>
                <a:gd name="T18" fmla="*/ 26160 w 65"/>
                <a:gd name="T19" fmla="*/ 3661 h 87"/>
                <a:gd name="T20" fmla="*/ 0 w 65"/>
                <a:gd name="T21" fmla="*/ 0 h 87"/>
                <a:gd name="T22" fmla="*/ 23745 w 65"/>
                <a:gd name="T23" fmla="*/ 14314 h 87"/>
                <a:gd name="T24" fmla="*/ 39175 w 65"/>
                <a:gd name="T25" fmla="*/ 25975 h 87"/>
                <a:gd name="T26" fmla="*/ 55120 w 65"/>
                <a:gd name="T27" fmla="*/ 38500 h 87"/>
                <a:gd name="T28" fmla="*/ 70354 w 65"/>
                <a:gd name="T29" fmla="*/ 55615 h 87"/>
                <a:gd name="T30" fmla="*/ 89080 w 65"/>
                <a:gd name="T31" fmla="*/ 73582 h 87"/>
                <a:gd name="T32" fmla="*/ 96806 w 65"/>
                <a:gd name="T33" fmla="*/ 85251 h 87"/>
                <a:gd name="T34" fmla="*/ 99305 w 65"/>
                <a:gd name="T35" fmla="*/ 91231 h 87"/>
                <a:gd name="T36" fmla="*/ 130680 w 65"/>
                <a:gd name="T37" fmla="*/ 97754 h 87"/>
                <a:gd name="T38" fmla="*/ 143412 w 65"/>
                <a:gd name="T39" fmla="*/ 104230 h 87"/>
                <a:gd name="T40" fmla="*/ 156951 w 65"/>
                <a:gd name="T41" fmla="*/ 108408 h 87"/>
                <a:gd name="T42" fmla="*/ 162138 w 65"/>
                <a:gd name="T43" fmla="*/ 112068 h 87"/>
                <a:gd name="T44" fmla="*/ 169600 w 65"/>
                <a:gd name="T45" fmla="*/ 110753 h 87"/>
                <a:gd name="T46" fmla="*/ 169600 w 65"/>
                <a:gd name="T47" fmla="*/ 110753 h 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5" h="87">
                  <a:moveTo>
                    <a:pt x="65" y="87"/>
                  </a:moveTo>
                  <a:lnTo>
                    <a:pt x="65" y="85"/>
                  </a:lnTo>
                  <a:lnTo>
                    <a:pt x="64" y="73"/>
                  </a:lnTo>
                  <a:lnTo>
                    <a:pt x="62" y="54"/>
                  </a:lnTo>
                  <a:lnTo>
                    <a:pt x="59" y="42"/>
                  </a:lnTo>
                  <a:lnTo>
                    <a:pt x="53" y="31"/>
                  </a:lnTo>
                  <a:lnTo>
                    <a:pt x="44" y="19"/>
                  </a:lnTo>
                  <a:lnTo>
                    <a:pt x="30" y="12"/>
                  </a:lnTo>
                  <a:lnTo>
                    <a:pt x="18" y="7"/>
                  </a:lnTo>
                  <a:lnTo>
                    <a:pt x="10" y="3"/>
                  </a:lnTo>
                  <a:lnTo>
                    <a:pt x="0" y="0"/>
                  </a:lnTo>
                  <a:lnTo>
                    <a:pt x="9" y="11"/>
                  </a:lnTo>
                  <a:lnTo>
                    <a:pt x="15" y="20"/>
                  </a:lnTo>
                  <a:lnTo>
                    <a:pt x="21" y="30"/>
                  </a:lnTo>
                  <a:lnTo>
                    <a:pt x="27" y="43"/>
                  </a:lnTo>
                  <a:lnTo>
                    <a:pt x="34" y="57"/>
                  </a:lnTo>
                  <a:lnTo>
                    <a:pt x="37" y="66"/>
                  </a:lnTo>
                  <a:lnTo>
                    <a:pt x="38" y="71"/>
                  </a:lnTo>
                  <a:lnTo>
                    <a:pt x="50" y="76"/>
                  </a:lnTo>
                  <a:lnTo>
                    <a:pt x="55" y="81"/>
                  </a:lnTo>
                  <a:lnTo>
                    <a:pt x="60" y="84"/>
                  </a:lnTo>
                  <a:lnTo>
                    <a:pt x="62" y="87"/>
                  </a:lnTo>
                  <a:lnTo>
                    <a:pt x="65" y="8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1" name="Freeform 12"/>
            <p:cNvSpPr>
              <a:spLocks noChangeAspect="1"/>
            </p:cNvSpPr>
            <p:nvPr/>
          </p:nvSpPr>
          <p:spPr bwMode="auto">
            <a:xfrm>
              <a:off x="1621" y="752"/>
              <a:ext cx="200" cy="242"/>
            </a:xfrm>
            <a:custGeom>
              <a:avLst/>
              <a:gdLst>
                <a:gd name="T0" fmla="*/ 169600 w 65"/>
                <a:gd name="T1" fmla="*/ 0 h 87"/>
                <a:gd name="T2" fmla="*/ 167148 w 65"/>
                <a:gd name="T3" fmla="*/ 1316 h 87"/>
                <a:gd name="T4" fmla="*/ 107031 w 65"/>
                <a:gd name="T5" fmla="*/ 11669 h 87"/>
                <a:gd name="T6" fmla="*/ 80492 w 65"/>
                <a:gd name="T7" fmla="*/ 16634 h 87"/>
                <a:gd name="T8" fmla="*/ 52695 w 65"/>
                <a:gd name="T9" fmla="*/ 25975 h 87"/>
                <a:gd name="T10" fmla="*/ 33874 w 65"/>
                <a:gd name="T11" fmla="*/ 36155 h 87"/>
                <a:gd name="T12" fmla="*/ 23745 w 65"/>
                <a:gd name="T13" fmla="*/ 47777 h 87"/>
                <a:gd name="T14" fmla="*/ 12732 w 65"/>
                <a:gd name="T15" fmla="*/ 64414 h 87"/>
                <a:gd name="T16" fmla="*/ 4923 w 65"/>
                <a:gd name="T17" fmla="*/ 79632 h 87"/>
                <a:gd name="T18" fmla="*/ 0 w 65"/>
                <a:gd name="T19" fmla="*/ 92608 h 87"/>
                <a:gd name="T20" fmla="*/ 2508 w 65"/>
                <a:gd name="T21" fmla="*/ 109245 h 87"/>
                <a:gd name="T22" fmla="*/ 4923 w 65"/>
                <a:gd name="T23" fmla="*/ 112068 h 87"/>
                <a:gd name="T24" fmla="*/ 12732 w 65"/>
                <a:gd name="T25" fmla="*/ 109245 h 87"/>
                <a:gd name="T26" fmla="*/ 28951 w 65"/>
                <a:gd name="T27" fmla="*/ 104230 h 87"/>
                <a:gd name="T28" fmla="*/ 46609 w 65"/>
                <a:gd name="T29" fmla="*/ 95431 h 87"/>
                <a:gd name="T30" fmla="*/ 60157 w 65"/>
                <a:gd name="T31" fmla="*/ 92608 h 87"/>
                <a:gd name="T32" fmla="*/ 73062 w 65"/>
                <a:gd name="T33" fmla="*/ 91231 h 87"/>
                <a:gd name="T34" fmla="*/ 75569 w 65"/>
                <a:gd name="T35" fmla="*/ 82433 h 87"/>
                <a:gd name="T36" fmla="*/ 80492 w 65"/>
                <a:gd name="T37" fmla="*/ 72252 h 87"/>
                <a:gd name="T38" fmla="*/ 91615 w 65"/>
                <a:gd name="T39" fmla="*/ 57960 h 87"/>
                <a:gd name="T40" fmla="*/ 109529 w 65"/>
                <a:gd name="T41" fmla="*/ 44962 h 87"/>
                <a:gd name="T42" fmla="*/ 128265 w 65"/>
                <a:gd name="T43" fmla="*/ 29635 h 87"/>
                <a:gd name="T44" fmla="*/ 156951 w 65"/>
                <a:gd name="T45" fmla="*/ 12998 h 87"/>
                <a:gd name="T46" fmla="*/ 164649 w 65"/>
                <a:gd name="T47" fmla="*/ 5146 h 87"/>
                <a:gd name="T48" fmla="*/ 164649 w 65"/>
                <a:gd name="T49" fmla="*/ 2818 h 87"/>
                <a:gd name="T50" fmla="*/ 151129 w 65"/>
                <a:gd name="T51" fmla="*/ 5146 h 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87">
                  <a:moveTo>
                    <a:pt x="65" y="0"/>
                  </a:moveTo>
                  <a:lnTo>
                    <a:pt x="64" y="1"/>
                  </a:lnTo>
                  <a:lnTo>
                    <a:pt x="41" y="9"/>
                  </a:lnTo>
                  <a:lnTo>
                    <a:pt x="31" y="13"/>
                  </a:lnTo>
                  <a:lnTo>
                    <a:pt x="20" y="20"/>
                  </a:lnTo>
                  <a:lnTo>
                    <a:pt x="13" y="28"/>
                  </a:lnTo>
                  <a:lnTo>
                    <a:pt x="9" y="37"/>
                  </a:lnTo>
                  <a:lnTo>
                    <a:pt x="5" y="50"/>
                  </a:lnTo>
                  <a:lnTo>
                    <a:pt x="2" y="62"/>
                  </a:lnTo>
                  <a:lnTo>
                    <a:pt x="0" y="72"/>
                  </a:lnTo>
                  <a:lnTo>
                    <a:pt x="1" y="85"/>
                  </a:lnTo>
                  <a:lnTo>
                    <a:pt x="2" y="87"/>
                  </a:lnTo>
                  <a:lnTo>
                    <a:pt x="5" y="85"/>
                  </a:lnTo>
                  <a:lnTo>
                    <a:pt x="11" y="81"/>
                  </a:lnTo>
                  <a:lnTo>
                    <a:pt x="18" y="74"/>
                  </a:lnTo>
                  <a:lnTo>
                    <a:pt x="23" y="72"/>
                  </a:lnTo>
                  <a:lnTo>
                    <a:pt x="28" y="71"/>
                  </a:lnTo>
                  <a:lnTo>
                    <a:pt x="29" y="64"/>
                  </a:lnTo>
                  <a:lnTo>
                    <a:pt x="31" y="56"/>
                  </a:lnTo>
                  <a:lnTo>
                    <a:pt x="35" y="45"/>
                  </a:lnTo>
                  <a:lnTo>
                    <a:pt x="42" y="35"/>
                  </a:lnTo>
                  <a:lnTo>
                    <a:pt x="49" y="23"/>
                  </a:lnTo>
                  <a:lnTo>
                    <a:pt x="60" y="10"/>
                  </a:lnTo>
                  <a:lnTo>
                    <a:pt x="63" y="4"/>
                  </a:lnTo>
                  <a:lnTo>
                    <a:pt x="63" y="2"/>
                  </a:lnTo>
                  <a:lnTo>
                    <a:pt x="58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2" name="Freeform 13"/>
            <p:cNvSpPr>
              <a:spLocks noChangeAspect="1"/>
            </p:cNvSpPr>
            <p:nvPr/>
          </p:nvSpPr>
          <p:spPr bwMode="auto">
            <a:xfrm>
              <a:off x="2154" y="733"/>
              <a:ext cx="221" cy="401"/>
            </a:xfrm>
            <a:custGeom>
              <a:avLst/>
              <a:gdLst>
                <a:gd name="T0" fmla="*/ 184738 w 72"/>
                <a:gd name="T1" fmla="*/ 15400 h 144"/>
                <a:gd name="T2" fmla="*/ 153908 w 72"/>
                <a:gd name="T3" fmla="*/ 8894 h 144"/>
                <a:gd name="T4" fmla="*/ 110325 w 72"/>
                <a:gd name="T5" fmla="*/ 6569 h 144"/>
                <a:gd name="T6" fmla="*/ 64256 w 72"/>
                <a:gd name="T7" fmla="*/ 2829 h 144"/>
                <a:gd name="T8" fmla="*/ 12520 w 72"/>
                <a:gd name="T9" fmla="*/ 0 h 144"/>
                <a:gd name="T10" fmla="*/ 0 w 72"/>
                <a:gd name="T11" fmla="*/ 0 h 144"/>
                <a:gd name="T12" fmla="*/ 7631 w 72"/>
                <a:gd name="T13" fmla="*/ 13044 h 144"/>
                <a:gd name="T14" fmla="*/ 15010 w 72"/>
                <a:gd name="T15" fmla="*/ 32654 h 144"/>
                <a:gd name="T16" fmla="*/ 28313 w 72"/>
                <a:gd name="T17" fmla="*/ 55926 h 144"/>
                <a:gd name="T18" fmla="*/ 35943 w 72"/>
                <a:gd name="T19" fmla="*/ 83052 h 144"/>
                <a:gd name="T20" fmla="*/ 50953 w 72"/>
                <a:gd name="T21" fmla="*/ 125920 h 144"/>
                <a:gd name="T22" fmla="*/ 61862 w 72"/>
                <a:gd name="T23" fmla="*/ 165972 h 144"/>
                <a:gd name="T24" fmla="*/ 67006 w 72"/>
                <a:gd name="T25" fmla="*/ 187075 h 1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2" h="144">
                  <a:moveTo>
                    <a:pt x="72" y="12"/>
                  </a:moveTo>
                  <a:lnTo>
                    <a:pt x="60" y="7"/>
                  </a:lnTo>
                  <a:lnTo>
                    <a:pt x="43" y="5"/>
                  </a:lnTo>
                  <a:lnTo>
                    <a:pt x="25" y="2"/>
                  </a:lnTo>
                  <a:lnTo>
                    <a:pt x="5" y="0"/>
                  </a:lnTo>
                  <a:lnTo>
                    <a:pt x="0" y="0"/>
                  </a:lnTo>
                  <a:lnTo>
                    <a:pt x="3" y="10"/>
                  </a:lnTo>
                  <a:lnTo>
                    <a:pt x="6" y="25"/>
                  </a:lnTo>
                  <a:lnTo>
                    <a:pt x="11" y="43"/>
                  </a:lnTo>
                  <a:lnTo>
                    <a:pt x="14" y="64"/>
                  </a:lnTo>
                  <a:lnTo>
                    <a:pt x="20" y="97"/>
                  </a:lnTo>
                  <a:lnTo>
                    <a:pt x="24" y="128"/>
                  </a:lnTo>
                  <a:lnTo>
                    <a:pt x="26" y="14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Freeform 14"/>
            <p:cNvSpPr>
              <a:spLocks noChangeAspect="1"/>
            </p:cNvSpPr>
            <p:nvPr/>
          </p:nvSpPr>
          <p:spPr bwMode="auto">
            <a:xfrm>
              <a:off x="1821" y="733"/>
              <a:ext cx="222" cy="401"/>
            </a:xfrm>
            <a:custGeom>
              <a:avLst/>
              <a:gdLst>
                <a:gd name="T0" fmla="*/ 0 w 72"/>
                <a:gd name="T1" fmla="*/ 15400 h 144"/>
                <a:gd name="T2" fmla="*/ 34262 w 72"/>
                <a:gd name="T3" fmla="*/ 11726 h 144"/>
                <a:gd name="T4" fmla="*/ 68888 w 72"/>
                <a:gd name="T5" fmla="*/ 8894 h 144"/>
                <a:gd name="T6" fmla="*/ 108370 w 72"/>
                <a:gd name="T7" fmla="*/ 5166 h 144"/>
                <a:gd name="T8" fmla="*/ 156362 w 72"/>
                <a:gd name="T9" fmla="*/ 0 h 144"/>
                <a:gd name="T10" fmla="*/ 190889 w 72"/>
                <a:gd name="T11" fmla="*/ 1317 h 144"/>
                <a:gd name="T12" fmla="*/ 180594 w 72"/>
                <a:gd name="T13" fmla="*/ 19613 h 144"/>
                <a:gd name="T14" fmla="*/ 169195 w 72"/>
                <a:gd name="T15" fmla="*/ 37836 h 144"/>
                <a:gd name="T16" fmla="*/ 164129 w 72"/>
                <a:gd name="T17" fmla="*/ 55926 h 144"/>
                <a:gd name="T18" fmla="*/ 156362 w 72"/>
                <a:gd name="T19" fmla="*/ 81539 h 144"/>
                <a:gd name="T20" fmla="*/ 127070 w 72"/>
                <a:gd name="T21" fmla="*/ 187075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2" h="144">
                  <a:moveTo>
                    <a:pt x="0" y="12"/>
                  </a:moveTo>
                  <a:lnTo>
                    <a:pt x="13" y="9"/>
                  </a:lnTo>
                  <a:lnTo>
                    <a:pt x="26" y="7"/>
                  </a:lnTo>
                  <a:lnTo>
                    <a:pt x="41" y="4"/>
                  </a:lnTo>
                  <a:lnTo>
                    <a:pt x="59" y="0"/>
                  </a:lnTo>
                  <a:lnTo>
                    <a:pt x="72" y="1"/>
                  </a:lnTo>
                  <a:lnTo>
                    <a:pt x="68" y="15"/>
                  </a:lnTo>
                  <a:lnTo>
                    <a:pt x="64" y="29"/>
                  </a:lnTo>
                  <a:lnTo>
                    <a:pt x="62" y="43"/>
                  </a:lnTo>
                  <a:lnTo>
                    <a:pt x="59" y="63"/>
                  </a:lnTo>
                  <a:lnTo>
                    <a:pt x="48" y="14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Freeform 15"/>
            <p:cNvSpPr>
              <a:spLocks noChangeAspect="1"/>
            </p:cNvSpPr>
            <p:nvPr/>
          </p:nvSpPr>
          <p:spPr bwMode="auto">
            <a:xfrm>
              <a:off x="2154" y="752"/>
              <a:ext cx="267" cy="61"/>
            </a:xfrm>
            <a:custGeom>
              <a:avLst/>
              <a:gdLst>
                <a:gd name="T0" fmla="*/ 222917 w 87"/>
                <a:gd name="T1" fmla="*/ 27716 h 22"/>
                <a:gd name="T2" fmla="*/ 202254 w 87"/>
                <a:gd name="T3" fmla="*/ 25071 h 22"/>
                <a:gd name="T4" fmla="*/ 161179 w 87"/>
                <a:gd name="T5" fmla="*/ 19035 h 22"/>
                <a:gd name="T6" fmla="*/ 110271 w 87"/>
                <a:gd name="T7" fmla="*/ 11302 h 22"/>
                <a:gd name="T8" fmla="*/ 59348 w 87"/>
                <a:gd name="T9" fmla="*/ 3605 h 22"/>
                <a:gd name="T10" fmla="*/ 28302 w 87"/>
                <a:gd name="T11" fmla="*/ 0 h 22"/>
                <a:gd name="T12" fmla="*/ 0 w 87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2">
                  <a:moveTo>
                    <a:pt x="87" y="22"/>
                  </a:moveTo>
                  <a:lnTo>
                    <a:pt x="79" y="20"/>
                  </a:lnTo>
                  <a:lnTo>
                    <a:pt x="63" y="15"/>
                  </a:lnTo>
                  <a:lnTo>
                    <a:pt x="43" y="9"/>
                  </a:lnTo>
                  <a:lnTo>
                    <a:pt x="23" y="3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Freeform 16"/>
            <p:cNvSpPr>
              <a:spLocks noChangeAspect="1"/>
            </p:cNvSpPr>
            <p:nvPr/>
          </p:nvSpPr>
          <p:spPr bwMode="auto">
            <a:xfrm>
              <a:off x="1778" y="752"/>
              <a:ext cx="243" cy="61"/>
            </a:xfrm>
            <a:custGeom>
              <a:avLst/>
              <a:gdLst>
                <a:gd name="T0" fmla="*/ 0 w 79"/>
                <a:gd name="T1" fmla="*/ 27716 h 22"/>
                <a:gd name="T2" fmla="*/ 44032 w 79"/>
                <a:gd name="T3" fmla="*/ 22764 h 22"/>
                <a:gd name="T4" fmla="*/ 91417 w 79"/>
                <a:gd name="T5" fmla="*/ 14069 h 22"/>
                <a:gd name="T6" fmla="*/ 143133 w 79"/>
                <a:gd name="T7" fmla="*/ 8695 h 22"/>
                <a:gd name="T8" fmla="*/ 205729 w 79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9" h="22">
                  <a:moveTo>
                    <a:pt x="0" y="22"/>
                  </a:moveTo>
                  <a:lnTo>
                    <a:pt x="17" y="18"/>
                  </a:lnTo>
                  <a:lnTo>
                    <a:pt x="35" y="11"/>
                  </a:lnTo>
                  <a:lnTo>
                    <a:pt x="55" y="7"/>
                  </a:lnTo>
                  <a:lnTo>
                    <a:pt x="79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Line 17"/>
            <p:cNvSpPr>
              <a:spLocks noChangeAspect="1" noChangeShapeType="1"/>
            </p:cNvSpPr>
            <p:nvPr/>
          </p:nvSpPr>
          <p:spPr bwMode="auto">
            <a:xfrm flipH="1">
              <a:off x="1599" y="953"/>
              <a:ext cx="22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Line 18"/>
            <p:cNvSpPr>
              <a:spLocks noChangeAspect="1" noChangeShapeType="1"/>
            </p:cNvSpPr>
            <p:nvPr/>
          </p:nvSpPr>
          <p:spPr bwMode="auto">
            <a:xfrm>
              <a:off x="2575" y="953"/>
              <a:ext cx="22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Freeform 19"/>
            <p:cNvSpPr>
              <a:spLocks noChangeAspect="1"/>
            </p:cNvSpPr>
            <p:nvPr/>
          </p:nvSpPr>
          <p:spPr bwMode="auto">
            <a:xfrm>
              <a:off x="1688" y="1134"/>
              <a:ext cx="820" cy="181"/>
            </a:xfrm>
            <a:custGeom>
              <a:avLst/>
              <a:gdLst>
                <a:gd name="T0" fmla="*/ 703788 w 266"/>
                <a:gd name="T1" fmla="*/ 81534 h 65"/>
                <a:gd name="T2" fmla="*/ 703788 w 266"/>
                <a:gd name="T3" fmla="*/ 55923 h 65"/>
                <a:gd name="T4" fmla="*/ 669539 w 266"/>
                <a:gd name="T5" fmla="*/ 36320 h 65"/>
                <a:gd name="T6" fmla="*/ 605792 w 266"/>
                <a:gd name="T7" fmla="*/ 21937 h 65"/>
                <a:gd name="T8" fmla="*/ 529483 w 266"/>
                <a:gd name="T9" fmla="*/ 10211 h 65"/>
                <a:gd name="T10" fmla="*/ 473852 w 266"/>
                <a:gd name="T11" fmla="*/ 5165 h 65"/>
                <a:gd name="T12" fmla="*/ 370819 w 266"/>
                <a:gd name="T13" fmla="*/ 0 h 65"/>
                <a:gd name="T14" fmla="*/ 336305 w 266"/>
                <a:gd name="T15" fmla="*/ 1317 h 65"/>
                <a:gd name="T16" fmla="*/ 241132 w 266"/>
                <a:gd name="T17" fmla="*/ 6569 h 65"/>
                <a:gd name="T18" fmla="*/ 163994 w 266"/>
                <a:gd name="T19" fmla="*/ 13043 h 65"/>
                <a:gd name="T20" fmla="*/ 87419 w 266"/>
                <a:gd name="T21" fmla="*/ 24766 h 65"/>
                <a:gd name="T22" fmla="*/ 41983 w 266"/>
                <a:gd name="T23" fmla="*/ 36320 h 65"/>
                <a:gd name="T24" fmla="*/ 10281 w 266"/>
                <a:gd name="T25" fmla="*/ 50936 h 65"/>
                <a:gd name="T26" fmla="*/ 4979 w 266"/>
                <a:gd name="T27" fmla="*/ 64817 h 65"/>
                <a:gd name="T28" fmla="*/ 0 w 266"/>
                <a:gd name="T29" fmla="*/ 84357 h 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6" h="65">
                  <a:moveTo>
                    <a:pt x="266" y="63"/>
                  </a:moveTo>
                  <a:lnTo>
                    <a:pt x="266" y="43"/>
                  </a:lnTo>
                  <a:lnTo>
                    <a:pt x="253" y="28"/>
                  </a:lnTo>
                  <a:lnTo>
                    <a:pt x="229" y="17"/>
                  </a:lnTo>
                  <a:lnTo>
                    <a:pt x="200" y="8"/>
                  </a:lnTo>
                  <a:lnTo>
                    <a:pt x="179" y="4"/>
                  </a:lnTo>
                  <a:lnTo>
                    <a:pt x="140" y="0"/>
                  </a:lnTo>
                  <a:lnTo>
                    <a:pt x="127" y="1"/>
                  </a:lnTo>
                  <a:lnTo>
                    <a:pt x="91" y="5"/>
                  </a:lnTo>
                  <a:lnTo>
                    <a:pt x="62" y="10"/>
                  </a:lnTo>
                  <a:lnTo>
                    <a:pt x="33" y="19"/>
                  </a:lnTo>
                  <a:lnTo>
                    <a:pt x="16" y="28"/>
                  </a:lnTo>
                  <a:lnTo>
                    <a:pt x="4" y="39"/>
                  </a:lnTo>
                  <a:lnTo>
                    <a:pt x="2" y="50"/>
                  </a:lnTo>
                  <a:lnTo>
                    <a:pt x="0" y="6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Freeform 20"/>
            <p:cNvSpPr>
              <a:spLocks noChangeAspect="1"/>
            </p:cNvSpPr>
            <p:nvPr/>
          </p:nvSpPr>
          <p:spPr bwMode="auto">
            <a:xfrm>
              <a:off x="2532" y="975"/>
              <a:ext cx="22" cy="521"/>
            </a:xfrm>
            <a:custGeom>
              <a:avLst/>
              <a:gdLst>
                <a:gd name="T0" fmla="*/ 0 w 7"/>
                <a:gd name="T1" fmla="*/ 0 h 187"/>
                <a:gd name="T2" fmla="*/ 8602 w 7"/>
                <a:gd name="T3" fmla="*/ 97728 h 187"/>
                <a:gd name="T4" fmla="*/ 18442 w 7"/>
                <a:gd name="T5" fmla="*/ 192692 h 187"/>
                <a:gd name="T6" fmla="*/ 21167 w 7"/>
                <a:gd name="T7" fmla="*/ 243730 h 1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7">
                  <a:moveTo>
                    <a:pt x="0" y="0"/>
                  </a:moveTo>
                  <a:lnTo>
                    <a:pt x="3" y="75"/>
                  </a:lnTo>
                  <a:lnTo>
                    <a:pt x="6" y="148"/>
                  </a:lnTo>
                  <a:lnTo>
                    <a:pt x="7" y="18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21"/>
            <p:cNvSpPr>
              <a:spLocks noChangeAspect="1"/>
            </p:cNvSpPr>
            <p:nvPr/>
          </p:nvSpPr>
          <p:spPr bwMode="auto">
            <a:xfrm>
              <a:off x="1642" y="975"/>
              <a:ext cx="25" cy="521"/>
            </a:xfrm>
            <a:custGeom>
              <a:avLst/>
              <a:gdLst>
                <a:gd name="T0" fmla="*/ 23281 w 8"/>
                <a:gd name="T1" fmla="*/ 0 h 187"/>
                <a:gd name="T2" fmla="*/ 8388 w 8"/>
                <a:gd name="T3" fmla="*/ 86093 h 187"/>
                <a:gd name="T4" fmla="*/ 0 w 8"/>
                <a:gd name="T5" fmla="*/ 195587 h 187"/>
                <a:gd name="T6" fmla="*/ 0 w 8"/>
                <a:gd name="T7" fmla="*/ 243730 h 1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87">
                  <a:moveTo>
                    <a:pt x="8" y="0"/>
                  </a:moveTo>
                  <a:lnTo>
                    <a:pt x="3" y="66"/>
                  </a:lnTo>
                  <a:lnTo>
                    <a:pt x="0" y="150"/>
                  </a:lnTo>
                  <a:lnTo>
                    <a:pt x="0" y="18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Freeform 22"/>
            <p:cNvSpPr>
              <a:spLocks noChangeAspect="1"/>
            </p:cNvSpPr>
            <p:nvPr/>
          </p:nvSpPr>
          <p:spPr bwMode="auto">
            <a:xfrm>
              <a:off x="2508" y="1315"/>
              <a:ext cx="46" cy="2"/>
            </a:xfrm>
            <a:custGeom>
              <a:avLst/>
              <a:gdLst>
                <a:gd name="T0" fmla="*/ 0 w 15"/>
                <a:gd name="T1" fmla="*/ 0 h 2"/>
                <a:gd name="T2" fmla="*/ 17333 w 15"/>
                <a:gd name="T3" fmla="*/ 0 h 2"/>
                <a:gd name="T4" fmla="*/ 38211 w 1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">
                  <a:moveTo>
                    <a:pt x="0" y="0"/>
                  </a:moveTo>
                  <a:lnTo>
                    <a:pt x="7" y="0"/>
                  </a:lnTo>
                  <a:lnTo>
                    <a:pt x="15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Freeform 23"/>
            <p:cNvSpPr>
              <a:spLocks noChangeAspect="1"/>
            </p:cNvSpPr>
            <p:nvPr/>
          </p:nvSpPr>
          <p:spPr bwMode="auto">
            <a:xfrm>
              <a:off x="1642" y="1315"/>
              <a:ext cx="46" cy="2"/>
            </a:xfrm>
            <a:custGeom>
              <a:avLst/>
              <a:gdLst>
                <a:gd name="T0" fmla="*/ 38211 w 15"/>
                <a:gd name="T1" fmla="*/ 0 h 2"/>
                <a:gd name="T2" fmla="*/ 33338 w 15"/>
                <a:gd name="T3" fmla="*/ 0 h 2"/>
                <a:gd name="T4" fmla="*/ 0 w 1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">
                  <a:moveTo>
                    <a:pt x="15" y="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Freeform 24"/>
            <p:cNvSpPr>
              <a:spLocks noChangeAspect="1"/>
            </p:cNvSpPr>
            <p:nvPr/>
          </p:nvSpPr>
          <p:spPr bwMode="auto">
            <a:xfrm>
              <a:off x="1688" y="1315"/>
              <a:ext cx="820" cy="342"/>
            </a:xfrm>
            <a:custGeom>
              <a:avLst/>
              <a:gdLst>
                <a:gd name="T0" fmla="*/ 703788 w 266"/>
                <a:gd name="T1" fmla="*/ 0 h 123"/>
                <a:gd name="T2" fmla="*/ 701242 w 266"/>
                <a:gd name="T3" fmla="*/ 34712 h 123"/>
                <a:gd name="T4" fmla="*/ 695995 w 266"/>
                <a:gd name="T5" fmla="*/ 69287 h 123"/>
                <a:gd name="T6" fmla="*/ 679851 w 266"/>
                <a:gd name="T7" fmla="*/ 111823 h 123"/>
                <a:gd name="T8" fmla="*/ 666756 w 266"/>
                <a:gd name="T9" fmla="*/ 158040 h 123"/>
                <a:gd name="T10" fmla="*/ 600727 w 266"/>
                <a:gd name="T11" fmla="*/ 147936 h 123"/>
                <a:gd name="T12" fmla="*/ 526138 w 266"/>
                <a:gd name="T13" fmla="*/ 142731 h 123"/>
                <a:gd name="T14" fmla="*/ 459931 w 266"/>
                <a:gd name="T15" fmla="*/ 139917 h 123"/>
                <a:gd name="T16" fmla="*/ 373337 w 266"/>
                <a:gd name="T17" fmla="*/ 138610 h 123"/>
                <a:gd name="T18" fmla="*/ 296202 w 266"/>
                <a:gd name="T19" fmla="*/ 139917 h 123"/>
                <a:gd name="T20" fmla="*/ 235238 w 266"/>
                <a:gd name="T21" fmla="*/ 141424 h 123"/>
                <a:gd name="T22" fmla="*/ 163994 w 266"/>
                <a:gd name="T23" fmla="*/ 145058 h 123"/>
                <a:gd name="T24" fmla="*/ 84901 w 266"/>
                <a:gd name="T25" fmla="*/ 152882 h 123"/>
                <a:gd name="T26" fmla="*/ 53198 w 266"/>
                <a:gd name="T27" fmla="*/ 158040 h 123"/>
                <a:gd name="T28" fmla="*/ 37033 w 266"/>
                <a:gd name="T29" fmla="*/ 119669 h 123"/>
                <a:gd name="T30" fmla="*/ 26712 w 266"/>
                <a:gd name="T31" fmla="*/ 88762 h 123"/>
                <a:gd name="T32" fmla="*/ 10281 w 266"/>
                <a:gd name="T33" fmla="*/ 41059 h 123"/>
                <a:gd name="T34" fmla="*/ 0 w 266"/>
                <a:gd name="T35" fmla="*/ 3656 h 1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6" h="123">
                  <a:moveTo>
                    <a:pt x="266" y="0"/>
                  </a:moveTo>
                  <a:lnTo>
                    <a:pt x="265" y="27"/>
                  </a:lnTo>
                  <a:lnTo>
                    <a:pt x="263" y="54"/>
                  </a:lnTo>
                  <a:lnTo>
                    <a:pt x="257" y="87"/>
                  </a:lnTo>
                  <a:lnTo>
                    <a:pt x="252" y="123"/>
                  </a:lnTo>
                  <a:lnTo>
                    <a:pt x="227" y="115"/>
                  </a:lnTo>
                  <a:lnTo>
                    <a:pt x="199" y="111"/>
                  </a:lnTo>
                  <a:lnTo>
                    <a:pt x="174" y="109"/>
                  </a:lnTo>
                  <a:lnTo>
                    <a:pt x="141" y="108"/>
                  </a:lnTo>
                  <a:lnTo>
                    <a:pt x="112" y="109"/>
                  </a:lnTo>
                  <a:lnTo>
                    <a:pt x="89" y="110"/>
                  </a:lnTo>
                  <a:lnTo>
                    <a:pt x="62" y="113"/>
                  </a:lnTo>
                  <a:lnTo>
                    <a:pt x="32" y="119"/>
                  </a:lnTo>
                  <a:lnTo>
                    <a:pt x="20" y="123"/>
                  </a:lnTo>
                  <a:lnTo>
                    <a:pt x="14" y="93"/>
                  </a:lnTo>
                  <a:lnTo>
                    <a:pt x="10" y="69"/>
                  </a:lnTo>
                  <a:lnTo>
                    <a:pt x="4" y="32"/>
                  </a:lnTo>
                  <a:lnTo>
                    <a:pt x="0" y="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Freeform 25"/>
            <p:cNvSpPr>
              <a:spLocks noChangeAspect="1"/>
            </p:cNvSpPr>
            <p:nvPr/>
          </p:nvSpPr>
          <p:spPr bwMode="auto">
            <a:xfrm>
              <a:off x="1732" y="1657"/>
              <a:ext cx="733" cy="1142"/>
            </a:xfrm>
            <a:custGeom>
              <a:avLst/>
              <a:gdLst>
                <a:gd name="T0" fmla="*/ 612717 w 238"/>
                <a:gd name="T1" fmla="*/ 0 h 410"/>
                <a:gd name="T2" fmla="*/ 599135 w 238"/>
                <a:gd name="T3" fmla="*/ 23297 h 410"/>
                <a:gd name="T4" fmla="*/ 594078 w 238"/>
                <a:gd name="T5" fmla="*/ 57482 h 410"/>
                <a:gd name="T6" fmla="*/ 588879 w 238"/>
                <a:gd name="T7" fmla="*/ 89678 h 410"/>
                <a:gd name="T8" fmla="*/ 588879 w 238"/>
                <a:gd name="T9" fmla="*/ 130260 h 410"/>
                <a:gd name="T10" fmla="*/ 583825 w 238"/>
                <a:gd name="T11" fmla="*/ 193817 h 410"/>
                <a:gd name="T12" fmla="*/ 583825 w 238"/>
                <a:gd name="T13" fmla="*/ 241895 h 410"/>
                <a:gd name="T14" fmla="*/ 583825 w 238"/>
                <a:gd name="T15" fmla="*/ 292703 h 410"/>
                <a:gd name="T16" fmla="*/ 583825 w 238"/>
                <a:gd name="T17" fmla="*/ 340868 h 410"/>
                <a:gd name="T18" fmla="*/ 588879 w 238"/>
                <a:gd name="T19" fmla="*/ 379743 h 410"/>
                <a:gd name="T20" fmla="*/ 601562 w 238"/>
                <a:gd name="T21" fmla="*/ 417473 h 410"/>
                <a:gd name="T22" fmla="*/ 615409 w 238"/>
                <a:gd name="T23" fmla="*/ 451491 h 410"/>
                <a:gd name="T24" fmla="*/ 625665 w 238"/>
                <a:gd name="T25" fmla="*/ 475799 h 410"/>
                <a:gd name="T26" fmla="*/ 625665 w 238"/>
                <a:gd name="T27" fmla="*/ 488871 h 410"/>
                <a:gd name="T28" fmla="*/ 625665 w 238"/>
                <a:gd name="T29" fmla="*/ 501928 h 410"/>
                <a:gd name="T30" fmla="*/ 612717 w 238"/>
                <a:gd name="T31" fmla="*/ 507157 h 410"/>
                <a:gd name="T32" fmla="*/ 562501 w 238"/>
                <a:gd name="T33" fmla="*/ 520231 h 410"/>
                <a:gd name="T34" fmla="*/ 515348 w 238"/>
                <a:gd name="T35" fmla="*/ 529609 h 410"/>
                <a:gd name="T36" fmla="*/ 467762 w 238"/>
                <a:gd name="T37" fmla="*/ 531960 h 410"/>
                <a:gd name="T38" fmla="*/ 404607 w 238"/>
                <a:gd name="T39" fmla="*/ 533281 h 410"/>
                <a:gd name="T40" fmla="*/ 275682 w 238"/>
                <a:gd name="T41" fmla="*/ 533281 h 410"/>
                <a:gd name="T42" fmla="*/ 191994 w 238"/>
                <a:gd name="T43" fmla="*/ 531960 h 410"/>
                <a:gd name="T44" fmla="*/ 144139 w 238"/>
                <a:gd name="T45" fmla="*/ 530448 h 410"/>
                <a:gd name="T46" fmla="*/ 86999 w 238"/>
                <a:gd name="T47" fmla="*/ 525398 h 410"/>
                <a:gd name="T48" fmla="*/ 52908 w 238"/>
                <a:gd name="T49" fmla="*/ 517872 h 410"/>
                <a:gd name="T50" fmla="*/ 18809 w 238"/>
                <a:gd name="T51" fmla="*/ 506140 h 410"/>
                <a:gd name="T52" fmla="*/ 7740 w 238"/>
                <a:gd name="T53" fmla="*/ 501928 h 410"/>
                <a:gd name="T54" fmla="*/ 0 w 238"/>
                <a:gd name="T55" fmla="*/ 483882 h 410"/>
                <a:gd name="T56" fmla="*/ 10253 w 238"/>
                <a:gd name="T57" fmla="*/ 460390 h 410"/>
                <a:gd name="T58" fmla="*/ 21322 w 238"/>
                <a:gd name="T59" fmla="*/ 437055 h 410"/>
                <a:gd name="T60" fmla="*/ 31578 w 238"/>
                <a:gd name="T61" fmla="*/ 405741 h 410"/>
                <a:gd name="T62" fmla="*/ 39317 w 238"/>
                <a:gd name="T63" fmla="*/ 378726 h 410"/>
                <a:gd name="T64" fmla="*/ 41830 w 238"/>
                <a:gd name="T65" fmla="*/ 293736 h 410"/>
                <a:gd name="T66" fmla="*/ 41830 w 238"/>
                <a:gd name="T67" fmla="*/ 231678 h 410"/>
                <a:gd name="T68" fmla="*/ 39317 w 238"/>
                <a:gd name="T69" fmla="*/ 120865 h 410"/>
                <a:gd name="T70" fmla="*/ 36604 w 238"/>
                <a:gd name="T71" fmla="*/ 81617 h 410"/>
                <a:gd name="T72" fmla="*/ 31578 w 238"/>
                <a:gd name="T73" fmla="*/ 58326 h 410"/>
                <a:gd name="T74" fmla="*/ 23838 w 238"/>
                <a:gd name="T75" fmla="*/ 33708 h 410"/>
                <a:gd name="T76" fmla="*/ 15196 w 238"/>
                <a:gd name="T77" fmla="*/ 0 h 4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38" h="410">
                  <a:moveTo>
                    <a:pt x="233" y="0"/>
                  </a:moveTo>
                  <a:lnTo>
                    <a:pt x="228" y="18"/>
                  </a:lnTo>
                  <a:lnTo>
                    <a:pt x="226" y="44"/>
                  </a:lnTo>
                  <a:lnTo>
                    <a:pt x="224" y="69"/>
                  </a:lnTo>
                  <a:lnTo>
                    <a:pt x="224" y="100"/>
                  </a:lnTo>
                  <a:lnTo>
                    <a:pt x="222" y="149"/>
                  </a:lnTo>
                  <a:lnTo>
                    <a:pt x="222" y="186"/>
                  </a:lnTo>
                  <a:lnTo>
                    <a:pt x="222" y="225"/>
                  </a:lnTo>
                  <a:lnTo>
                    <a:pt x="222" y="262"/>
                  </a:lnTo>
                  <a:lnTo>
                    <a:pt x="224" y="292"/>
                  </a:lnTo>
                  <a:lnTo>
                    <a:pt x="229" y="321"/>
                  </a:lnTo>
                  <a:lnTo>
                    <a:pt x="234" y="347"/>
                  </a:lnTo>
                  <a:lnTo>
                    <a:pt x="238" y="366"/>
                  </a:lnTo>
                  <a:lnTo>
                    <a:pt x="238" y="376"/>
                  </a:lnTo>
                  <a:lnTo>
                    <a:pt x="238" y="386"/>
                  </a:lnTo>
                  <a:lnTo>
                    <a:pt x="233" y="390"/>
                  </a:lnTo>
                  <a:lnTo>
                    <a:pt x="214" y="400"/>
                  </a:lnTo>
                  <a:lnTo>
                    <a:pt x="196" y="407"/>
                  </a:lnTo>
                  <a:lnTo>
                    <a:pt x="178" y="409"/>
                  </a:lnTo>
                  <a:lnTo>
                    <a:pt x="154" y="410"/>
                  </a:lnTo>
                  <a:lnTo>
                    <a:pt x="105" y="410"/>
                  </a:lnTo>
                  <a:lnTo>
                    <a:pt x="73" y="409"/>
                  </a:lnTo>
                  <a:lnTo>
                    <a:pt x="55" y="408"/>
                  </a:lnTo>
                  <a:lnTo>
                    <a:pt x="33" y="404"/>
                  </a:lnTo>
                  <a:lnTo>
                    <a:pt x="20" y="398"/>
                  </a:lnTo>
                  <a:lnTo>
                    <a:pt x="7" y="389"/>
                  </a:lnTo>
                  <a:lnTo>
                    <a:pt x="3" y="386"/>
                  </a:lnTo>
                  <a:lnTo>
                    <a:pt x="0" y="372"/>
                  </a:lnTo>
                  <a:lnTo>
                    <a:pt x="4" y="354"/>
                  </a:lnTo>
                  <a:lnTo>
                    <a:pt x="8" y="336"/>
                  </a:lnTo>
                  <a:lnTo>
                    <a:pt x="12" y="312"/>
                  </a:lnTo>
                  <a:lnTo>
                    <a:pt x="15" y="291"/>
                  </a:lnTo>
                  <a:lnTo>
                    <a:pt x="16" y="226"/>
                  </a:lnTo>
                  <a:lnTo>
                    <a:pt x="16" y="178"/>
                  </a:lnTo>
                  <a:lnTo>
                    <a:pt x="15" y="93"/>
                  </a:lnTo>
                  <a:lnTo>
                    <a:pt x="14" y="63"/>
                  </a:lnTo>
                  <a:lnTo>
                    <a:pt x="12" y="45"/>
                  </a:lnTo>
                  <a:lnTo>
                    <a:pt x="9" y="26"/>
                  </a:lnTo>
                  <a:lnTo>
                    <a:pt x="6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Freeform 26"/>
            <p:cNvSpPr>
              <a:spLocks noChangeAspect="1"/>
            </p:cNvSpPr>
            <p:nvPr/>
          </p:nvSpPr>
          <p:spPr bwMode="auto">
            <a:xfrm>
              <a:off x="2554" y="1535"/>
              <a:ext cx="3" cy="963"/>
            </a:xfrm>
            <a:custGeom>
              <a:avLst/>
              <a:gdLst>
                <a:gd name="T0" fmla="*/ 0 w 3"/>
                <a:gd name="T1" fmla="*/ 0 h 346"/>
                <a:gd name="T2" fmla="*/ 0 w 3"/>
                <a:gd name="T3" fmla="*/ 74838 h 346"/>
                <a:gd name="T4" fmla="*/ 0 w 3"/>
                <a:gd name="T5" fmla="*/ 138435 h 346"/>
                <a:gd name="T6" fmla="*/ 0 w 3"/>
                <a:gd name="T7" fmla="*/ 250998 h 346"/>
                <a:gd name="T8" fmla="*/ 0 w 3"/>
                <a:gd name="T9" fmla="*/ 338859 h 346"/>
                <a:gd name="T10" fmla="*/ 0 w 3"/>
                <a:gd name="T11" fmla="*/ 386809 h 346"/>
                <a:gd name="T12" fmla="*/ 0 w 3"/>
                <a:gd name="T13" fmla="*/ 447586 h 3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346">
                  <a:moveTo>
                    <a:pt x="0" y="0"/>
                  </a:moveTo>
                  <a:lnTo>
                    <a:pt x="0" y="58"/>
                  </a:lnTo>
                  <a:lnTo>
                    <a:pt x="0" y="107"/>
                  </a:lnTo>
                  <a:lnTo>
                    <a:pt x="0" y="194"/>
                  </a:lnTo>
                  <a:lnTo>
                    <a:pt x="0" y="262"/>
                  </a:lnTo>
                  <a:lnTo>
                    <a:pt x="0" y="299"/>
                  </a:lnTo>
                  <a:lnTo>
                    <a:pt x="0" y="34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 27"/>
            <p:cNvSpPr>
              <a:spLocks noChangeAspect="1" noChangeShapeType="1"/>
            </p:cNvSpPr>
            <p:nvPr/>
          </p:nvSpPr>
          <p:spPr bwMode="auto">
            <a:xfrm flipH="1">
              <a:off x="2508" y="1434"/>
              <a:ext cx="46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 28"/>
            <p:cNvSpPr>
              <a:spLocks noChangeAspect="1" noChangeShapeType="1"/>
            </p:cNvSpPr>
            <p:nvPr/>
          </p:nvSpPr>
          <p:spPr bwMode="auto">
            <a:xfrm flipV="1">
              <a:off x="2508" y="1476"/>
              <a:ext cx="46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Freeform 29"/>
            <p:cNvSpPr>
              <a:spLocks noChangeAspect="1"/>
            </p:cNvSpPr>
            <p:nvPr/>
          </p:nvSpPr>
          <p:spPr bwMode="auto">
            <a:xfrm>
              <a:off x="2465" y="1315"/>
              <a:ext cx="89" cy="1183"/>
            </a:xfrm>
            <a:custGeom>
              <a:avLst/>
              <a:gdLst>
                <a:gd name="T0" fmla="*/ 74340 w 29"/>
                <a:gd name="T1" fmla="*/ 0 h 425"/>
                <a:gd name="T2" fmla="*/ 40811 w 29"/>
                <a:gd name="T3" fmla="*/ 71189 h 425"/>
                <a:gd name="T4" fmla="*/ 35931 w 29"/>
                <a:gd name="T5" fmla="*/ 97245 h 425"/>
                <a:gd name="T6" fmla="*/ 25902 w 29"/>
                <a:gd name="T7" fmla="*/ 143719 h 425"/>
                <a:gd name="T8" fmla="*/ 17404 w 29"/>
                <a:gd name="T9" fmla="*/ 169776 h 425"/>
                <a:gd name="T10" fmla="*/ 12518 w 29"/>
                <a:gd name="T11" fmla="*/ 183643 h 425"/>
                <a:gd name="T12" fmla="*/ 10115 w 29"/>
                <a:gd name="T13" fmla="*/ 229257 h 425"/>
                <a:gd name="T14" fmla="*/ 7629 w 29"/>
                <a:gd name="T15" fmla="*/ 267856 h 425"/>
                <a:gd name="T16" fmla="*/ 7629 w 29"/>
                <a:gd name="T17" fmla="*/ 307978 h 425"/>
                <a:gd name="T18" fmla="*/ 4889 w 29"/>
                <a:gd name="T19" fmla="*/ 350761 h 425"/>
                <a:gd name="T20" fmla="*/ 0 w 29"/>
                <a:gd name="T21" fmla="*/ 414412 h 425"/>
                <a:gd name="T22" fmla="*/ 4889 w 29"/>
                <a:gd name="T23" fmla="*/ 464705 h 425"/>
                <a:gd name="T24" fmla="*/ 7629 w 29"/>
                <a:gd name="T25" fmla="*/ 493472 h 425"/>
                <a:gd name="T26" fmla="*/ 10115 w 29"/>
                <a:gd name="T27" fmla="*/ 497308 h 425"/>
                <a:gd name="T28" fmla="*/ 33446 w 29"/>
                <a:gd name="T29" fmla="*/ 521853 h 425"/>
                <a:gd name="T30" fmla="*/ 53412 w 29"/>
                <a:gd name="T31" fmla="*/ 538552 h 425"/>
                <a:gd name="T32" fmla="*/ 69463 w 29"/>
                <a:gd name="T33" fmla="*/ 547428 h 425"/>
                <a:gd name="T34" fmla="*/ 74340 w 29"/>
                <a:gd name="T35" fmla="*/ 550256 h 4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" h="425">
                  <a:moveTo>
                    <a:pt x="29" y="0"/>
                  </a:moveTo>
                  <a:lnTo>
                    <a:pt x="16" y="55"/>
                  </a:lnTo>
                  <a:lnTo>
                    <a:pt x="14" y="75"/>
                  </a:lnTo>
                  <a:lnTo>
                    <a:pt x="10" y="111"/>
                  </a:lnTo>
                  <a:lnTo>
                    <a:pt x="7" y="131"/>
                  </a:lnTo>
                  <a:lnTo>
                    <a:pt x="5" y="142"/>
                  </a:lnTo>
                  <a:lnTo>
                    <a:pt x="4" y="177"/>
                  </a:lnTo>
                  <a:lnTo>
                    <a:pt x="3" y="207"/>
                  </a:lnTo>
                  <a:lnTo>
                    <a:pt x="3" y="238"/>
                  </a:lnTo>
                  <a:lnTo>
                    <a:pt x="2" y="271"/>
                  </a:lnTo>
                  <a:lnTo>
                    <a:pt x="0" y="320"/>
                  </a:lnTo>
                  <a:lnTo>
                    <a:pt x="2" y="359"/>
                  </a:lnTo>
                  <a:lnTo>
                    <a:pt x="3" y="381"/>
                  </a:lnTo>
                  <a:lnTo>
                    <a:pt x="4" y="384"/>
                  </a:lnTo>
                  <a:lnTo>
                    <a:pt x="13" y="403"/>
                  </a:lnTo>
                  <a:lnTo>
                    <a:pt x="21" y="416"/>
                  </a:lnTo>
                  <a:lnTo>
                    <a:pt x="27" y="423"/>
                  </a:lnTo>
                  <a:lnTo>
                    <a:pt x="29" y="42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9" name="Freeform 30"/>
            <p:cNvSpPr>
              <a:spLocks noChangeAspect="1"/>
            </p:cNvSpPr>
            <p:nvPr/>
          </p:nvSpPr>
          <p:spPr bwMode="auto">
            <a:xfrm>
              <a:off x="2465" y="1958"/>
              <a:ext cx="154" cy="39"/>
            </a:xfrm>
            <a:custGeom>
              <a:avLst/>
              <a:gdLst>
                <a:gd name="T0" fmla="*/ 131396 w 50"/>
                <a:gd name="T1" fmla="*/ 0 h 14"/>
                <a:gd name="T2" fmla="*/ 110061 w 50"/>
                <a:gd name="T3" fmla="*/ 0 h 14"/>
                <a:gd name="T4" fmla="*/ 78481 w 50"/>
                <a:gd name="T5" fmla="*/ 5193 h 14"/>
                <a:gd name="T6" fmla="*/ 0 w 50"/>
                <a:gd name="T7" fmla="*/ 18313 h 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4">
                  <a:moveTo>
                    <a:pt x="50" y="0"/>
                  </a:moveTo>
                  <a:lnTo>
                    <a:pt x="42" y="0"/>
                  </a:lnTo>
                  <a:lnTo>
                    <a:pt x="30" y="4"/>
                  </a:lnTo>
                  <a:lnTo>
                    <a:pt x="0" y="1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Line 31"/>
            <p:cNvSpPr>
              <a:spLocks noChangeAspect="1" noChangeShapeType="1"/>
            </p:cNvSpPr>
            <p:nvPr/>
          </p:nvSpPr>
          <p:spPr bwMode="auto">
            <a:xfrm flipH="1">
              <a:off x="2465" y="1936"/>
              <a:ext cx="89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1" name="Line 32"/>
            <p:cNvSpPr>
              <a:spLocks noChangeAspect="1" noChangeShapeType="1"/>
            </p:cNvSpPr>
            <p:nvPr/>
          </p:nvSpPr>
          <p:spPr bwMode="auto">
            <a:xfrm flipH="1">
              <a:off x="2465" y="2016"/>
              <a:ext cx="89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Line 33"/>
            <p:cNvSpPr>
              <a:spLocks noChangeAspect="1" noChangeShapeType="1"/>
            </p:cNvSpPr>
            <p:nvPr/>
          </p:nvSpPr>
          <p:spPr bwMode="auto">
            <a:xfrm>
              <a:off x="2465" y="2317"/>
              <a:ext cx="89" cy="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3" name="Line 34"/>
            <p:cNvSpPr>
              <a:spLocks noChangeAspect="1" noChangeShapeType="1"/>
            </p:cNvSpPr>
            <p:nvPr/>
          </p:nvSpPr>
          <p:spPr bwMode="auto">
            <a:xfrm flipH="1">
              <a:off x="2465" y="2337"/>
              <a:ext cx="89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4" name="Line 35"/>
            <p:cNvSpPr>
              <a:spLocks noChangeAspect="1" noChangeShapeType="1"/>
            </p:cNvSpPr>
            <p:nvPr/>
          </p:nvSpPr>
          <p:spPr bwMode="auto">
            <a:xfrm flipH="1">
              <a:off x="2554" y="1356"/>
              <a:ext cx="65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" name="Line 36"/>
            <p:cNvSpPr>
              <a:spLocks noChangeAspect="1" noChangeShapeType="1"/>
            </p:cNvSpPr>
            <p:nvPr/>
          </p:nvSpPr>
          <p:spPr bwMode="auto">
            <a:xfrm flipV="1">
              <a:off x="2554" y="2479"/>
              <a:ext cx="65" cy="19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Freeform 37"/>
            <p:cNvSpPr>
              <a:spLocks noChangeAspect="1"/>
            </p:cNvSpPr>
            <p:nvPr/>
          </p:nvSpPr>
          <p:spPr bwMode="auto">
            <a:xfrm>
              <a:off x="1599" y="1315"/>
              <a:ext cx="133" cy="1183"/>
            </a:xfrm>
            <a:custGeom>
              <a:avLst/>
              <a:gdLst>
                <a:gd name="T0" fmla="*/ 40181 w 43"/>
                <a:gd name="T1" fmla="*/ 0 h 425"/>
                <a:gd name="T2" fmla="*/ 73589 w 43"/>
                <a:gd name="T3" fmla="*/ 72530 h 425"/>
                <a:gd name="T4" fmla="*/ 86580 w 43"/>
                <a:gd name="T5" fmla="*/ 125649 h 425"/>
                <a:gd name="T6" fmla="*/ 99954 w 43"/>
                <a:gd name="T7" fmla="*/ 176306 h 425"/>
                <a:gd name="T8" fmla="*/ 108745 w 43"/>
                <a:gd name="T9" fmla="*/ 199535 h 425"/>
                <a:gd name="T10" fmla="*/ 111290 w 43"/>
                <a:gd name="T11" fmla="*/ 229257 h 425"/>
                <a:gd name="T12" fmla="*/ 111290 w 43"/>
                <a:gd name="T13" fmla="*/ 275906 h 425"/>
                <a:gd name="T14" fmla="*/ 116322 w 43"/>
                <a:gd name="T15" fmla="*/ 358571 h 425"/>
                <a:gd name="T16" fmla="*/ 116322 w 43"/>
                <a:gd name="T17" fmla="*/ 423291 h 425"/>
                <a:gd name="T18" fmla="*/ 116322 w 43"/>
                <a:gd name="T19" fmla="*/ 468902 h 425"/>
                <a:gd name="T20" fmla="*/ 116322 w 43"/>
                <a:gd name="T21" fmla="*/ 494419 h 425"/>
                <a:gd name="T22" fmla="*/ 108745 w 43"/>
                <a:gd name="T23" fmla="*/ 505163 h 425"/>
                <a:gd name="T24" fmla="*/ 69924 w 43"/>
                <a:gd name="T25" fmla="*/ 542385 h 425"/>
                <a:gd name="T26" fmla="*/ 56933 w 43"/>
                <a:gd name="T27" fmla="*/ 550256 h 425"/>
                <a:gd name="T28" fmla="*/ 43021 w 43"/>
                <a:gd name="T29" fmla="*/ 550256 h 425"/>
                <a:gd name="T30" fmla="*/ 10448 w 43"/>
                <a:gd name="T31" fmla="*/ 542385 h 425"/>
                <a:gd name="T32" fmla="*/ 0 w 43"/>
                <a:gd name="T33" fmla="*/ 540055 h 4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25">
                  <a:moveTo>
                    <a:pt x="15" y="0"/>
                  </a:moveTo>
                  <a:lnTo>
                    <a:pt x="27" y="56"/>
                  </a:lnTo>
                  <a:lnTo>
                    <a:pt x="32" y="97"/>
                  </a:lnTo>
                  <a:lnTo>
                    <a:pt x="37" y="136"/>
                  </a:lnTo>
                  <a:lnTo>
                    <a:pt x="40" y="154"/>
                  </a:lnTo>
                  <a:lnTo>
                    <a:pt x="41" y="177"/>
                  </a:lnTo>
                  <a:lnTo>
                    <a:pt x="41" y="213"/>
                  </a:lnTo>
                  <a:lnTo>
                    <a:pt x="43" y="277"/>
                  </a:lnTo>
                  <a:lnTo>
                    <a:pt x="43" y="327"/>
                  </a:lnTo>
                  <a:lnTo>
                    <a:pt x="43" y="362"/>
                  </a:lnTo>
                  <a:lnTo>
                    <a:pt x="43" y="382"/>
                  </a:lnTo>
                  <a:lnTo>
                    <a:pt x="40" y="390"/>
                  </a:lnTo>
                  <a:lnTo>
                    <a:pt x="26" y="419"/>
                  </a:lnTo>
                  <a:lnTo>
                    <a:pt x="21" y="425"/>
                  </a:lnTo>
                  <a:lnTo>
                    <a:pt x="16" y="425"/>
                  </a:lnTo>
                  <a:lnTo>
                    <a:pt x="4" y="419"/>
                  </a:lnTo>
                  <a:lnTo>
                    <a:pt x="0" y="41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Freeform 38"/>
            <p:cNvSpPr>
              <a:spLocks noChangeAspect="1"/>
            </p:cNvSpPr>
            <p:nvPr/>
          </p:nvSpPr>
          <p:spPr bwMode="auto">
            <a:xfrm>
              <a:off x="1642" y="1515"/>
              <a:ext cx="25" cy="983"/>
            </a:xfrm>
            <a:custGeom>
              <a:avLst/>
              <a:gdLst>
                <a:gd name="T0" fmla="*/ 0 w 8"/>
                <a:gd name="T1" fmla="*/ 0 h 353"/>
                <a:gd name="T2" fmla="*/ 14894 w 8"/>
                <a:gd name="T3" fmla="*/ 194887 h 353"/>
                <a:gd name="T4" fmla="*/ 17550 w 8"/>
                <a:gd name="T5" fmla="*/ 320806 h 353"/>
                <a:gd name="T6" fmla="*/ 23281 w 8"/>
                <a:gd name="T7" fmla="*/ 423523 h 353"/>
                <a:gd name="T8" fmla="*/ 17550 w 8"/>
                <a:gd name="T9" fmla="*/ 458334 h 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353">
                  <a:moveTo>
                    <a:pt x="0" y="0"/>
                  </a:moveTo>
                  <a:lnTo>
                    <a:pt x="5" y="150"/>
                  </a:lnTo>
                  <a:lnTo>
                    <a:pt x="6" y="247"/>
                  </a:lnTo>
                  <a:lnTo>
                    <a:pt x="8" y="326"/>
                  </a:lnTo>
                  <a:lnTo>
                    <a:pt x="6" y="35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Line 39"/>
            <p:cNvSpPr>
              <a:spLocks noChangeAspect="1" noChangeShapeType="1"/>
            </p:cNvSpPr>
            <p:nvPr/>
          </p:nvSpPr>
          <p:spPr bwMode="auto">
            <a:xfrm flipH="1" flipV="1">
              <a:off x="1642" y="1936"/>
              <a:ext cx="90" cy="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Line 40"/>
            <p:cNvSpPr>
              <a:spLocks noChangeAspect="1" noChangeShapeType="1"/>
            </p:cNvSpPr>
            <p:nvPr/>
          </p:nvSpPr>
          <p:spPr bwMode="auto">
            <a:xfrm flipH="1" flipV="1">
              <a:off x="1642" y="2016"/>
              <a:ext cx="90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Freeform 41"/>
            <p:cNvSpPr>
              <a:spLocks noChangeAspect="1"/>
            </p:cNvSpPr>
            <p:nvPr/>
          </p:nvSpPr>
          <p:spPr bwMode="auto">
            <a:xfrm>
              <a:off x="1599" y="1958"/>
              <a:ext cx="133" cy="39"/>
            </a:xfrm>
            <a:custGeom>
              <a:avLst/>
              <a:gdLst>
                <a:gd name="T0" fmla="*/ 0 w 43"/>
                <a:gd name="T1" fmla="*/ 0 h 14"/>
                <a:gd name="T2" fmla="*/ 19229 w 43"/>
                <a:gd name="T3" fmla="*/ 1320 h 14"/>
                <a:gd name="T4" fmla="*/ 116322 w 43"/>
                <a:gd name="T5" fmla="*/ 1831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lnTo>
                    <a:pt x="7" y="1"/>
                  </a:lnTo>
                  <a:lnTo>
                    <a:pt x="43" y="1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42"/>
            <p:cNvSpPr>
              <a:spLocks noChangeAspect="1"/>
            </p:cNvSpPr>
            <p:nvPr/>
          </p:nvSpPr>
          <p:spPr bwMode="auto">
            <a:xfrm>
              <a:off x="1642" y="1434"/>
              <a:ext cx="46" cy="62"/>
            </a:xfrm>
            <a:custGeom>
              <a:avLst/>
              <a:gdLst>
                <a:gd name="T0" fmla="*/ 2484 w 15"/>
                <a:gd name="T1" fmla="*/ 0 h 22"/>
                <a:gd name="T2" fmla="*/ 35822 w 15"/>
                <a:gd name="T3" fmla="*/ 14057 h 22"/>
                <a:gd name="T4" fmla="*/ 38211 w 15"/>
                <a:gd name="T5" fmla="*/ 31085 h 22"/>
                <a:gd name="T6" fmla="*/ 0 w 15"/>
                <a:gd name="T7" fmla="*/ 2099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" h="22">
                  <a:moveTo>
                    <a:pt x="1" y="0"/>
                  </a:moveTo>
                  <a:lnTo>
                    <a:pt x="14" y="10"/>
                  </a:lnTo>
                  <a:lnTo>
                    <a:pt x="15" y="22"/>
                  </a:lnTo>
                  <a:lnTo>
                    <a:pt x="0" y="1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Freeform 43"/>
            <p:cNvSpPr>
              <a:spLocks noChangeAspect="1"/>
            </p:cNvSpPr>
            <p:nvPr/>
          </p:nvSpPr>
          <p:spPr bwMode="auto">
            <a:xfrm>
              <a:off x="2554" y="1496"/>
              <a:ext cx="132" cy="80"/>
            </a:xfrm>
            <a:custGeom>
              <a:avLst/>
              <a:gdLst>
                <a:gd name="T0" fmla="*/ 0 w 43"/>
                <a:gd name="T1" fmla="*/ 22822 h 29"/>
                <a:gd name="T2" fmla="*/ 0 w 43"/>
                <a:gd name="T3" fmla="*/ 17261 h 29"/>
                <a:gd name="T4" fmla="*/ 4890 w 43"/>
                <a:gd name="T5" fmla="*/ 6257 h 29"/>
                <a:gd name="T6" fmla="*/ 10121 w 43"/>
                <a:gd name="T7" fmla="*/ 4808 h 29"/>
                <a:gd name="T8" fmla="*/ 25924 w 43"/>
                <a:gd name="T9" fmla="*/ 0 h 29"/>
                <a:gd name="T10" fmla="*/ 48484 w 43"/>
                <a:gd name="T11" fmla="*/ 0 h 29"/>
                <a:gd name="T12" fmla="*/ 71949 w 43"/>
                <a:gd name="T13" fmla="*/ 4808 h 29"/>
                <a:gd name="T14" fmla="*/ 97864 w 43"/>
                <a:gd name="T15" fmla="*/ 13263 h 29"/>
                <a:gd name="T16" fmla="*/ 105496 w 43"/>
                <a:gd name="T17" fmla="*/ 17261 h 29"/>
                <a:gd name="T18" fmla="*/ 110386 w 43"/>
                <a:gd name="T19" fmla="*/ 22061 h 29"/>
                <a:gd name="T20" fmla="*/ 110386 w 43"/>
                <a:gd name="T21" fmla="*/ 27790 h 29"/>
                <a:gd name="T22" fmla="*/ 110386 w 43"/>
                <a:gd name="T23" fmla="*/ 33879 h 29"/>
                <a:gd name="T24" fmla="*/ 103009 w 43"/>
                <a:gd name="T25" fmla="*/ 35332 h 29"/>
                <a:gd name="T26" fmla="*/ 79581 w 43"/>
                <a:gd name="T27" fmla="*/ 32601 h 29"/>
                <a:gd name="T28" fmla="*/ 57021 w 43"/>
                <a:gd name="T29" fmla="*/ 27790 h 29"/>
                <a:gd name="T30" fmla="*/ 35959 w 43"/>
                <a:gd name="T31" fmla="*/ 26811 h 29"/>
                <a:gd name="T32" fmla="*/ 12525 w 43"/>
                <a:gd name="T33" fmla="*/ 22061 h 29"/>
                <a:gd name="T34" fmla="*/ 4890 w 43"/>
                <a:gd name="T35" fmla="*/ 15807 h 29"/>
                <a:gd name="T36" fmla="*/ 4890 w 43"/>
                <a:gd name="T37" fmla="*/ 9719 h 29"/>
                <a:gd name="T38" fmla="*/ 10121 w 43"/>
                <a:gd name="T39" fmla="*/ 4808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29">
                  <a:moveTo>
                    <a:pt x="0" y="19"/>
                  </a:moveTo>
                  <a:lnTo>
                    <a:pt x="0" y="14"/>
                  </a:lnTo>
                  <a:lnTo>
                    <a:pt x="2" y="5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28" y="4"/>
                  </a:lnTo>
                  <a:lnTo>
                    <a:pt x="38" y="11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43" y="28"/>
                  </a:lnTo>
                  <a:lnTo>
                    <a:pt x="40" y="29"/>
                  </a:lnTo>
                  <a:lnTo>
                    <a:pt x="31" y="27"/>
                  </a:lnTo>
                  <a:lnTo>
                    <a:pt x="22" y="23"/>
                  </a:lnTo>
                  <a:lnTo>
                    <a:pt x="14" y="22"/>
                  </a:lnTo>
                  <a:lnTo>
                    <a:pt x="5" y="18"/>
                  </a:lnTo>
                  <a:lnTo>
                    <a:pt x="2" y="13"/>
                  </a:lnTo>
                  <a:lnTo>
                    <a:pt x="2" y="8"/>
                  </a:lnTo>
                  <a:lnTo>
                    <a:pt x="4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Freeform 44"/>
            <p:cNvSpPr>
              <a:spLocks noChangeAspect="1"/>
            </p:cNvSpPr>
            <p:nvPr/>
          </p:nvSpPr>
          <p:spPr bwMode="auto">
            <a:xfrm>
              <a:off x="1510" y="1496"/>
              <a:ext cx="132" cy="80"/>
            </a:xfrm>
            <a:custGeom>
              <a:avLst/>
              <a:gdLst>
                <a:gd name="T0" fmla="*/ 110386 w 43"/>
                <a:gd name="T1" fmla="*/ 4808 h 29"/>
                <a:gd name="T2" fmla="*/ 105496 w 43"/>
                <a:gd name="T3" fmla="*/ 1277 h 29"/>
                <a:gd name="T4" fmla="*/ 89419 w 43"/>
                <a:gd name="T5" fmla="*/ 0 h 29"/>
                <a:gd name="T6" fmla="*/ 76885 w 43"/>
                <a:gd name="T7" fmla="*/ 1277 h 29"/>
                <a:gd name="T8" fmla="*/ 59415 w 43"/>
                <a:gd name="T9" fmla="*/ 3523 h 29"/>
                <a:gd name="T10" fmla="*/ 35959 w 43"/>
                <a:gd name="T11" fmla="*/ 8273 h 29"/>
                <a:gd name="T12" fmla="*/ 20948 w 43"/>
                <a:gd name="T13" fmla="*/ 12281 h 29"/>
                <a:gd name="T14" fmla="*/ 7635 w 43"/>
                <a:gd name="T15" fmla="*/ 17261 h 29"/>
                <a:gd name="T16" fmla="*/ 0 w 43"/>
                <a:gd name="T17" fmla="*/ 29079 h 29"/>
                <a:gd name="T18" fmla="*/ 0 w 43"/>
                <a:gd name="T19" fmla="*/ 33879 h 29"/>
                <a:gd name="T20" fmla="*/ 2487 w 43"/>
                <a:gd name="T21" fmla="*/ 35332 h 29"/>
                <a:gd name="T22" fmla="*/ 15011 w 43"/>
                <a:gd name="T23" fmla="*/ 35332 h 29"/>
                <a:gd name="T24" fmla="*/ 23438 w 43"/>
                <a:gd name="T25" fmla="*/ 33879 h 29"/>
                <a:gd name="T26" fmla="*/ 48484 w 43"/>
                <a:gd name="T27" fmla="*/ 27790 h 29"/>
                <a:gd name="T28" fmla="*/ 82040 w 43"/>
                <a:gd name="T29" fmla="*/ 25548 h 29"/>
                <a:gd name="T30" fmla="*/ 95375 w 43"/>
                <a:gd name="T31" fmla="*/ 24268 h 29"/>
                <a:gd name="T32" fmla="*/ 105496 w 43"/>
                <a:gd name="T33" fmla="*/ 20783 h 29"/>
                <a:gd name="T34" fmla="*/ 107982 w 43"/>
                <a:gd name="T35" fmla="*/ 15807 h 29"/>
                <a:gd name="T36" fmla="*/ 110386 w 43"/>
                <a:gd name="T37" fmla="*/ 11004 h 29"/>
                <a:gd name="T38" fmla="*/ 110386 w 43"/>
                <a:gd name="T39" fmla="*/ 4808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29">
                  <a:moveTo>
                    <a:pt x="43" y="4"/>
                  </a:moveTo>
                  <a:lnTo>
                    <a:pt x="41" y="1"/>
                  </a:lnTo>
                  <a:lnTo>
                    <a:pt x="35" y="0"/>
                  </a:lnTo>
                  <a:lnTo>
                    <a:pt x="30" y="1"/>
                  </a:lnTo>
                  <a:lnTo>
                    <a:pt x="23" y="3"/>
                  </a:lnTo>
                  <a:lnTo>
                    <a:pt x="14" y="7"/>
                  </a:lnTo>
                  <a:lnTo>
                    <a:pt x="8" y="10"/>
                  </a:lnTo>
                  <a:lnTo>
                    <a:pt x="3" y="14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29"/>
                  </a:lnTo>
                  <a:lnTo>
                    <a:pt x="6" y="29"/>
                  </a:lnTo>
                  <a:lnTo>
                    <a:pt x="9" y="28"/>
                  </a:lnTo>
                  <a:lnTo>
                    <a:pt x="19" y="23"/>
                  </a:lnTo>
                  <a:lnTo>
                    <a:pt x="32" y="21"/>
                  </a:lnTo>
                  <a:lnTo>
                    <a:pt x="37" y="20"/>
                  </a:lnTo>
                  <a:lnTo>
                    <a:pt x="41" y="17"/>
                  </a:lnTo>
                  <a:lnTo>
                    <a:pt x="42" y="13"/>
                  </a:lnTo>
                  <a:lnTo>
                    <a:pt x="43" y="9"/>
                  </a:lnTo>
                  <a:lnTo>
                    <a:pt x="43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45"/>
            <p:cNvSpPr>
              <a:spLocks noChangeAspect="1"/>
            </p:cNvSpPr>
            <p:nvPr/>
          </p:nvSpPr>
          <p:spPr bwMode="auto">
            <a:xfrm>
              <a:off x="1710" y="2740"/>
              <a:ext cx="798" cy="220"/>
            </a:xfrm>
            <a:custGeom>
              <a:avLst/>
              <a:gdLst>
                <a:gd name="T0" fmla="*/ 658600 w 259"/>
                <a:gd name="T1" fmla="*/ 0 h 79"/>
                <a:gd name="T2" fmla="*/ 682731 w 259"/>
                <a:gd name="T3" fmla="*/ 8895 h 79"/>
                <a:gd name="T4" fmla="*/ 674976 w 259"/>
                <a:gd name="T5" fmla="*/ 42894 h 79"/>
                <a:gd name="T6" fmla="*/ 663887 w 259"/>
                <a:gd name="T7" fmla="*/ 66150 h 79"/>
                <a:gd name="T8" fmla="*/ 656141 w 259"/>
                <a:gd name="T9" fmla="*/ 77877 h 79"/>
                <a:gd name="T10" fmla="*/ 632275 w 259"/>
                <a:gd name="T11" fmla="*/ 87268 h 79"/>
                <a:gd name="T12" fmla="*/ 592785 w 259"/>
                <a:gd name="T13" fmla="*/ 92264 h 79"/>
                <a:gd name="T14" fmla="*/ 529524 w 259"/>
                <a:gd name="T15" fmla="*/ 98808 h 79"/>
                <a:gd name="T16" fmla="*/ 463650 w 259"/>
                <a:gd name="T17" fmla="*/ 99841 h 79"/>
                <a:gd name="T18" fmla="*/ 400390 w 259"/>
                <a:gd name="T19" fmla="*/ 102670 h 79"/>
                <a:gd name="T20" fmla="*/ 311534 w 259"/>
                <a:gd name="T21" fmla="*/ 102670 h 79"/>
                <a:gd name="T22" fmla="*/ 229343 w 259"/>
                <a:gd name="T23" fmla="*/ 102670 h 79"/>
                <a:gd name="T24" fmla="*/ 139397 w 259"/>
                <a:gd name="T25" fmla="*/ 96101 h 79"/>
                <a:gd name="T26" fmla="*/ 92454 w 259"/>
                <a:gd name="T27" fmla="*/ 93776 h 79"/>
                <a:gd name="T28" fmla="*/ 50542 w 259"/>
                <a:gd name="T29" fmla="*/ 84447 h 79"/>
                <a:gd name="T30" fmla="*/ 26676 w 259"/>
                <a:gd name="T31" fmla="*/ 77877 h 79"/>
                <a:gd name="T32" fmla="*/ 15236 w 259"/>
                <a:gd name="T33" fmla="*/ 57428 h 79"/>
                <a:gd name="T34" fmla="*/ 7746 w 259"/>
                <a:gd name="T35" fmla="*/ 37837 h 79"/>
                <a:gd name="T36" fmla="*/ 0 w 259"/>
                <a:gd name="T37" fmla="*/ 13044 h 79"/>
                <a:gd name="T38" fmla="*/ 31621 w 259"/>
                <a:gd name="T39" fmla="*/ 1317 h 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9" h="79">
                  <a:moveTo>
                    <a:pt x="250" y="0"/>
                  </a:moveTo>
                  <a:lnTo>
                    <a:pt x="259" y="7"/>
                  </a:lnTo>
                  <a:lnTo>
                    <a:pt x="256" y="33"/>
                  </a:lnTo>
                  <a:lnTo>
                    <a:pt x="252" y="51"/>
                  </a:lnTo>
                  <a:lnTo>
                    <a:pt x="249" y="60"/>
                  </a:lnTo>
                  <a:lnTo>
                    <a:pt x="240" y="67"/>
                  </a:lnTo>
                  <a:lnTo>
                    <a:pt x="225" y="71"/>
                  </a:lnTo>
                  <a:lnTo>
                    <a:pt x="201" y="76"/>
                  </a:lnTo>
                  <a:lnTo>
                    <a:pt x="176" y="77"/>
                  </a:lnTo>
                  <a:lnTo>
                    <a:pt x="152" y="79"/>
                  </a:lnTo>
                  <a:lnTo>
                    <a:pt x="118" y="79"/>
                  </a:lnTo>
                  <a:lnTo>
                    <a:pt x="87" y="79"/>
                  </a:lnTo>
                  <a:lnTo>
                    <a:pt x="53" y="74"/>
                  </a:lnTo>
                  <a:lnTo>
                    <a:pt x="35" y="72"/>
                  </a:lnTo>
                  <a:lnTo>
                    <a:pt x="19" y="65"/>
                  </a:lnTo>
                  <a:lnTo>
                    <a:pt x="10" y="60"/>
                  </a:lnTo>
                  <a:lnTo>
                    <a:pt x="6" y="44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12" y="1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Freeform 46"/>
            <p:cNvSpPr>
              <a:spLocks noChangeAspect="1"/>
            </p:cNvSpPr>
            <p:nvPr/>
          </p:nvSpPr>
          <p:spPr bwMode="auto">
            <a:xfrm>
              <a:off x="1778" y="2479"/>
              <a:ext cx="643" cy="19"/>
            </a:xfrm>
            <a:custGeom>
              <a:avLst/>
              <a:gdLst>
                <a:gd name="T0" fmla="*/ 545156 w 209"/>
                <a:gd name="T1" fmla="*/ 1200 h 7"/>
                <a:gd name="T2" fmla="*/ 532521 w 209"/>
                <a:gd name="T3" fmla="*/ 3257 h 7"/>
                <a:gd name="T4" fmla="*/ 448479 w 209"/>
                <a:gd name="T5" fmla="*/ 5600 h 7"/>
                <a:gd name="T6" fmla="*/ 367931 w 209"/>
                <a:gd name="T7" fmla="*/ 7662 h 7"/>
                <a:gd name="T8" fmla="*/ 256052 w 209"/>
                <a:gd name="T9" fmla="*/ 7662 h 7"/>
                <a:gd name="T10" fmla="*/ 167005 w 209"/>
                <a:gd name="T11" fmla="*/ 7662 h 7"/>
                <a:gd name="T12" fmla="*/ 93970 w 209"/>
                <a:gd name="T13" fmla="*/ 5600 h 7"/>
                <a:gd name="T14" fmla="*/ 0 w 209"/>
                <a:gd name="T15" fmla="*/ 0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9" h="7">
                  <a:moveTo>
                    <a:pt x="209" y="1"/>
                  </a:moveTo>
                  <a:lnTo>
                    <a:pt x="204" y="3"/>
                  </a:lnTo>
                  <a:lnTo>
                    <a:pt x="172" y="5"/>
                  </a:lnTo>
                  <a:lnTo>
                    <a:pt x="141" y="7"/>
                  </a:lnTo>
                  <a:lnTo>
                    <a:pt x="98" y="7"/>
                  </a:lnTo>
                  <a:lnTo>
                    <a:pt x="64" y="7"/>
                  </a:lnTo>
                  <a:lnTo>
                    <a:pt x="36" y="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Line 47"/>
            <p:cNvSpPr>
              <a:spLocks noChangeAspect="1" noChangeShapeType="1"/>
            </p:cNvSpPr>
            <p:nvPr/>
          </p:nvSpPr>
          <p:spPr bwMode="auto">
            <a:xfrm flipH="1">
              <a:off x="1667" y="2317"/>
              <a:ext cx="65" cy="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Line 48"/>
            <p:cNvSpPr>
              <a:spLocks noChangeAspect="1" noChangeShapeType="1"/>
            </p:cNvSpPr>
            <p:nvPr/>
          </p:nvSpPr>
          <p:spPr bwMode="auto">
            <a:xfrm flipH="1">
              <a:off x="1667" y="2337"/>
              <a:ext cx="65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8" name="Oval 49"/>
            <p:cNvSpPr>
              <a:spLocks noChangeAspect="1" noChangeArrowheads="1"/>
            </p:cNvSpPr>
            <p:nvPr/>
          </p:nvSpPr>
          <p:spPr bwMode="auto">
            <a:xfrm>
              <a:off x="2575" y="1816"/>
              <a:ext cx="22" cy="120"/>
            </a:xfrm>
            <a:prstGeom prst="ellipse">
              <a:avLst/>
            </a:prstGeom>
            <a:noFill/>
            <a:ln w="174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b="1" dirty="0">
                <a:cs typeface="Times New Roman" panose="02020603050405020304" pitchFamily="18" charset="0"/>
              </a:endParaRPr>
            </a:p>
          </p:txBody>
        </p:sp>
        <p:sp>
          <p:nvSpPr>
            <p:cNvPr id="239" name="Freeform 50"/>
            <p:cNvSpPr>
              <a:spLocks noChangeAspect="1"/>
            </p:cNvSpPr>
            <p:nvPr/>
          </p:nvSpPr>
          <p:spPr bwMode="auto">
            <a:xfrm>
              <a:off x="2575" y="2337"/>
              <a:ext cx="22" cy="100"/>
            </a:xfrm>
            <a:custGeom>
              <a:avLst/>
              <a:gdLst>
                <a:gd name="T0" fmla="*/ 12575 w 7"/>
                <a:gd name="T1" fmla="*/ 0 h 36"/>
                <a:gd name="T2" fmla="*/ 0 w 7"/>
                <a:gd name="T3" fmla="*/ 22978 h 36"/>
                <a:gd name="T4" fmla="*/ 12575 w 7"/>
                <a:gd name="T5" fmla="*/ 45956 h 36"/>
                <a:gd name="T6" fmla="*/ 21167 w 7"/>
                <a:gd name="T7" fmla="*/ 22978 h 36"/>
                <a:gd name="T8" fmla="*/ 12575 w 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6">
                  <a:moveTo>
                    <a:pt x="4" y="0"/>
                  </a:moveTo>
                  <a:cubicBezTo>
                    <a:pt x="2" y="0"/>
                    <a:pt x="0" y="9"/>
                    <a:pt x="0" y="18"/>
                  </a:cubicBezTo>
                  <a:cubicBezTo>
                    <a:pt x="0" y="29"/>
                    <a:pt x="2" y="36"/>
                    <a:pt x="4" y="36"/>
                  </a:cubicBezTo>
                  <a:cubicBezTo>
                    <a:pt x="6" y="36"/>
                    <a:pt x="7" y="29"/>
                    <a:pt x="7" y="18"/>
                  </a:cubicBezTo>
                  <a:cubicBezTo>
                    <a:pt x="7" y="9"/>
                    <a:pt x="6" y="0"/>
                    <a:pt x="4" y="0"/>
                  </a:cubicBezTo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0" name="Oval 51"/>
            <p:cNvSpPr>
              <a:spLocks noChangeAspect="1" noChangeArrowheads="1"/>
            </p:cNvSpPr>
            <p:nvPr/>
          </p:nvSpPr>
          <p:spPr bwMode="auto">
            <a:xfrm>
              <a:off x="1599" y="1816"/>
              <a:ext cx="22" cy="120"/>
            </a:xfrm>
            <a:prstGeom prst="ellipse">
              <a:avLst/>
            </a:prstGeom>
            <a:noFill/>
            <a:ln w="174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b="1" dirty="0">
                <a:cs typeface="Times New Roman" panose="02020603050405020304" pitchFamily="18" charset="0"/>
              </a:endParaRPr>
            </a:p>
          </p:txBody>
        </p:sp>
        <p:sp>
          <p:nvSpPr>
            <p:cNvPr id="241" name="Freeform 52"/>
            <p:cNvSpPr>
              <a:spLocks noChangeAspect="1"/>
            </p:cNvSpPr>
            <p:nvPr/>
          </p:nvSpPr>
          <p:spPr bwMode="auto">
            <a:xfrm>
              <a:off x="1599" y="2337"/>
              <a:ext cx="22" cy="100"/>
            </a:xfrm>
            <a:custGeom>
              <a:avLst/>
              <a:gdLst>
                <a:gd name="T0" fmla="*/ 12575 w 7"/>
                <a:gd name="T1" fmla="*/ 0 h 36"/>
                <a:gd name="T2" fmla="*/ 0 w 7"/>
                <a:gd name="T3" fmla="*/ 22978 h 36"/>
                <a:gd name="T4" fmla="*/ 12575 w 7"/>
                <a:gd name="T5" fmla="*/ 45956 h 36"/>
                <a:gd name="T6" fmla="*/ 21167 w 7"/>
                <a:gd name="T7" fmla="*/ 22978 h 36"/>
                <a:gd name="T8" fmla="*/ 12575 w 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6">
                  <a:moveTo>
                    <a:pt x="4" y="0"/>
                  </a:moveTo>
                  <a:cubicBezTo>
                    <a:pt x="2" y="0"/>
                    <a:pt x="0" y="9"/>
                    <a:pt x="0" y="18"/>
                  </a:cubicBezTo>
                  <a:cubicBezTo>
                    <a:pt x="0" y="29"/>
                    <a:pt x="2" y="36"/>
                    <a:pt x="4" y="36"/>
                  </a:cubicBezTo>
                  <a:cubicBezTo>
                    <a:pt x="6" y="36"/>
                    <a:pt x="7" y="29"/>
                    <a:pt x="7" y="18"/>
                  </a:cubicBezTo>
                  <a:cubicBezTo>
                    <a:pt x="7" y="9"/>
                    <a:pt x="6" y="0"/>
                    <a:pt x="4" y="0"/>
                  </a:cubicBezTo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Freeform 53"/>
            <p:cNvSpPr>
              <a:spLocks noChangeAspect="1"/>
            </p:cNvSpPr>
            <p:nvPr/>
          </p:nvSpPr>
          <p:spPr bwMode="auto">
            <a:xfrm>
              <a:off x="1642" y="2919"/>
              <a:ext cx="912" cy="80"/>
            </a:xfrm>
            <a:custGeom>
              <a:avLst/>
              <a:gdLst>
                <a:gd name="T0" fmla="*/ 780244 w 296"/>
                <a:gd name="T1" fmla="*/ 0 h 29"/>
                <a:gd name="T2" fmla="*/ 746078 w 296"/>
                <a:gd name="T3" fmla="*/ 11004 h 29"/>
                <a:gd name="T4" fmla="*/ 709142 w 296"/>
                <a:gd name="T5" fmla="*/ 18074 h 29"/>
                <a:gd name="T6" fmla="*/ 629761 w 296"/>
                <a:gd name="T7" fmla="*/ 26811 h 29"/>
                <a:gd name="T8" fmla="*/ 550900 w 296"/>
                <a:gd name="T9" fmla="*/ 31788 h 29"/>
                <a:gd name="T10" fmla="*/ 450959 w 296"/>
                <a:gd name="T11" fmla="*/ 35332 h 29"/>
                <a:gd name="T12" fmla="*/ 379854 w 296"/>
                <a:gd name="T13" fmla="*/ 35332 h 29"/>
                <a:gd name="T14" fmla="*/ 279913 w 296"/>
                <a:gd name="T15" fmla="*/ 35332 h 29"/>
                <a:gd name="T16" fmla="*/ 187459 w 296"/>
                <a:gd name="T17" fmla="*/ 30356 h 29"/>
                <a:gd name="T18" fmla="*/ 94968 w 296"/>
                <a:gd name="T19" fmla="*/ 22061 h 29"/>
                <a:gd name="T20" fmla="*/ 44426 w 296"/>
                <a:gd name="T21" fmla="*/ 15807 h 29"/>
                <a:gd name="T22" fmla="*/ 0 w 296"/>
                <a:gd name="T23" fmla="*/ 4808 h 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96" h="29">
                  <a:moveTo>
                    <a:pt x="296" y="0"/>
                  </a:moveTo>
                  <a:lnTo>
                    <a:pt x="283" y="9"/>
                  </a:lnTo>
                  <a:lnTo>
                    <a:pt x="269" y="15"/>
                  </a:lnTo>
                  <a:lnTo>
                    <a:pt x="239" y="22"/>
                  </a:lnTo>
                  <a:lnTo>
                    <a:pt x="209" y="26"/>
                  </a:lnTo>
                  <a:lnTo>
                    <a:pt x="171" y="29"/>
                  </a:lnTo>
                  <a:lnTo>
                    <a:pt x="144" y="29"/>
                  </a:lnTo>
                  <a:lnTo>
                    <a:pt x="106" y="29"/>
                  </a:lnTo>
                  <a:lnTo>
                    <a:pt x="71" y="25"/>
                  </a:lnTo>
                  <a:lnTo>
                    <a:pt x="36" y="18"/>
                  </a:lnTo>
                  <a:lnTo>
                    <a:pt x="17" y="13"/>
                  </a:lnTo>
                  <a:lnTo>
                    <a:pt x="0" y="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3" name="Line 54"/>
            <p:cNvSpPr>
              <a:spLocks noChangeAspect="1" noChangeShapeType="1"/>
            </p:cNvSpPr>
            <p:nvPr/>
          </p:nvSpPr>
          <p:spPr bwMode="auto">
            <a:xfrm flipH="1">
              <a:off x="2021" y="733"/>
              <a:ext cx="133" cy="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4" name="Line 55"/>
            <p:cNvSpPr>
              <a:spLocks noChangeAspect="1" noChangeShapeType="1"/>
            </p:cNvSpPr>
            <p:nvPr/>
          </p:nvSpPr>
          <p:spPr bwMode="auto">
            <a:xfrm>
              <a:off x="2486" y="953"/>
              <a:ext cx="68" cy="36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56"/>
            <p:cNvSpPr>
              <a:spLocks noChangeAspect="1"/>
            </p:cNvSpPr>
            <p:nvPr/>
          </p:nvSpPr>
          <p:spPr bwMode="auto">
            <a:xfrm>
              <a:off x="1642" y="953"/>
              <a:ext cx="68" cy="362"/>
            </a:xfrm>
            <a:custGeom>
              <a:avLst/>
              <a:gdLst>
                <a:gd name="T0" fmla="*/ 59234 w 22"/>
                <a:gd name="T1" fmla="*/ 0 h 130"/>
                <a:gd name="T2" fmla="*/ 0 w 22"/>
                <a:gd name="T3" fmla="*/ 168767 h 130"/>
                <a:gd name="T4" fmla="*/ 2569 w 22"/>
                <a:gd name="T5" fmla="*/ 168767 h 1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130">
                  <a:moveTo>
                    <a:pt x="22" y="0"/>
                  </a:moveTo>
                  <a:lnTo>
                    <a:pt x="0" y="130"/>
                  </a:lnTo>
                  <a:lnTo>
                    <a:pt x="1" y="13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Line 57"/>
            <p:cNvSpPr>
              <a:spLocks noChangeAspect="1" noChangeShapeType="1"/>
            </p:cNvSpPr>
            <p:nvPr/>
          </p:nvSpPr>
          <p:spPr bwMode="auto">
            <a:xfrm>
              <a:off x="1578" y="1356"/>
              <a:ext cx="64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7" name="Freeform 58"/>
            <p:cNvSpPr>
              <a:spLocks noChangeAspect="1"/>
            </p:cNvSpPr>
            <p:nvPr/>
          </p:nvSpPr>
          <p:spPr bwMode="auto">
            <a:xfrm>
              <a:off x="1688" y="1234"/>
              <a:ext cx="820" cy="81"/>
            </a:xfrm>
            <a:custGeom>
              <a:avLst/>
              <a:gdLst>
                <a:gd name="T0" fmla="*/ 703788 w 266"/>
                <a:gd name="T1" fmla="*/ 38391 h 29"/>
                <a:gd name="T2" fmla="*/ 674518 w 266"/>
                <a:gd name="T3" fmla="*/ 25144 h 29"/>
                <a:gd name="T4" fmla="*/ 618887 w 266"/>
                <a:gd name="T5" fmla="*/ 14801 h 29"/>
                <a:gd name="T6" fmla="*/ 502731 w 266"/>
                <a:gd name="T7" fmla="*/ 6622 h 29"/>
                <a:gd name="T8" fmla="*/ 436820 w 266"/>
                <a:gd name="T9" fmla="*/ 3706 h 29"/>
                <a:gd name="T10" fmla="*/ 364672 w 266"/>
                <a:gd name="T11" fmla="*/ 0 h 29"/>
                <a:gd name="T12" fmla="*/ 288437 w 266"/>
                <a:gd name="T13" fmla="*/ 1327 h 29"/>
                <a:gd name="T14" fmla="*/ 198243 w 266"/>
                <a:gd name="T15" fmla="*/ 7974 h 29"/>
                <a:gd name="T16" fmla="*/ 110796 w 266"/>
                <a:gd name="T17" fmla="*/ 16125 h 29"/>
                <a:gd name="T18" fmla="*/ 47316 w 266"/>
                <a:gd name="T19" fmla="*/ 25144 h 29"/>
                <a:gd name="T20" fmla="*/ 0 w 266"/>
                <a:gd name="T21" fmla="*/ 3839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6" h="29">
                  <a:moveTo>
                    <a:pt x="266" y="29"/>
                  </a:moveTo>
                  <a:lnTo>
                    <a:pt x="255" y="19"/>
                  </a:lnTo>
                  <a:lnTo>
                    <a:pt x="234" y="11"/>
                  </a:lnTo>
                  <a:lnTo>
                    <a:pt x="190" y="5"/>
                  </a:lnTo>
                  <a:lnTo>
                    <a:pt x="165" y="3"/>
                  </a:lnTo>
                  <a:lnTo>
                    <a:pt x="138" y="0"/>
                  </a:lnTo>
                  <a:lnTo>
                    <a:pt x="109" y="1"/>
                  </a:lnTo>
                  <a:lnTo>
                    <a:pt x="75" y="6"/>
                  </a:lnTo>
                  <a:lnTo>
                    <a:pt x="42" y="12"/>
                  </a:lnTo>
                  <a:lnTo>
                    <a:pt x="18" y="19"/>
                  </a:lnTo>
                  <a:lnTo>
                    <a:pt x="0" y="29"/>
                  </a:ln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8" name="円/楕円 239"/>
          <p:cNvSpPr>
            <a:spLocks noChangeAspect="1"/>
          </p:cNvSpPr>
          <p:nvPr/>
        </p:nvSpPr>
        <p:spPr>
          <a:xfrm>
            <a:off x="7125631" y="2505048"/>
            <a:ext cx="617017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249" name="テキスト ボックス 248"/>
          <p:cNvSpPr txBox="1">
            <a:spLocks noChangeAspect="1"/>
          </p:cNvSpPr>
          <p:nvPr/>
        </p:nvSpPr>
        <p:spPr>
          <a:xfrm>
            <a:off x="7015779" y="265235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62.8%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50" name="円/楕円 239"/>
          <p:cNvSpPr>
            <a:spLocks noChangeAspect="1"/>
          </p:cNvSpPr>
          <p:nvPr/>
        </p:nvSpPr>
        <p:spPr>
          <a:xfrm>
            <a:off x="7909969" y="2703511"/>
            <a:ext cx="612447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1" name="円/楕円 239"/>
          <p:cNvSpPr>
            <a:spLocks noChangeAspect="1"/>
          </p:cNvSpPr>
          <p:nvPr/>
        </p:nvSpPr>
        <p:spPr>
          <a:xfrm>
            <a:off x="6315145" y="2707561"/>
            <a:ext cx="624194" cy="634835"/>
          </a:xfrm>
          <a:prstGeom prst="ellipse">
            <a:avLst/>
          </a:prstGeom>
          <a:solidFill>
            <a:srgbClr val="DAE3F3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2" name="テキスト ボックス 251"/>
          <p:cNvSpPr txBox="1">
            <a:spLocks noChangeAspect="1"/>
          </p:cNvSpPr>
          <p:nvPr/>
        </p:nvSpPr>
        <p:spPr>
          <a:xfrm>
            <a:off x="7830723" y="2864823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29.0%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53" name="テキスト ボックス 252"/>
          <p:cNvSpPr txBox="1">
            <a:spLocks noChangeAspect="1"/>
          </p:cNvSpPr>
          <p:nvPr/>
        </p:nvSpPr>
        <p:spPr>
          <a:xfrm>
            <a:off x="6320472" y="286320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7.5%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54" name="円/楕円 237"/>
          <p:cNvSpPr>
            <a:spLocks noChangeAspect="1"/>
          </p:cNvSpPr>
          <p:nvPr/>
        </p:nvSpPr>
        <p:spPr>
          <a:xfrm>
            <a:off x="8232057" y="3568943"/>
            <a:ext cx="402462" cy="2328414"/>
          </a:xfrm>
          <a:prstGeom prst="ellipse">
            <a:avLst/>
          </a:prstGeom>
          <a:solidFill>
            <a:schemeClr val="accent2">
              <a:lumMod val="40000"/>
              <a:lumOff val="6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5" name="テキスト ボックス 254"/>
          <p:cNvSpPr txBox="1">
            <a:spLocks noChangeAspect="1"/>
          </p:cNvSpPr>
          <p:nvPr/>
        </p:nvSpPr>
        <p:spPr>
          <a:xfrm>
            <a:off x="8130928" y="4481521"/>
            <a:ext cx="655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+mj-lt"/>
              </a:rPr>
              <a:t>0.5%</a:t>
            </a:r>
            <a:endParaRPr kumimoji="1" lang="ja-JP" altLang="en-US" sz="1600" b="1" dirty="0">
              <a:latin typeface="+mj-lt"/>
            </a:endParaRPr>
          </a:p>
        </p:txBody>
      </p:sp>
      <p:sp>
        <p:nvSpPr>
          <p:cNvPr id="256" name="円/楕円 237"/>
          <p:cNvSpPr>
            <a:spLocks noChangeAspect="1"/>
          </p:cNvSpPr>
          <p:nvPr/>
        </p:nvSpPr>
        <p:spPr>
          <a:xfrm>
            <a:off x="6275074" y="3560236"/>
            <a:ext cx="402462" cy="2328414"/>
          </a:xfrm>
          <a:prstGeom prst="ellipse">
            <a:avLst/>
          </a:prstGeom>
          <a:solidFill>
            <a:schemeClr val="accent2">
              <a:lumMod val="40000"/>
              <a:lumOff val="6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7" name="テキスト ボックス 256"/>
          <p:cNvSpPr txBox="1">
            <a:spLocks noChangeAspect="1"/>
          </p:cNvSpPr>
          <p:nvPr/>
        </p:nvSpPr>
        <p:spPr>
          <a:xfrm>
            <a:off x="6158718" y="4473880"/>
            <a:ext cx="655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+mj-lt"/>
              </a:rPr>
              <a:t>0.3%</a:t>
            </a:r>
            <a:endParaRPr kumimoji="1" lang="ja-JP" altLang="en-US" sz="1600" b="1" dirty="0">
              <a:latin typeface="+mj-lt"/>
            </a:endParaRPr>
          </a:p>
        </p:txBody>
      </p:sp>
      <p:sp>
        <p:nvSpPr>
          <p:cNvPr id="259" name="正方形/長方形 258"/>
          <p:cNvSpPr/>
          <p:nvPr/>
        </p:nvSpPr>
        <p:spPr>
          <a:xfrm>
            <a:off x="198263" y="6250475"/>
            <a:ext cx="6117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</a:t>
            </a:r>
            <a:r>
              <a:rPr lang="en-US" altLang="ja-JP" sz="1200" dirty="0" smtClean="0"/>
              <a:t>Road </a:t>
            </a:r>
            <a:r>
              <a:rPr lang="en-US" altLang="ja-JP" sz="1200" dirty="0"/>
              <a:t>traffic accident statics </a:t>
            </a:r>
            <a:r>
              <a:rPr lang="en-US" altLang="ja-JP" sz="1200" dirty="0" smtClean="0"/>
              <a:t>from 2014 to 2018 (5-year-accumulation) (ITARDA</a:t>
            </a:r>
            <a:r>
              <a:rPr lang="en-US" altLang="ja-JP" sz="1200" dirty="0"/>
              <a:t>)</a:t>
            </a:r>
          </a:p>
          <a:p>
            <a:r>
              <a:rPr lang="en-US" altLang="ja-JP" sz="1200" dirty="0" smtClean="0">
                <a:latin typeface="+mn-lt"/>
              </a:rPr>
              <a:t>Number of Injuries:  59,493</a:t>
            </a:r>
            <a:r>
              <a:rPr lang="ja-JP" altLang="en-US" sz="1200" dirty="0" smtClean="0">
                <a:latin typeface="+mn-lt"/>
              </a:rPr>
              <a:t>　   </a:t>
            </a:r>
            <a:r>
              <a:rPr lang="en-US" altLang="ja-JP" sz="1200" dirty="0" smtClean="0">
                <a:latin typeface="+mn-lt"/>
              </a:rPr>
              <a:t>Number of fatalities</a:t>
            </a:r>
            <a:r>
              <a:rPr lang="ja-JP" altLang="en-US" sz="1200" dirty="0" smtClean="0">
                <a:latin typeface="+mn-lt"/>
              </a:rPr>
              <a:t>：</a:t>
            </a:r>
            <a:r>
              <a:rPr lang="en-US" altLang="ja-JP" sz="1200" dirty="0" smtClean="0">
                <a:latin typeface="+mn-lt"/>
              </a:rPr>
              <a:t>400 </a:t>
            </a:r>
            <a:r>
              <a:rPr lang="en-US" altLang="ja-JP" sz="1200" dirty="0"/>
              <a:t>(*excluding other hitting points)</a:t>
            </a:r>
          </a:p>
        </p:txBody>
      </p:sp>
      <p:sp>
        <p:nvSpPr>
          <p:cNvPr id="260" name="テキスト ボックス 259"/>
          <p:cNvSpPr txBox="1">
            <a:spLocks noChangeAspect="1"/>
          </p:cNvSpPr>
          <p:nvPr/>
        </p:nvSpPr>
        <p:spPr>
          <a:xfrm>
            <a:off x="2233303" y="264519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46.8%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61" name="テキスト ボックス 260"/>
          <p:cNvSpPr txBox="1">
            <a:spLocks noChangeAspect="1"/>
          </p:cNvSpPr>
          <p:nvPr/>
        </p:nvSpPr>
        <p:spPr>
          <a:xfrm>
            <a:off x="3048247" y="2857662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33.1%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62" name="テキスト ボックス 261"/>
          <p:cNvSpPr txBox="1">
            <a:spLocks noChangeAspect="1"/>
          </p:cNvSpPr>
          <p:nvPr/>
        </p:nvSpPr>
        <p:spPr>
          <a:xfrm>
            <a:off x="1471471" y="2856043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+mj-lt"/>
              </a:rPr>
              <a:t>10.7%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263" name="テキスト ボックス 262"/>
          <p:cNvSpPr txBox="1">
            <a:spLocks noChangeAspect="1"/>
          </p:cNvSpPr>
          <p:nvPr/>
        </p:nvSpPr>
        <p:spPr>
          <a:xfrm>
            <a:off x="3348451" y="4474360"/>
            <a:ext cx="655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+mj-lt"/>
              </a:rPr>
              <a:t>8.5%</a:t>
            </a:r>
            <a:endParaRPr kumimoji="1" lang="ja-JP" altLang="en-US" sz="1600" b="1" dirty="0">
              <a:latin typeface="+mj-lt"/>
            </a:endParaRPr>
          </a:p>
        </p:txBody>
      </p:sp>
      <p:sp>
        <p:nvSpPr>
          <p:cNvPr id="264" name="テキスト ボックス 263"/>
          <p:cNvSpPr txBox="1">
            <a:spLocks noChangeAspect="1"/>
          </p:cNvSpPr>
          <p:nvPr/>
        </p:nvSpPr>
        <p:spPr>
          <a:xfrm>
            <a:off x="1376241" y="4466719"/>
            <a:ext cx="655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+mj-lt"/>
              </a:rPr>
              <a:t>0.9%</a:t>
            </a:r>
            <a:endParaRPr kumimoji="1" lang="ja-JP" altLang="en-US" sz="1600" b="1" dirty="0">
              <a:latin typeface="+mj-lt"/>
            </a:endParaRPr>
          </a:p>
        </p:txBody>
      </p:sp>
      <p:sp>
        <p:nvSpPr>
          <p:cNvPr id="4" name="曲折矢印 3"/>
          <p:cNvSpPr/>
          <p:nvPr/>
        </p:nvSpPr>
        <p:spPr>
          <a:xfrm>
            <a:off x="2445660" y="4466719"/>
            <a:ext cx="576064" cy="893007"/>
          </a:xfrm>
          <a:prstGeom prst="bentArrow">
            <a:avLst>
              <a:gd name="adj1" fmla="val 32559"/>
              <a:gd name="adj2" fmla="val 41377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1" name="曲折矢印 150"/>
          <p:cNvSpPr/>
          <p:nvPr/>
        </p:nvSpPr>
        <p:spPr>
          <a:xfrm>
            <a:off x="7201195" y="4459282"/>
            <a:ext cx="576064" cy="893007"/>
          </a:xfrm>
          <a:prstGeom prst="bentArrow">
            <a:avLst>
              <a:gd name="adj1" fmla="val 32559"/>
              <a:gd name="adj2" fmla="val 41377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3" name="タイトル 1"/>
          <p:cNvSpPr>
            <a:spLocks noGrp="1"/>
          </p:cNvSpPr>
          <p:nvPr>
            <p:ph type="title"/>
          </p:nvPr>
        </p:nvSpPr>
        <p:spPr>
          <a:xfrm>
            <a:off x="0" y="-1612"/>
            <a:ext cx="9906000" cy="694308"/>
          </a:xfrm>
        </p:spPr>
        <p:txBody>
          <a:bodyPr/>
          <a:lstStyle/>
          <a:p>
            <a:r>
              <a:rPr lang="en-US" altLang="ja-JP" sz="2400" dirty="0" smtClean="0">
                <a:latin typeface="+mj-lt"/>
              </a:rPr>
              <a:t>Car</a:t>
            </a:r>
            <a:r>
              <a:rPr lang="en-US" altLang="ja-JP" sz="1800" b="1" dirty="0" smtClean="0">
                <a:latin typeface="+mj-lt"/>
              </a:rPr>
              <a:t>(M1/N1, below 20km/h)</a:t>
            </a:r>
            <a:r>
              <a:rPr lang="en-US" altLang="ja-JP" sz="2400" dirty="0" smtClean="0">
                <a:latin typeface="+mj-lt"/>
              </a:rPr>
              <a:t>-to-Pedestrian Injuries and Fatalities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154" name="正方形/長方形 153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sp>
        <p:nvSpPr>
          <p:cNvPr id="150" name="テキスト ボックス 149"/>
          <p:cNvSpPr txBox="1">
            <a:spLocks noChangeAspect="1"/>
          </p:cNvSpPr>
          <p:nvPr/>
        </p:nvSpPr>
        <p:spPr>
          <a:xfrm>
            <a:off x="2014141" y="5497143"/>
            <a:ext cx="1302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+mj-lt"/>
              </a:rPr>
              <a:t>Turning right</a:t>
            </a:r>
            <a:endParaRPr kumimoji="1" lang="ja-JP" altLang="en-US" sz="1400" b="1" dirty="0">
              <a:latin typeface="+mj-lt"/>
            </a:endParaRPr>
          </a:p>
        </p:txBody>
      </p:sp>
      <p:sp>
        <p:nvSpPr>
          <p:cNvPr id="152" name="テキスト ボックス 151"/>
          <p:cNvSpPr txBox="1">
            <a:spLocks noChangeAspect="1"/>
          </p:cNvSpPr>
          <p:nvPr/>
        </p:nvSpPr>
        <p:spPr>
          <a:xfrm>
            <a:off x="6779725" y="5497143"/>
            <a:ext cx="1302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+mj-lt"/>
              </a:rPr>
              <a:t>Turning right</a:t>
            </a:r>
            <a:endParaRPr kumimoji="1" lang="ja-JP" altLang="en-US" sz="1400" b="1" dirty="0">
              <a:latin typeface="+mj-lt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117581" y="1057260"/>
            <a:ext cx="9613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err="1" smtClean="0">
                <a:latin typeface="+mn-lt"/>
              </a:rPr>
              <a:t>CtoP</a:t>
            </a:r>
            <a:r>
              <a:rPr lang="en-US" altLang="ja-JP" sz="2400" b="1" dirty="0" smtClean="0">
                <a:latin typeface="+mn-lt"/>
              </a:rPr>
              <a:t> Injury and Fatality </a:t>
            </a:r>
            <a:r>
              <a:rPr lang="en-US" altLang="ja-JP" sz="2400" b="1" dirty="0"/>
              <a:t>Composition </a:t>
            </a:r>
            <a:r>
              <a:rPr lang="en-US" altLang="ja-JP" sz="2400" b="1" dirty="0" smtClean="0"/>
              <a:t>by Hitting Position</a:t>
            </a:r>
          </a:p>
          <a:p>
            <a:pPr algn="ctr"/>
            <a:r>
              <a:rPr lang="en-US" altLang="ja-JP" sz="2000" b="1" dirty="0" smtClean="0">
                <a:latin typeface="+mn-lt"/>
              </a:rPr>
              <a:t>(M1/N1, </a:t>
            </a:r>
            <a:r>
              <a:rPr lang="en-US" altLang="ja-JP" sz="2000" b="1" u="sng" dirty="0" smtClean="0">
                <a:latin typeface="+mn-lt"/>
              </a:rPr>
              <a:t>Turning right</a:t>
            </a:r>
            <a:r>
              <a:rPr lang="en-US" altLang="ja-JP" sz="2000" b="1" dirty="0" smtClean="0">
                <a:latin typeface="+mn-lt"/>
              </a:rPr>
              <a:t> below 20km/h)</a:t>
            </a:r>
          </a:p>
        </p:txBody>
      </p:sp>
    </p:spTree>
    <p:extLst>
      <p:ext uri="{BB962C8B-B14F-4D97-AF65-F5344CB8AC3E}">
        <p14:creationId xmlns:p14="http://schemas.microsoft.com/office/powerpoint/2010/main" val="377422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3">
      <a:majorFont>
        <a:latin typeface="Segoe UI"/>
        <a:ea typeface="ＭＳ Ｐゴシック"/>
        <a:cs typeface=""/>
      </a:majorFont>
      <a:minorFont>
        <a:latin typeface="Segoe U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  <a:tileRect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  <a:tileRect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  <a:tileRect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  <a:tileRect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19129</TotalTime>
  <Words>907</Words>
  <Application>Microsoft Office PowerPoint</Application>
  <PresentationFormat>A4 (210 x 297 mm)</PresentationFormat>
  <Paragraphs>207</Paragraphs>
  <Slides>13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5" baseType="lpstr">
      <vt:lpstr>ＭＳ Ｐゴシック</vt:lpstr>
      <vt:lpstr>Arial</vt:lpstr>
      <vt:lpstr>Calibri</vt:lpstr>
      <vt:lpstr>HGPｺﾞｼｯｸE</vt:lpstr>
      <vt:lpstr>メイリオ</vt:lpstr>
      <vt:lpstr>Meiryo UI</vt:lpstr>
      <vt:lpstr>Segoe UI</vt:lpstr>
      <vt:lpstr>Segoe UI Black</vt:lpstr>
      <vt:lpstr>Times New Roman</vt:lpstr>
      <vt:lpstr>Verdana</vt:lpstr>
      <vt:lpstr>Wingdings</vt:lpstr>
      <vt:lpstr>Office テーマ</vt:lpstr>
      <vt:lpstr>Proposal to Enhance Vehicle Safety for VRUs</vt:lpstr>
      <vt:lpstr>Contents</vt:lpstr>
      <vt:lpstr>Traffic Accidents and Governmental Target</vt:lpstr>
      <vt:lpstr>Japan’s Vehicle Safety Policy regarding VRUs</vt:lpstr>
      <vt:lpstr>Injuries and Fatalities by Road User Type (2018)</vt:lpstr>
      <vt:lpstr>Car(below 20km/h)-to-Pedestrian Injuries and Fatalities</vt:lpstr>
      <vt:lpstr>Car(M1/N1, below 20km/h)-to-Pedestrian Injuries and Fatalities</vt:lpstr>
      <vt:lpstr>Car(M1/N1, below 20km/h)-to-Pedestrian Injuries and Fatalities</vt:lpstr>
      <vt:lpstr>Car(M1/N1, below 20km/h)-to-Pedestrian Injuries and Fatalities</vt:lpstr>
      <vt:lpstr>Car(M1/N1, below 20km/h)-to-Pedestrian Injuries and Fatalities</vt:lpstr>
      <vt:lpstr>Proposal (Our Priority)</vt:lpstr>
      <vt:lpstr>Next step</vt:lpstr>
      <vt:lpstr>Thank you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杉本　岳史</dc:creator>
  <cp:lastModifiedBy>Johan Broeders</cp:lastModifiedBy>
  <cp:revision>1021</cp:revision>
  <cp:lastPrinted>2020-01-30T05:16:12Z</cp:lastPrinted>
  <dcterms:created xsi:type="dcterms:W3CDTF">2012-10-30T02:54:57Z</dcterms:created>
  <dcterms:modified xsi:type="dcterms:W3CDTF">2020-01-31T09:02:08Z</dcterms:modified>
</cp:coreProperties>
</file>