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GB" dirty="0" smtClean="0"/>
              <a:t>MVC meeting #6</a:t>
            </a:r>
            <a:br>
              <a:rPr lang="en-GB" dirty="0" smtClean="0"/>
            </a:br>
            <a:r>
              <a:rPr lang="en-GB" sz="2800" dirty="0" smtClean="0"/>
              <a:t>2016, March 2-3, Brussels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03575"/>
            <a:ext cx="6400800" cy="1752600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Industry input </a:t>
            </a:r>
          </a:p>
          <a:p>
            <a:pPr>
              <a:spcBef>
                <a:spcPts val="60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ISO11992 Electric Control Line</a:t>
            </a:r>
          </a:p>
          <a:p>
            <a:pPr>
              <a:spcBef>
                <a:spcPts val="600"/>
              </a:spcBef>
            </a:pPr>
            <a:r>
              <a:rPr lang="en-GB" sz="2400" dirty="0" smtClean="0">
                <a:solidFill>
                  <a:schemeClr val="tx1"/>
                </a:solidFill>
              </a:rPr>
              <a:t>Point-to-point connection</a:t>
            </a: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25148" y="5815781"/>
            <a:ext cx="1828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Version 2</a:t>
            </a:r>
          </a:p>
          <a:p>
            <a:r>
              <a:rPr lang="fr-FR" sz="1400" dirty="0" smtClean="0"/>
              <a:t>Pierre Teyssier</a:t>
            </a:r>
          </a:p>
          <a:p>
            <a:r>
              <a:rPr lang="fr-FR" sz="1400" dirty="0" smtClean="0"/>
              <a:t>Volvo Group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73645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Aim of the document</a:t>
            </a:r>
            <a:endParaRPr lang="en-GB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Provide technical background about the electric control line</a:t>
            </a:r>
          </a:p>
          <a:p>
            <a:r>
              <a:rPr lang="en-GB" sz="1800" dirty="0" smtClean="0"/>
              <a:t>Review the main requirements related to the electric control line in the UN R13 regulation </a:t>
            </a:r>
          </a:p>
          <a:p>
            <a:r>
              <a:rPr lang="en-GB" sz="1800" dirty="0" smtClean="0"/>
              <a:t>Clarify if routers and repeaters are covered / permitted by UN R13</a:t>
            </a:r>
          </a:p>
          <a:p>
            <a:r>
              <a:rPr lang="en-GB" sz="1800" dirty="0" smtClean="0"/>
              <a:t>Conclude on whether there is a need to mandate a router in UN R13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6331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1828800" y="3682465"/>
            <a:ext cx="5791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016" y="228600"/>
            <a:ext cx="8229600" cy="762000"/>
          </a:xfrm>
        </p:spPr>
        <p:txBody>
          <a:bodyPr>
            <a:noAutofit/>
          </a:bodyPr>
          <a:lstStyle/>
          <a:p>
            <a:r>
              <a:rPr lang="en-GB" sz="2400" b="1" dirty="0" smtClean="0"/>
              <a:t>Electric </a:t>
            </a:r>
            <a:r>
              <a:rPr lang="en-GB" sz="2400" b="1" dirty="0"/>
              <a:t>control line in </a:t>
            </a:r>
            <a:r>
              <a:rPr lang="en-GB" sz="2400" b="1" dirty="0" smtClean="0"/>
              <a:t>UN R13</a:t>
            </a:r>
            <a:br>
              <a:rPr lang="en-GB" sz="2400" b="1" dirty="0" smtClean="0"/>
            </a:br>
            <a:r>
              <a:rPr lang="en-GB" sz="2400" b="1" dirty="0" smtClean="0"/>
              <a:t>Main requirements</a:t>
            </a:r>
            <a:endParaRPr lang="fr-FR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659" y="1219200"/>
            <a:ext cx="8229600" cy="1295400"/>
          </a:xfrm>
        </p:spPr>
        <p:txBody>
          <a:bodyPr>
            <a:normAutofit lnSpcReduction="10000"/>
          </a:bodyPr>
          <a:lstStyle/>
          <a:p>
            <a:r>
              <a:rPr lang="en-GB" sz="1600" dirty="0" smtClean="0"/>
              <a:t>The electric control line pin 6 and 7 of ISO 7638 connector shall conform to ISO 11992 standard</a:t>
            </a:r>
          </a:p>
          <a:p>
            <a:r>
              <a:rPr lang="en-GB" sz="1600" dirty="0" smtClean="0"/>
              <a:t>The CAN-connection between towing and towed vehicle shall be a point-to-point connection</a:t>
            </a:r>
          </a:p>
          <a:p>
            <a:r>
              <a:rPr lang="en-GB" sz="1600" dirty="0" smtClean="0"/>
              <a:t>The CAN bus length shall not be more than 40m (15m for truck, 18m for trailer, 7m for electric coil)</a:t>
            </a:r>
            <a:endParaRPr lang="en-GB" sz="1600" dirty="0"/>
          </a:p>
        </p:txBody>
      </p:sp>
      <p:sp>
        <p:nvSpPr>
          <p:cNvPr id="4" name="Rectangle 3"/>
          <p:cNvSpPr/>
          <p:nvPr/>
        </p:nvSpPr>
        <p:spPr>
          <a:xfrm>
            <a:off x="762000" y="2768065"/>
            <a:ext cx="1066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CAN interface (</a:t>
            </a:r>
            <a:r>
              <a:rPr lang="fr-FR" dirty="0" err="1" smtClean="0"/>
              <a:t>towing</a:t>
            </a:r>
            <a:r>
              <a:rPr lang="fr-FR" dirty="0" smtClean="0"/>
              <a:t> </a:t>
            </a:r>
            <a:r>
              <a:rPr lang="fr-FR" dirty="0" err="1" smtClean="0"/>
              <a:t>vehicle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543800" y="2743200"/>
            <a:ext cx="1066800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CAN interface (</a:t>
            </a:r>
            <a:r>
              <a:rPr lang="fr-FR" dirty="0" err="1" smtClean="0"/>
              <a:t>towed</a:t>
            </a:r>
            <a:r>
              <a:rPr lang="fr-FR" dirty="0" smtClean="0"/>
              <a:t> </a:t>
            </a:r>
            <a:r>
              <a:rPr lang="fr-FR" dirty="0" err="1" smtClean="0"/>
              <a:t>vehicle</a:t>
            </a:r>
            <a:r>
              <a:rPr lang="fr-FR" dirty="0" smtClean="0"/>
              <a:t>)</a:t>
            </a:r>
            <a:endParaRPr lang="fr-FR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828800" y="3149065"/>
            <a:ext cx="578892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TextBox 17"/>
          <p:cNvSpPr txBox="1"/>
          <p:nvPr/>
        </p:nvSpPr>
        <p:spPr>
          <a:xfrm>
            <a:off x="3505200" y="3894039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ISO 7638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5767122" y="2825234"/>
            <a:ext cx="147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Pin 6 – CAN H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5767122" y="3313133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Pin 7 – CAN L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685800" y="4147066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ISO 11992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7689783" y="4114800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ISO 11992</a:t>
            </a:r>
            <a:endParaRPr lang="fr-FR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870955" y="4709160"/>
            <a:ext cx="5672845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685850" y="3009900"/>
            <a:ext cx="304800" cy="8249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Straight Connector 15"/>
          <p:cNvCxnSpPr>
            <a:stCxn id="6" idx="0"/>
            <a:endCxn id="6" idx="2"/>
          </p:cNvCxnSpPr>
          <p:nvPr/>
        </p:nvCxnSpPr>
        <p:spPr>
          <a:xfrm>
            <a:off x="3838250" y="3009900"/>
            <a:ext cx="0" cy="8249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TextBox 26"/>
          <p:cNvSpPr txBox="1"/>
          <p:nvPr/>
        </p:nvSpPr>
        <p:spPr>
          <a:xfrm>
            <a:off x="4191134" y="4339828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&lt; 40m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1870955" y="4114800"/>
            <a:ext cx="0" cy="899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543800" y="4251960"/>
            <a:ext cx="0" cy="762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290852" y="6019800"/>
            <a:ext cx="30934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3581400" y="6019800"/>
            <a:ext cx="30934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0" name="Straight Connector 39"/>
          <p:cNvCxnSpPr>
            <a:stCxn id="37" idx="3"/>
            <a:endCxn id="38" idx="1"/>
          </p:cNvCxnSpPr>
          <p:nvPr/>
        </p:nvCxnSpPr>
        <p:spPr>
          <a:xfrm>
            <a:off x="1600200" y="6248400"/>
            <a:ext cx="1981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3" name="TextBox 42"/>
          <p:cNvSpPr txBox="1"/>
          <p:nvPr/>
        </p:nvSpPr>
        <p:spPr>
          <a:xfrm>
            <a:off x="690983" y="5421868"/>
            <a:ext cx="2280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Point-to-point </a:t>
            </a:r>
            <a:r>
              <a:rPr lang="en-GB" b="1" dirty="0" smtClean="0"/>
              <a:t>means</a:t>
            </a:r>
            <a:r>
              <a:rPr lang="fr-FR" b="1" dirty="0" smtClean="0"/>
              <a:t>:</a:t>
            </a:r>
            <a:endParaRPr lang="fr-FR" b="1" dirty="0"/>
          </a:p>
        </p:txBody>
      </p:sp>
      <p:sp>
        <p:nvSpPr>
          <p:cNvPr id="44" name="Rectangle 43"/>
          <p:cNvSpPr/>
          <p:nvPr/>
        </p:nvSpPr>
        <p:spPr>
          <a:xfrm>
            <a:off x="5329452" y="5990924"/>
            <a:ext cx="30934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7620000" y="5990924"/>
            <a:ext cx="30934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6" name="Straight Connector 45"/>
          <p:cNvCxnSpPr>
            <a:stCxn id="44" idx="3"/>
            <a:endCxn id="45" idx="1"/>
          </p:cNvCxnSpPr>
          <p:nvPr/>
        </p:nvCxnSpPr>
        <p:spPr>
          <a:xfrm>
            <a:off x="5638800" y="6219524"/>
            <a:ext cx="1981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7" name="Rectangle 46"/>
          <p:cNvSpPr/>
          <p:nvPr/>
        </p:nvSpPr>
        <p:spPr>
          <a:xfrm>
            <a:off x="7617726" y="5311541"/>
            <a:ext cx="309348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Straight Connector 47"/>
          <p:cNvCxnSpPr>
            <a:endCxn id="47" idx="1"/>
          </p:cNvCxnSpPr>
          <p:nvPr/>
        </p:nvCxnSpPr>
        <p:spPr>
          <a:xfrm>
            <a:off x="6858000" y="5530516"/>
            <a:ext cx="759726" cy="96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6858000" y="5530516"/>
            <a:ext cx="0" cy="68900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TextBox 53"/>
          <p:cNvSpPr txBox="1"/>
          <p:nvPr/>
        </p:nvSpPr>
        <p:spPr>
          <a:xfrm>
            <a:off x="2267552" y="6436092"/>
            <a:ext cx="523861" cy="369332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YES</a:t>
            </a:r>
            <a:endParaRPr lang="fr-FR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6373079" y="6403826"/>
            <a:ext cx="492443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NO</a:t>
            </a:r>
            <a:endParaRPr lang="fr-FR" b="1" dirty="0"/>
          </a:p>
        </p:txBody>
      </p:sp>
      <p:sp>
        <p:nvSpPr>
          <p:cNvPr id="41" name="Rectangle 40"/>
          <p:cNvSpPr/>
          <p:nvPr/>
        </p:nvSpPr>
        <p:spPr>
          <a:xfrm>
            <a:off x="4934256" y="2978417"/>
            <a:ext cx="304800" cy="8249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2" name="Straight Connector 41"/>
          <p:cNvCxnSpPr>
            <a:stCxn id="41" idx="0"/>
            <a:endCxn id="41" idx="2"/>
          </p:cNvCxnSpPr>
          <p:nvPr/>
        </p:nvCxnSpPr>
        <p:spPr>
          <a:xfrm>
            <a:off x="5086656" y="2978417"/>
            <a:ext cx="0" cy="8249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5" name="TextBox 14"/>
          <p:cNvSpPr txBox="1"/>
          <p:nvPr/>
        </p:nvSpPr>
        <p:spPr>
          <a:xfrm>
            <a:off x="4210698" y="3212068"/>
            <a:ext cx="508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coil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757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8306"/>
            <a:ext cx="3771900" cy="762000"/>
          </a:xfrm>
        </p:spPr>
        <p:txBody>
          <a:bodyPr>
            <a:noAutofit/>
          </a:bodyPr>
          <a:lstStyle/>
          <a:p>
            <a:pPr algn="l"/>
            <a:r>
              <a:rPr lang="en-GB" sz="2400" b="1" dirty="0" smtClean="0"/>
              <a:t>Electric </a:t>
            </a:r>
            <a:r>
              <a:rPr lang="en-GB" sz="2400" b="1" dirty="0"/>
              <a:t>control </a:t>
            </a:r>
            <a:r>
              <a:rPr lang="en-GB" sz="2400" b="1" dirty="0" smtClean="0"/>
              <a:t>line</a:t>
            </a:r>
            <a:br>
              <a:rPr lang="en-GB" sz="2400" b="1" dirty="0" smtClean="0"/>
            </a:br>
            <a:r>
              <a:rPr lang="en-GB" sz="2400" b="1" dirty="0" smtClean="0"/>
              <a:t>CAN - Router</a:t>
            </a:r>
            <a:endParaRPr lang="fr-FR" sz="2400" b="1" dirty="0"/>
          </a:p>
        </p:txBody>
      </p: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3214585" y="218306"/>
            <a:ext cx="4998888" cy="1015951"/>
            <a:chOff x="1381" y="3664"/>
            <a:chExt cx="6036" cy="1112"/>
          </a:xfrm>
        </p:grpSpPr>
        <p:pic>
          <p:nvPicPr>
            <p:cNvPr id="33" name="Picture 32" descr="ISO 12357-1_sv_utan pi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1" y="3664"/>
              <a:ext cx="5356" cy="1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 Box 7"/>
            <p:cNvSpPr txBox="1">
              <a:spLocks noChangeArrowheads="1"/>
            </p:cNvSpPr>
            <p:nvPr/>
          </p:nvSpPr>
          <p:spPr bwMode="auto">
            <a:xfrm>
              <a:off x="1381" y="3801"/>
              <a:ext cx="505" cy="59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hangingPunct="0">
                <a:spcAft>
                  <a:spcPts val="0"/>
                </a:spcAft>
              </a:pPr>
              <a:r>
                <a:rPr lang="fr-FR" sz="180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Arial"/>
                </a:rPr>
                <a:t>2</a:t>
              </a:r>
              <a:endParaRPr lang="fr-FR" sz="1100">
                <a:effectLst/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1198344" y="2445559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672212" y="2504915"/>
            <a:ext cx="15240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reeform 10"/>
          <p:cNvSpPr/>
          <p:nvPr/>
        </p:nvSpPr>
        <p:spPr>
          <a:xfrm>
            <a:off x="2590397" y="2432726"/>
            <a:ext cx="211756" cy="317633"/>
          </a:xfrm>
          <a:custGeom>
            <a:avLst/>
            <a:gdLst>
              <a:gd name="connsiteX0" fmla="*/ 211756 w 211756"/>
              <a:gd name="connsiteY0" fmla="*/ 0 h 317633"/>
              <a:gd name="connsiteX1" fmla="*/ 0 w 211756"/>
              <a:gd name="connsiteY1" fmla="*/ 0 h 317633"/>
              <a:gd name="connsiteX2" fmla="*/ 9626 w 211756"/>
              <a:gd name="connsiteY2" fmla="*/ 317633 h 317633"/>
              <a:gd name="connsiteX3" fmla="*/ 211756 w 211756"/>
              <a:gd name="connsiteY3" fmla="*/ 317633 h 31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756" h="317633">
                <a:moveTo>
                  <a:pt x="211756" y="0"/>
                </a:moveTo>
                <a:lnTo>
                  <a:pt x="0" y="0"/>
                </a:lnTo>
                <a:lnTo>
                  <a:pt x="9626" y="317633"/>
                </a:lnTo>
                <a:lnTo>
                  <a:pt x="211756" y="317633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>
            <a:off x="4741369" y="2445559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4055168" y="2457993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7751544" y="2445559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Rectangle 52"/>
          <p:cNvSpPr/>
          <p:nvPr/>
        </p:nvSpPr>
        <p:spPr>
          <a:xfrm>
            <a:off x="7065343" y="2457993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447800" y="805730"/>
            <a:ext cx="2512301" cy="1480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4773815" y="726281"/>
            <a:ext cx="693398" cy="1432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endCxn id="173" idx="0"/>
          </p:cNvCxnSpPr>
          <p:nvPr/>
        </p:nvCxnSpPr>
        <p:spPr>
          <a:xfrm>
            <a:off x="7315200" y="822295"/>
            <a:ext cx="207343" cy="13363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6004158" y="2504914"/>
            <a:ext cx="15240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Freeform 58"/>
          <p:cNvSpPr/>
          <p:nvPr/>
        </p:nvSpPr>
        <p:spPr>
          <a:xfrm>
            <a:off x="5922343" y="2432725"/>
            <a:ext cx="211756" cy="317633"/>
          </a:xfrm>
          <a:custGeom>
            <a:avLst/>
            <a:gdLst>
              <a:gd name="connsiteX0" fmla="*/ 211756 w 211756"/>
              <a:gd name="connsiteY0" fmla="*/ 0 h 317633"/>
              <a:gd name="connsiteX1" fmla="*/ 0 w 211756"/>
              <a:gd name="connsiteY1" fmla="*/ 0 h 317633"/>
              <a:gd name="connsiteX2" fmla="*/ 9626 w 211756"/>
              <a:gd name="connsiteY2" fmla="*/ 317633 h 317633"/>
              <a:gd name="connsiteX3" fmla="*/ 211756 w 211756"/>
              <a:gd name="connsiteY3" fmla="*/ 317633 h 31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756" h="317633">
                <a:moveTo>
                  <a:pt x="211756" y="0"/>
                </a:moveTo>
                <a:lnTo>
                  <a:pt x="0" y="0"/>
                </a:lnTo>
                <a:lnTo>
                  <a:pt x="9626" y="317633"/>
                </a:lnTo>
                <a:lnTo>
                  <a:pt x="211756" y="317633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0" name="Straight Connector 59"/>
          <p:cNvCxnSpPr/>
          <p:nvPr/>
        </p:nvCxnSpPr>
        <p:spPr>
          <a:xfrm>
            <a:off x="1426543" y="2581114"/>
            <a:ext cx="1163854" cy="10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1" name="Straight Connector 60"/>
          <p:cNvCxnSpPr>
            <a:stCxn id="10" idx="3"/>
          </p:cNvCxnSpPr>
          <p:nvPr/>
        </p:nvCxnSpPr>
        <p:spPr>
          <a:xfrm>
            <a:off x="2824612" y="2581115"/>
            <a:ext cx="1230556" cy="1684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4" name="Straight Connector 73"/>
          <p:cNvCxnSpPr>
            <a:stCxn id="58" idx="3"/>
          </p:cNvCxnSpPr>
          <p:nvPr/>
        </p:nvCxnSpPr>
        <p:spPr>
          <a:xfrm>
            <a:off x="6156558" y="2581114"/>
            <a:ext cx="908785" cy="168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4969568" y="2586328"/>
            <a:ext cx="952775" cy="116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17" name="Rectangle 116"/>
          <p:cNvSpPr/>
          <p:nvPr/>
        </p:nvSpPr>
        <p:spPr>
          <a:xfrm>
            <a:off x="1219601" y="4331361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Rectangle 118"/>
          <p:cNvSpPr/>
          <p:nvPr/>
        </p:nvSpPr>
        <p:spPr>
          <a:xfrm>
            <a:off x="2693469" y="4390717"/>
            <a:ext cx="15240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0" name="Freeform 119"/>
          <p:cNvSpPr/>
          <p:nvPr/>
        </p:nvSpPr>
        <p:spPr>
          <a:xfrm>
            <a:off x="2611654" y="4318528"/>
            <a:ext cx="211756" cy="317633"/>
          </a:xfrm>
          <a:custGeom>
            <a:avLst/>
            <a:gdLst>
              <a:gd name="connsiteX0" fmla="*/ 211756 w 211756"/>
              <a:gd name="connsiteY0" fmla="*/ 0 h 317633"/>
              <a:gd name="connsiteX1" fmla="*/ 0 w 211756"/>
              <a:gd name="connsiteY1" fmla="*/ 0 h 317633"/>
              <a:gd name="connsiteX2" fmla="*/ 9626 w 211756"/>
              <a:gd name="connsiteY2" fmla="*/ 317633 h 317633"/>
              <a:gd name="connsiteX3" fmla="*/ 211756 w 211756"/>
              <a:gd name="connsiteY3" fmla="*/ 317633 h 31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756" h="317633">
                <a:moveTo>
                  <a:pt x="211756" y="0"/>
                </a:moveTo>
                <a:lnTo>
                  <a:pt x="0" y="0"/>
                </a:lnTo>
                <a:lnTo>
                  <a:pt x="9626" y="317633"/>
                </a:lnTo>
                <a:lnTo>
                  <a:pt x="211756" y="317633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6" name="Rectangle 125"/>
          <p:cNvSpPr/>
          <p:nvPr/>
        </p:nvSpPr>
        <p:spPr>
          <a:xfrm>
            <a:off x="7086600" y="3994667"/>
            <a:ext cx="914400" cy="9454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EBS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7772801" y="4331361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7086600" y="4343795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6025415" y="4390716"/>
            <a:ext cx="15240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Freeform 130"/>
          <p:cNvSpPr/>
          <p:nvPr/>
        </p:nvSpPr>
        <p:spPr>
          <a:xfrm>
            <a:off x="5943600" y="4318527"/>
            <a:ext cx="211756" cy="317633"/>
          </a:xfrm>
          <a:custGeom>
            <a:avLst/>
            <a:gdLst>
              <a:gd name="connsiteX0" fmla="*/ 211756 w 211756"/>
              <a:gd name="connsiteY0" fmla="*/ 0 h 317633"/>
              <a:gd name="connsiteX1" fmla="*/ 0 w 211756"/>
              <a:gd name="connsiteY1" fmla="*/ 0 h 317633"/>
              <a:gd name="connsiteX2" fmla="*/ 9626 w 211756"/>
              <a:gd name="connsiteY2" fmla="*/ 317633 h 317633"/>
              <a:gd name="connsiteX3" fmla="*/ 211756 w 211756"/>
              <a:gd name="connsiteY3" fmla="*/ 317633 h 31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756" h="317633">
                <a:moveTo>
                  <a:pt x="211756" y="0"/>
                </a:moveTo>
                <a:lnTo>
                  <a:pt x="0" y="0"/>
                </a:lnTo>
                <a:lnTo>
                  <a:pt x="9626" y="317633"/>
                </a:lnTo>
                <a:lnTo>
                  <a:pt x="211756" y="317633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2" name="Straight Connector 131"/>
          <p:cNvCxnSpPr/>
          <p:nvPr/>
        </p:nvCxnSpPr>
        <p:spPr>
          <a:xfrm>
            <a:off x="1447800" y="4466916"/>
            <a:ext cx="1163854" cy="10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3" name="Straight Connector 132"/>
          <p:cNvCxnSpPr>
            <a:stCxn id="119" idx="3"/>
          </p:cNvCxnSpPr>
          <p:nvPr/>
        </p:nvCxnSpPr>
        <p:spPr>
          <a:xfrm flipV="1">
            <a:off x="2845869" y="4466916"/>
            <a:ext cx="50966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4" name="Straight Connector 133"/>
          <p:cNvCxnSpPr>
            <a:stCxn id="130" idx="3"/>
            <a:endCxn id="126" idx="1"/>
          </p:cNvCxnSpPr>
          <p:nvPr/>
        </p:nvCxnSpPr>
        <p:spPr>
          <a:xfrm>
            <a:off x="6177815" y="4466916"/>
            <a:ext cx="908785" cy="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5" name="Straight Connector 134"/>
          <p:cNvCxnSpPr/>
          <p:nvPr/>
        </p:nvCxnSpPr>
        <p:spPr>
          <a:xfrm>
            <a:off x="5449966" y="4466917"/>
            <a:ext cx="493634" cy="52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6" name="Straight Connector 135"/>
          <p:cNvCxnSpPr>
            <a:stCxn id="145" idx="3"/>
          </p:cNvCxnSpPr>
          <p:nvPr/>
        </p:nvCxnSpPr>
        <p:spPr>
          <a:xfrm flipV="1">
            <a:off x="5002415" y="5439947"/>
            <a:ext cx="447552" cy="25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7" name="Straight Connector 136"/>
          <p:cNvCxnSpPr/>
          <p:nvPr/>
        </p:nvCxnSpPr>
        <p:spPr>
          <a:xfrm flipV="1">
            <a:off x="5440428" y="4469525"/>
            <a:ext cx="0" cy="9704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8" name="Straight Connector 137"/>
          <p:cNvCxnSpPr/>
          <p:nvPr/>
        </p:nvCxnSpPr>
        <p:spPr>
          <a:xfrm>
            <a:off x="3355538" y="4472131"/>
            <a:ext cx="4756" cy="9703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45" name="Rectangle 144"/>
          <p:cNvSpPr/>
          <p:nvPr/>
        </p:nvSpPr>
        <p:spPr>
          <a:xfrm>
            <a:off x="4773815" y="5290066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6" name="Rectangle 145"/>
          <p:cNvSpPr/>
          <p:nvPr/>
        </p:nvSpPr>
        <p:spPr>
          <a:xfrm>
            <a:off x="4094899" y="5287547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1" name="Rectangle 150"/>
          <p:cNvSpPr/>
          <p:nvPr/>
        </p:nvSpPr>
        <p:spPr>
          <a:xfrm>
            <a:off x="4082818" y="4983211"/>
            <a:ext cx="919597" cy="7640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6" name="Straight Connector 155"/>
          <p:cNvCxnSpPr>
            <a:stCxn id="146" idx="1"/>
          </p:cNvCxnSpPr>
          <p:nvPr/>
        </p:nvCxnSpPr>
        <p:spPr>
          <a:xfrm flipH="1">
            <a:off x="3360294" y="5439947"/>
            <a:ext cx="734605" cy="25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4" name="Straight Connector 163"/>
          <p:cNvCxnSpPr>
            <a:stCxn id="151" idx="0"/>
            <a:endCxn id="177" idx="2"/>
          </p:cNvCxnSpPr>
          <p:nvPr/>
        </p:nvCxnSpPr>
        <p:spPr>
          <a:xfrm flipH="1" flipV="1">
            <a:off x="4533625" y="4612463"/>
            <a:ext cx="8992" cy="370748"/>
          </a:xfrm>
          <a:prstGeom prst="lin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66" name="TextBox 165"/>
          <p:cNvSpPr txBox="1"/>
          <p:nvPr/>
        </p:nvSpPr>
        <p:spPr>
          <a:xfrm>
            <a:off x="4133801" y="4940109"/>
            <a:ext cx="83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Router</a:t>
            </a:r>
            <a:endParaRPr lang="fr-FR" b="1" dirty="0"/>
          </a:p>
        </p:txBody>
      </p:sp>
      <p:sp>
        <p:nvSpPr>
          <p:cNvPr id="171" name="Rectangle 170"/>
          <p:cNvSpPr/>
          <p:nvPr/>
        </p:nvSpPr>
        <p:spPr>
          <a:xfrm>
            <a:off x="512143" y="2158647"/>
            <a:ext cx="914400" cy="9080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smtClean="0">
                <a:solidFill>
                  <a:schemeClr val="tx1"/>
                </a:solidFill>
              </a:rPr>
              <a:t>EBS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4055168" y="2158647"/>
            <a:ext cx="914400" cy="9080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EBS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7065343" y="2158647"/>
            <a:ext cx="914400" cy="9080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EBS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533400" y="3994667"/>
            <a:ext cx="914400" cy="9578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smtClean="0">
                <a:solidFill>
                  <a:schemeClr val="tx1"/>
                </a:solidFill>
              </a:rPr>
              <a:t>EBS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4076425" y="3689866"/>
            <a:ext cx="914400" cy="9225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chemeClr val="tx1"/>
                </a:solidFill>
              </a:rPr>
              <a:t>EBS</a:t>
            </a:r>
            <a:endParaRPr lang="fr-FR" b="1" dirty="0">
              <a:solidFill>
                <a:schemeClr val="tx1"/>
              </a:solidFill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8414" y="1524000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Solution 1</a:t>
            </a:r>
            <a:r>
              <a:rPr lang="fr-FR" dirty="0" smtClean="0"/>
              <a:t>: router </a:t>
            </a:r>
            <a:r>
              <a:rPr lang="fr-FR" dirty="0" err="1" smtClean="0"/>
              <a:t>function</a:t>
            </a:r>
            <a:r>
              <a:rPr lang="fr-FR" dirty="0" smtClean="0"/>
              <a:t> </a:t>
            </a:r>
            <a:r>
              <a:rPr lang="fr-FR" dirty="0" err="1" smtClean="0"/>
              <a:t>integrated</a:t>
            </a:r>
            <a:r>
              <a:rPr lang="fr-FR" dirty="0" smtClean="0"/>
              <a:t> to EBS</a:t>
            </a:r>
            <a:endParaRPr lang="fr-FR" dirty="0"/>
          </a:p>
        </p:txBody>
      </p:sp>
      <p:sp>
        <p:nvSpPr>
          <p:cNvPr id="187" name="TextBox 186"/>
          <p:cNvSpPr txBox="1"/>
          <p:nvPr/>
        </p:nvSpPr>
        <p:spPr>
          <a:xfrm>
            <a:off x="152400" y="3505200"/>
            <a:ext cx="3016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Solution 2</a:t>
            </a:r>
            <a:r>
              <a:rPr lang="fr-FR" dirty="0" smtClean="0"/>
              <a:t>: stand-</a:t>
            </a:r>
            <a:r>
              <a:rPr lang="fr-FR" dirty="0" err="1" smtClean="0"/>
              <a:t>alone</a:t>
            </a:r>
            <a:r>
              <a:rPr lang="fr-FR" dirty="0" smtClean="0"/>
              <a:t> router</a:t>
            </a:r>
            <a:endParaRPr lang="fr-FR" dirty="0"/>
          </a:p>
        </p:txBody>
      </p:sp>
      <p:sp>
        <p:nvSpPr>
          <p:cNvPr id="201" name="Rectangle 200"/>
          <p:cNvSpPr/>
          <p:nvPr/>
        </p:nvSpPr>
        <p:spPr>
          <a:xfrm>
            <a:off x="152400" y="5715000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Conclusions: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There </a:t>
            </a:r>
            <a:r>
              <a:rPr lang="en-GB" sz="1600" b="1" dirty="0">
                <a:solidFill>
                  <a:srgbClr val="FF0000"/>
                </a:solidFill>
              </a:rPr>
              <a:t>is a </a:t>
            </a:r>
            <a:r>
              <a:rPr lang="en-GB" sz="1600" b="1" dirty="0" smtClean="0">
                <a:solidFill>
                  <a:srgbClr val="FF0000"/>
                </a:solidFill>
              </a:rPr>
              <a:t>no need </a:t>
            </a:r>
            <a:r>
              <a:rPr lang="en-GB" sz="1600" b="1" dirty="0">
                <a:solidFill>
                  <a:srgbClr val="FF0000"/>
                </a:solidFill>
              </a:rPr>
              <a:t>to mandate a router in UN </a:t>
            </a:r>
            <a:r>
              <a:rPr lang="en-GB" sz="1600" b="1" dirty="0" smtClean="0">
                <a:solidFill>
                  <a:srgbClr val="FF0000"/>
                </a:solidFill>
              </a:rPr>
              <a:t>R13.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The need for a “router function” is induced by the “point-to-point connection” requirement.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The standalone router is only one possible technical solution.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5501" y="3477368"/>
            <a:ext cx="1717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u="sng" dirty="0" smtClean="0">
                <a:solidFill>
                  <a:srgbClr val="FF0000"/>
                </a:solidFill>
              </a:rPr>
              <a:t>Current layout</a:t>
            </a:r>
            <a:endParaRPr lang="en-GB" sz="20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36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8306"/>
            <a:ext cx="3771900" cy="762000"/>
          </a:xfrm>
        </p:spPr>
        <p:txBody>
          <a:bodyPr>
            <a:noAutofit/>
          </a:bodyPr>
          <a:lstStyle/>
          <a:p>
            <a:pPr algn="l"/>
            <a:r>
              <a:rPr lang="en-GB" sz="2400" b="1" dirty="0" smtClean="0"/>
              <a:t>Electric control line</a:t>
            </a:r>
            <a:br>
              <a:rPr lang="en-GB" sz="2400" b="1" dirty="0" smtClean="0"/>
            </a:br>
            <a:r>
              <a:rPr lang="en-GB" sz="2400" b="1" dirty="0" smtClean="0"/>
              <a:t>CAN - Repeater</a:t>
            </a:r>
            <a:endParaRPr lang="en-GB" sz="2400" b="1" dirty="0"/>
          </a:p>
        </p:txBody>
      </p:sp>
      <p:grpSp>
        <p:nvGrpSpPr>
          <p:cNvPr id="32" name="Group 31"/>
          <p:cNvGrpSpPr>
            <a:grpSpLocks/>
          </p:cNvGrpSpPr>
          <p:nvPr/>
        </p:nvGrpSpPr>
        <p:grpSpPr bwMode="auto">
          <a:xfrm>
            <a:off x="3214585" y="218306"/>
            <a:ext cx="4998888" cy="1015951"/>
            <a:chOff x="1381" y="3664"/>
            <a:chExt cx="6036" cy="1112"/>
          </a:xfrm>
        </p:grpSpPr>
        <p:pic>
          <p:nvPicPr>
            <p:cNvPr id="33" name="Picture 32" descr="ISO 12357-1_sv_utan pil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1" y="3664"/>
              <a:ext cx="5356" cy="11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4" name="Text Box 7"/>
            <p:cNvSpPr txBox="1">
              <a:spLocks noChangeArrowheads="1"/>
            </p:cNvSpPr>
            <p:nvPr/>
          </p:nvSpPr>
          <p:spPr bwMode="auto">
            <a:xfrm>
              <a:off x="1381" y="3801"/>
              <a:ext cx="505" cy="593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BBE0E3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hangingPunct="0">
                <a:spcAft>
                  <a:spcPts val="0"/>
                </a:spcAft>
              </a:pPr>
              <a:r>
                <a:rPr lang="en-GB" sz="18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  <a:cs typeface="Arial"/>
                </a:rPr>
                <a:t>2</a:t>
              </a:r>
              <a:endParaRPr lang="en-GB" sz="1100" dirty="0">
                <a:effectLst/>
                <a:latin typeface="Calibri"/>
                <a:ea typeface="Times New Roman"/>
                <a:cs typeface="Times New Roman"/>
              </a:endParaRPr>
            </a:p>
          </p:txBody>
        </p:sp>
      </p:grpSp>
      <p:sp>
        <p:nvSpPr>
          <p:cNvPr id="71" name="Rectangle 70"/>
          <p:cNvSpPr/>
          <p:nvPr/>
        </p:nvSpPr>
        <p:spPr>
          <a:xfrm>
            <a:off x="1981601" y="2546495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2" name="Rectangle 71"/>
          <p:cNvSpPr/>
          <p:nvPr/>
        </p:nvSpPr>
        <p:spPr>
          <a:xfrm>
            <a:off x="3455469" y="2605851"/>
            <a:ext cx="15240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3" name="Freeform 72"/>
          <p:cNvSpPr/>
          <p:nvPr/>
        </p:nvSpPr>
        <p:spPr>
          <a:xfrm>
            <a:off x="3373654" y="2533662"/>
            <a:ext cx="211756" cy="317633"/>
          </a:xfrm>
          <a:custGeom>
            <a:avLst/>
            <a:gdLst>
              <a:gd name="connsiteX0" fmla="*/ 211756 w 211756"/>
              <a:gd name="connsiteY0" fmla="*/ 0 h 317633"/>
              <a:gd name="connsiteX1" fmla="*/ 0 w 211756"/>
              <a:gd name="connsiteY1" fmla="*/ 0 h 317633"/>
              <a:gd name="connsiteX2" fmla="*/ 9626 w 211756"/>
              <a:gd name="connsiteY2" fmla="*/ 317633 h 317633"/>
              <a:gd name="connsiteX3" fmla="*/ 211756 w 211756"/>
              <a:gd name="connsiteY3" fmla="*/ 317633 h 31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756" h="317633">
                <a:moveTo>
                  <a:pt x="211756" y="0"/>
                </a:moveTo>
                <a:lnTo>
                  <a:pt x="0" y="0"/>
                </a:lnTo>
                <a:lnTo>
                  <a:pt x="9626" y="317633"/>
                </a:lnTo>
                <a:lnTo>
                  <a:pt x="211756" y="317633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5" name="Rectangle 74"/>
          <p:cNvSpPr/>
          <p:nvPr/>
        </p:nvSpPr>
        <p:spPr>
          <a:xfrm>
            <a:off x="7848600" y="2209801"/>
            <a:ext cx="914400" cy="94544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EBS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8534801" y="2546495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8" name="Rectangle 77"/>
          <p:cNvSpPr/>
          <p:nvPr/>
        </p:nvSpPr>
        <p:spPr>
          <a:xfrm>
            <a:off x="7848600" y="2558929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9" name="Rectangle 78"/>
          <p:cNvSpPr/>
          <p:nvPr/>
        </p:nvSpPr>
        <p:spPr>
          <a:xfrm>
            <a:off x="6787415" y="2605850"/>
            <a:ext cx="15240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0" name="Freeform 79"/>
          <p:cNvSpPr/>
          <p:nvPr/>
        </p:nvSpPr>
        <p:spPr>
          <a:xfrm>
            <a:off x="6705600" y="2533661"/>
            <a:ext cx="211756" cy="317633"/>
          </a:xfrm>
          <a:custGeom>
            <a:avLst/>
            <a:gdLst>
              <a:gd name="connsiteX0" fmla="*/ 211756 w 211756"/>
              <a:gd name="connsiteY0" fmla="*/ 0 h 317633"/>
              <a:gd name="connsiteX1" fmla="*/ 0 w 211756"/>
              <a:gd name="connsiteY1" fmla="*/ 0 h 317633"/>
              <a:gd name="connsiteX2" fmla="*/ 9626 w 211756"/>
              <a:gd name="connsiteY2" fmla="*/ 317633 h 317633"/>
              <a:gd name="connsiteX3" fmla="*/ 211756 w 211756"/>
              <a:gd name="connsiteY3" fmla="*/ 317633 h 31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756" h="317633">
                <a:moveTo>
                  <a:pt x="211756" y="0"/>
                </a:moveTo>
                <a:lnTo>
                  <a:pt x="0" y="0"/>
                </a:lnTo>
                <a:lnTo>
                  <a:pt x="9626" y="317633"/>
                </a:lnTo>
                <a:lnTo>
                  <a:pt x="211756" y="317633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1" name="Straight Connector 80"/>
          <p:cNvCxnSpPr/>
          <p:nvPr/>
        </p:nvCxnSpPr>
        <p:spPr>
          <a:xfrm>
            <a:off x="2209800" y="2682050"/>
            <a:ext cx="1163854" cy="10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Straight Connector 81"/>
          <p:cNvCxnSpPr>
            <a:stCxn id="72" idx="3"/>
          </p:cNvCxnSpPr>
          <p:nvPr/>
        </p:nvCxnSpPr>
        <p:spPr>
          <a:xfrm flipV="1">
            <a:off x="3607869" y="2682050"/>
            <a:ext cx="50966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Straight Connector 82"/>
          <p:cNvCxnSpPr>
            <a:stCxn id="79" idx="3"/>
            <a:endCxn id="75" idx="1"/>
          </p:cNvCxnSpPr>
          <p:nvPr/>
        </p:nvCxnSpPr>
        <p:spPr>
          <a:xfrm>
            <a:off x="6939815" y="2682050"/>
            <a:ext cx="908785" cy="4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211966" y="2682051"/>
            <a:ext cx="493634" cy="52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5" name="Straight Connector 84"/>
          <p:cNvCxnSpPr>
            <a:stCxn id="88" idx="3"/>
          </p:cNvCxnSpPr>
          <p:nvPr/>
        </p:nvCxnSpPr>
        <p:spPr>
          <a:xfrm flipV="1">
            <a:off x="5764415" y="3655081"/>
            <a:ext cx="447552" cy="25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6" name="Straight Connector 85"/>
          <p:cNvCxnSpPr/>
          <p:nvPr/>
        </p:nvCxnSpPr>
        <p:spPr>
          <a:xfrm flipV="1">
            <a:off x="6202428" y="2684659"/>
            <a:ext cx="0" cy="9704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4117538" y="2687265"/>
            <a:ext cx="4756" cy="97033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8" name="Rectangle 87"/>
          <p:cNvSpPr/>
          <p:nvPr/>
        </p:nvSpPr>
        <p:spPr>
          <a:xfrm>
            <a:off x="5535815" y="3505200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9" name="Rectangle 88"/>
          <p:cNvSpPr/>
          <p:nvPr/>
        </p:nvSpPr>
        <p:spPr>
          <a:xfrm>
            <a:off x="4856899" y="3502681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0" name="Rectangle 89"/>
          <p:cNvSpPr/>
          <p:nvPr/>
        </p:nvSpPr>
        <p:spPr>
          <a:xfrm>
            <a:off x="4844818" y="3198345"/>
            <a:ext cx="919597" cy="76405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1" name="Straight Connector 90"/>
          <p:cNvCxnSpPr>
            <a:stCxn id="89" idx="1"/>
          </p:cNvCxnSpPr>
          <p:nvPr/>
        </p:nvCxnSpPr>
        <p:spPr>
          <a:xfrm flipH="1">
            <a:off x="4122294" y="3655081"/>
            <a:ext cx="734605" cy="25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2" name="Straight Connector 91"/>
          <p:cNvCxnSpPr>
            <a:stCxn id="90" idx="0"/>
            <a:endCxn id="95" idx="2"/>
          </p:cNvCxnSpPr>
          <p:nvPr/>
        </p:nvCxnSpPr>
        <p:spPr>
          <a:xfrm flipH="1" flipV="1">
            <a:off x="5295625" y="2827597"/>
            <a:ext cx="8992" cy="370748"/>
          </a:xfrm>
          <a:prstGeom prst="lin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3" name="TextBox 92"/>
          <p:cNvSpPr txBox="1"/>
          <p:nvPr/>
        </p:nvSpPr>
        <p:spPr>
          <a:xfrm>
            <a:off x="4895801" y="3155243"/>
            <a:ext cx="83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Router</a:t>
            </a:r>
            <a:endParaRPr lang="en-GB" b="1" dirty="0"/>
          </a:p>
        </p:txBody>
      </p:sp>
      <p:sp>
        <p:nvSpPr>
          <p:cNvPr id="94" name="Rectangle 93"/>
          <p:cNvSpPr/>
          <p:nvPr/>
        </p:nvSpPr>
        <p:spPr>
          <a:xfrm>
            <a:off x="1295400" y="2209801"/>
            <a:ext cx="914400" cy="9578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</a:rPr>
              <a:t>EBS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4838425" y="1905000"/>
            <a:ext cx="914400" cy="9225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EBS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2019976" y="4782712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7" name="Rectangle 96"/>
          <p:cNvSpPr/>
          <p:nvPr/>
        </p:nvSpPr>
        <p:spPr>
          <a:xfrm>
            <a:off x="3019800" y="4842068"/>
            <a:ext cx="15240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8" name="Freeform 97"/>
          <p:cNvSpPr/>
          <p:nvPr/>
        </p:nvSpPr>
        <p:spPr>
          <a:xfrm>
            <a:off x="2937985" y="4769879"/>
            <a:ext cx="211756" cy="317633"/>
          </a:xfrm>
          <a:custGeom>
            <a:avLst/>
            <a:gdLst>
              <a:gd name="connsiteX0" fmla="*/ 211756 w 211756"/>
              <a:gd name="connsiteY0" fmla="*/ 0 h 317633"/>
              <a:gd name="connsiteX1" fmla="*/ 0 w 211756"/>
              <a:gd name="connsiteY1" fmla="*/ 0 h 317633"/>
              <a:gd name="connsiteX2" fmla="*/ 9626 w 211756"/>
              <a:gd name="connsiteY2" fmla="*/ 317633 h 317633"/>
              <a:gd name="connsiteX3" fmla="*/ 211756 w 211756"/>
              <a:gd name="connsiteY3" fmla="*/ 317633 h 31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756" h="317633">
                <a:moveTo>
                  <a:pt x="211756" y="0"/>
                </a:moveTo>
                <a:lnTo>
                  <a:pt x="0" y="0"/>
                </a:lnTo>
                <a:lnTo>
                  <a:pt x="9626" y="317633"/>
                </a:lnTo>
                <a:lnTo>
                  <a:pt x="211756" y="317633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0" name="Rectangle 99"/>
          <p:cNvSpPr/>
          <p:nvPr/>
        </p:nvSpPr>
        <p:spPr>
          <a:xfrm>
            <a:off x="4876800" y="4795146"/>
            <a:ext cx="2286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01" name="Straight Connector 100"/>
          <p:cNvCxnSpPr/>
          <p:nvPr/>
        </p:nvCxnSpPr>
        <p:spPr>
          <a:xfrm>
            <a:off x="2248175" y="4918267"/>
            <a:ext cx="6898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3" name="Rectangle 102"/>
          <p:cNvSpPr/>
          <p:nvPr/>
        </p:nvSpPr>
        <p:spPr>
          <a:xfrm>
            <a:off x="1333775" y="4495800"/>
            <a:ext cx="914400" cy="9080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tx1"/>
                </a:solidFill>
              </a:rPr>
              <a:t>EBS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4876800" y="4495800"/>
            <a:ext cx="914400" cy="9080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EBS</a:t>
            </a:r>
            <a:endParaRPr lang="en-GB" b="1" dirty="0">
              <a:solidFill>
                <a:schemeClr val="tx1"/>
              </a:solidFill>
            </a:endParaRPr>
          </a:p>
        </p:txBody>
      </p:sp>
      <p:cxnSp>
        <p:nvCxnSpPr>
          <p:cNvPr id="107" name="Straight Connector 106"/>
          <p:cNvCxnSpPr/>
          <p:nvPr/>
        </p:nvCxnSpPr>
        <p:spPr>
          <a:xfrm>
            <a:off x="3149741" y="4918268"/>
            <a:ext cx="6898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8" name="Straight Connector 107"/>
          <p:cNvCxnSpPr/>
          <p:nvPr/>
        </p:nvCxnSpPr>
        <p:spPr>
          <a:xfrm>
            <a:off x="4197122" y="4917616"/>
            <a:ext cx="6898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7" name="Rectangle 26"/>
          <p:cNvSpPr/>
          <p:nvPr/>
        </p:nvSpPr>
        <p:spPr>
          <a:xfrm>
            <a:off x="3839551" y="4769879"/>
            <a:ext cx="357571" cy="31763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0" name="TextBox 109"/>
          <p:cNvSpPr txBox="1"/>
          <p:nvPr/>
        </p:nvSpPr>
        <p:spPr>
          <a:xfrm>
            <a:off x="108414" y="1524000"/>
            <a:ext cx="6064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Solution 1</a:t>
            </a:r>
            <a:r>
              <a:rPr lang="en-GB" dirty="0" smtClean="0"/>
              <a:t>: The router intrinsically includes a repeater function</a:t>
            </a:r>
            <a:endParaRPr lang="en-GB" dirty="0"/>
          </a:p>
        </p:txBody>
      </p:sp>
      <p:sp>
        <p:nvSpPr>
          <p:cNvPr id="111" name="TextBox 110"/>
          <p:cNvSpPr txBox="1"/>
          <p:nvPr/>
        </p:nvSpPr>
        <p:spPr>
          <a:xfrm>
            <a:off x="108414" y="3869174"/>
            <a:ext cx="4366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Solution 2</a:t>
            </a:r>
            <a:r>
              <a:rPr lang="en-GB" dirty="0" smtClean="0"/>
              <a:t>: The router is a standalone device</a:t>
            </a:r>
            <a:endParaRPr lang="en-GB" dirty="0"/>
          </a:p>
        </p:txBody>
      </p:sp>
      <p:sp>
        <p:nvSpPr>
          <p:cNvPr id="112" name="Rectangle 111"/>
          <p:cNvSpPr/>
          <p:nvPr/>
        </p:nvSpPr>
        <p:spPr>
          <a:xfrm>
            <a:off x="0" y="5780782"/>
            <a:ext cx="91439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Summary: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A router is needed when the required CAN length is longer than 40m (actually when trailer CAN &gt; 18m)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The router could be a standalone device or integrated in EBS (or elsewhere)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FF0000"/>
                </a:solidFill>
              </a:rPr>
              <a:t>It should be checked whether a repeater is explicitly permitted by UN R13 (if not, then it should be)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2248576" y="5562600"/>
            <a:ext cx="2638356" cy="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075520" y="5219226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&gt; 40m</a:t>
            </a:r>
            <a:endParaRPr lang="en-GB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238180" y="5117906"/>
            <a:ext cx="0" cy="571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4900154" y="5117906"/>
            <a:ext cx="0" cy="5719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527160" y="4400547"/>
            <a:ext cx="1051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Repeater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5722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</TotalTime>
  <Words>328</Words>
  <Application>Microsoft Office PowerPoint</Application>
  <PresentationFormat>On-screen Show (4:3)</PresentationFormat>
  <Paragraphs>60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 Theme</vt:lpstr>
      <vt:lpstr>MVC meeting #6 2016, March 2-3, Brussels</vt:lpstr>
      <vt:lpstr>Aim of the document</vt:lpstr>
      <vt:lpstr>Electric control line in UN R13 Main requirements</vt:lpstr>
      <vt:lpstr>Electric control line CAN - Router</vt:lpstr>
      <vt:lpstr>Electric control line CAN - Repeater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MVC meeting #6 2016, March 2-3, Brussels</dc:title>
  <dc:creator>Teyssier Pierre</dc:creator>
  <cp:lastModifiedBy>Teyssier Pierre</cp:lastModifiedBy>
  <cp:revision>11</cp:revision>
  <dcterms:created xsi:type="dcterms:W3CDTF">2006-08-16T00:00:00Z</dcterms:created>
  <dcterms:modified xsi:type="dcterms:W3CDTF">2019-12-20T12:50:36Z</dcterms:modified>
</cp:coreProperties>
</file>