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3" autoAdjust="0"/>
    <p:restoredTop sz="94660"/>
  </p:normalViewPr>
  <p:slideViewPr>
    <p:cSldViewPr snapToGrid="0">
      <p:cViewPr varScale="1">
        <p:scale>
          <a:sx n="83" d="100"/>
          <a:sy n="83" d="100"/>
        </p:scale>
        <p:origin x="547" y="6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3BB3FE-35B9-498B-A9FF-33873A864220}" type="datetimeFigureOut">
              <a:rPr lang="sv-SE" smtClean="0"/>
              <a:t>2020-01-23</a:t>
            </a:fld>
            <a:endParaRPr lang="sv-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CB1BC-BFEB-4DB4-8699-30D604FA68B8}" type="slidenum">
              <a:rPr lang="sv-SE" smtClean="0"/>
              <a:t>‹#›</a:t>
            </a:fld>
            <a:endParaRPr lang="sv-SE"/>
          </a:p>
        </p:txBody>
      </p:sp>
    </p:spTree>
    <p:extLst>
      <p:ext uri="{BB962C8B-B14F-4D97-AF65-F5344CB8AC3E}">
        <p14:creationId xmlns:p14="http://schemas.microsoft.com/office/powerpoint/2010/main" val="4164088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endParaRPr lang="en-GB"/>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en-GB"/>
          </a:p>
        </p:txBody>
      </p:sp>
      <p:sp>
        <p:nvSpPr>
          <p:cNvPr id="4" name="Datumsplatzhalter 3"/>
          <p:cNvSpPr>
            <a:spLocks noGrp="1"/>
          </p:cNvSpPr>
          <p:nvPr>
            <p:ph type="dt" sz="half" idx="10"/>
          </p:nvPr>
        </p:nvSpPr>
        <p:spPr/>
        <p:txBody>
          <a:bodyPr/>
          <a:lstStyle/>
          <a:p>
            <a:fld id="{3B3F88F2-AD30-49DC-9464-BACDA91D6C66}" type="datetimeFigureOut">
              <a:rPr lang="en-GB" smtClean="0"/>
              <a:t>23/01/2020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3535035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3B3F88F2-AD30-49DC-9464-BACDA91D6C66}" type="datetimeFigureOut">
              <a:rPr lang="en-GB" smtClean="0"/>
              <a:t>23/01/2020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3073382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endParaRPr lang="en-GB"/>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3B3F88F2-AD30-49DC-9464-BACDA91D6C66}" type="datetimeFigureOut">
              <a:rPr lang="en-GB" smtClean="0"/>
              <a:t>23/01/2020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1580962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584786"/>
          </a:xfrm>
        </p:spPr>
        <p:txBody>
          <a:bodyPr>
            <a:noAutofit/>
          </a:bodyPr>
          <a:lstStyle>
            <a:lvl1pPr>
              <a:defRPr sz="2400" b="1"/>
            </a:lvl1pPr>
          </a:lstStyle>
          <a:p>
            <a:r>
              <a:rPr lang="de-DE"/>
              <a:t>Titelmasterformat durch Klicken bearbeiten</a:t>
            </a:r>
            <a:endParaRPr lang="en-GB"/>
          </a:p>
        </p:txBody>
      </p:sp>
      <p:sp>
        <p:nvSpPr>
          <p:cNvPr id="3" name="Inhaltsplatzhalter 2"/>
          <p:cNvSpPr>
            <a:spLocks noGrp="1"/>
          </p:cNvSpPr>
          <p:nvPr>
            <p:ph idx="1"/>
          </p:nvPr>
        </p:nvSpPr>
        <p:spPr>
          <a:xfrm>
            <a:off x="838200" y="1091953"/>
            <a:ext cx="10515600" cy="5085010"/>
          </a:xfrm>
        </p:spPr>
        <p:txBody>
          <a:bodyPr>
            <a:noAutofit/>
          </a:bodyPr>
          <a:lstStyle>
            <a:lvl1pPr>
              <a:defRPr sz="1800"/>
            </a:lvl1pPr>
            <a:lvl2pPr>
              <a:defRPr sz="1800"/>
            </a:lvl2pPr>
            <a:lvl3pPr>
              <a:defRPr sz="1800"/>
            </a:lvl3pPr>
            <a:lvl4pPr>
              <a:defRPr sz="1800"/>
            </a:lvl4pPr>
            <a:lvl5pPr>
              <a:defRPr sz="18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3B3F88F2-AD30-49DC-9464-BACDA91D6C66}" type="datetimeFigureOut">
              <a:rPr lang="en-GB" smtClean="0"/>
              <a:t>23/01/2020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1177181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endParaRPr lang="en-GB"/>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B3F88F2-AD30-49DC-9464-BACDA91D6C66}" type="datetimeFigureOut">
              <a:rPr lang="en-GB" smtClean="0"/>
              <a:t>23/01/2020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214020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487131"/>
          </a:xfrm>
        </p:spPr>
        <p:txBody>
          <a:bodyPr>
            <a:normAutofit/>
          </a:bodyPr>
          <a:lstStyle>
            <a:lvl1pPr>
              <a:defRPr sz="2400" b="1"/>
            </a:lvl1pPr>
          </a:lstStyle>
          <a:p>
            <a:r>
              <a:rPr lang="de-DE"/>
              <a:t>Titelmasterformat durch Klicken bearbeiten</a:t>
            </a:r>
            <a:endParaRPr lang="en-GB"/>
          </a:p>
        </p:txBody>
      </p:sp>
      <p:sp>
        <p:nvSpPr>
          <p:cNvPr id="3" name="Inhaltsplatzhalter 2"/>
          <p:cNvSpPr>
            <a:spLocks noGrp="1"/>
          </p:cNvSpPr>
          <p:nvPr>
            <p:ph sz="half" idx="1"/>
          </p:nvPr>
        </p:nvSpPr>
        <p:spPr>
          <a:xfrm>
            <a:off x="838200" y="1825625"/>
            <a:ext cx="5181600" cy="4351338"/>
          </a:xfrm>
        </p:spPr>
        <p:txBody>
          <a:bodyPr>
            <a:noAutofit/>
          </a:bodyPr>
          <a:lstStyle>
            <a:lvl1pPr>
              <a:defRPr sz="1800"/>
            </a:lvl1pPr>
            <a:lvl2pPr>
              <a:defRPr sz="1800"/>
            </a:lvl2pPr>
            <a:lvl3pPr>
              <a:defRPr sz="1800"/>
            </a:lvl3pPr>
            <a:lvl4pPr>
              <a:defRPr sz="1800"/>
            </a:lvl4pPr>
            <a:lvl5pPr>
              <a:defRPr sz="18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p:cNvSpPr>
            <a:spLocks noGrp="1"/>
          </p:cNvSpPr>
          <p:nvPr>
            <p:ph sz="half" idx="2"/>
          </p:nvPr>
        </p:nvSpPr>
        <p:spPr>
          <a:xfrm>
            <a:off x="6172200" y="1825625"/>
            <a:ext cx="5181600" cy="4351338"/>
          </a:xfrm>
        </p:spPr>
        <p:txBody>
          <a:bodyPr>
            <a:noAutofit/>
          </a:bodyPr>
          <a:lstStyle>
            <a:lvl1pPr>
              <a:defRPr sz="1800"/>
            </a:lvl1pPr>
            <a:lvl2pPr>
              <a:defRPr sz="1800"/>
            </a:lvl2pPr>
            <a:lvl3pPr>
              <a:defRPr sz="1800"/>
            </a:lvl3pPr>
            <a:lvl4pPr>
              <a:defRPr sz="1800"/>
            </a:lvl4pPr>
            <a:lvl5pPr>
              <a:defRPr sz="18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p:cNvSpPr>
            <a:spLocks noGrp="1"/>
          </p:cNvSpPr>
          <p:nvPr>
            <p:ph type="dt" sz="half" idx="10"/>
          </p:nvPr>
        </p:nvSpPr>
        <p:spPr/>
        <p:txBody>
          <a:bodyPr/>
          <a:lstStyle/>
          <a:p>
            <a:fld id="{3B3F88F2-AD30-49DC-9464-BACDA91D6C66}" type="datetimeFigureOut">
              <a:rPr lang="en-GB" smtClean="0"/>
              <a:t>23/01/2020</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1825193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endParaRPr lang="en-GB"/>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p:cNvSpPr>
            <a:spLocks noGrp="1"/>
          </p:cNvSpPr>
          <p:nvPr>
            <p:ph type="dt" sz="half" idx="10"/>
          </p:nvPr>
        </p:nvSpPr>
        <p:spPr/>
        <p:txBody>
          <a:bodyPr/>
          <a:lstStyle/>
          <a:p>
            <a:fld id="{3B3F88F2-AD30-49DC-9464-BACDA91D6C66}" type="datetimeFigureOut">
              <a:rPr lang="en-GB" smtClean="0"/>
              <a:t>23/01/2020</a:t>
            </a:fld>
            <a:endParaRPr lang="en-GB"/>
          </a:p>
        </p:txBody>
      </p:sp>
      <p:sp>
        <p:nvSpPr>
          <p:cNvPr id="8" name="Fußzeilenplatzhalter 7"/>
          <p:cNvSpPr>
            <a:spLocks noGrp="1"/>
          </p:cNvSpPr>
          <p:nvPr>
            <p:ph type="ftr" sz="quarter" idx="11"/>
          </p:nvPr>
        </p:nvSpPr>
        <p:spPr/>
        <p:txBody>
          <a:bodyPr/>
          <a:lstStyle/>
          <a:p>
            <a:endParaRPr lang="en-GB"/>
          </a:p>
        </p:txBody>
      </p:sp>
      <p:sp>
        <p:nvSpPr>
          <p:cNvPr id="9" name="Foliennummernplatzhalter 8"/>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1481901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Datumsplatzhalter 2"/>
          <p:cNvSpPr>
            <a:spLocks noGrp="1"/>
          </p:cNvSpPr>
          <p:nvPr>
            <p:ph type="dt" sz="half" idx="10"/>
          </p:nvPr>
        </p:nvSpPr>
        <p:spPr/>
        <p:txBody>
          <a:bodyPr/>
          <a:lstStyle/>
          <a:p>
            <a:fld id="{3B3F88F2-AD30-49DC-9464-BACDA91D6C66}" type="datetimeFigureOut">
              <a:rPr lang="en-GB" smtClean="0"/>
              <a:t>23/01/2020</a:t>
            </a:fld>
            <a:endParaRPr lang="en-GB"/>
          </a:p>
        </p:txBody>
      </p:sp>
      <p:sp>
        <p:nvSpPr>
          <p:cNvPr id="4" name="Fußzeilenplatzhalter 3"/>
          <p:cNvSpPr>
            <a:spLocks noGrp="1"/>
          </p:cNvSpPr>
          <p:nvPr>
            <p:ph type="ftr" sz="quarter" idx="11"/>
          </p:nvPr>
        </p:nvSpPr>
        <p:spPr/>
        <p:txBody>
          <a:bodyPr/>
          <a:lstStyle/>
          <a:p>
            <a:endParaRPr lang="en-GB"/>
          </a:p>
        </p:txBody>
      </p:sp>
      <p:sp>
        <p:nvSpPr>
          <p:cNvPr id="5" name="Foliennummernplatzhalter 4"/>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3912437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B3F88F2-AD30-49DC-9464-BACDA91D6C66}" type="datetimeFigureOut">
              <a:rPr lang="en-GB" smtClean="0"/>
              <a:t>23/01/2020</a:t>
            </a:fld>
            <a:endParaRPr lang="en-GB"/>
          </a:p>
        </p:txBody>
      </p:sp>
      <p:sp>
        <p:nvSpPr>
          <p:cNvPr id="3" name="Fußzeilenplatzhalter 2"/>
          <p:cNvSpPr>
            <a:spLocks noGrp="1"/>
          </p:cNvSpPr>
          <p:nvPr>
            <p:ph type="ftr" sz="quarter" idx="11"/>
          </p:nvPr>
        </p:nvSpPr>
        <p:spPr/>
        <p:txBody>
          <a:bodyPr/>
          <a:lstStyle/>
          <a:p>
            <a:endParaRPr lang="en-GB"/>
          </a:p>
        </p:txBody>
      </p:sp>
      <p:sp>
        <p:nvSpPr>
          <p:cNvPr id="4" name="Foliennummernplatzhalter 3"/>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3431795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en-GB"/>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B3F88F2-AD30-49DC-9464-BACDA91D6C66}" type="datetimeFigureOut">
              <a:rPr lang="en-GB" smtClean="0"/>
              <a:t>23/01/2020</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2009040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en-GB"/>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B3F88F2-AD30-49DC-9464-BACDA91D6C66}" type="datetimeFigureOut">
              <a:rPr lang="en-GB" smtClean="0"/>
              <a:t>23/01/2020</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B54DA138-5A42-4C18-88B2-CB41C72B2C94}" type="slidenum">
              <a:rPr lang="en-GB" smtClean="0"/>
              <a:t>‹#›</a:t>
            </a:fld>
            <a:endParaRPr lang="en-GB"/>
          </a:p>
        </p:txBody>
      </p:sp>
    </p:spTree>
    <p:extLst>
      <p:ext uri="{BB962C8B-B14F-4D97-AF65-F5344CB8AC3E}">
        <p14:creationId xmlns:p14="http://schemas.microsoft.com/office/powerpoint/2010/main" val="446032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endParaRPr lang="en-GB"/>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F88F2-AD30-49DC-9464-BACDA91D6C66}" type="datetimeFigureOut">
              <a:rPr lang="en-GB" smtClean="0"/>
              <a:t>23/01/2020</a:t>
            </a:fld>
            <a:endParaRPr lang="en-GB"/>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4DA138-5A42-4C18-88B2-CB41C72B2C94}" type="slidenum">
              <a:rPr lang="en-GB" smtClean="0"/>
              <a:t>‹#›</a:t>
            </a:fld>
            <a:endParaRPr lang="en-GB"/>
          </a:p>
        </p:txBody>
      </p:sp>
    </p:spTree>
    <p:extLst>
      <p:ext uri="{BB962C8B-B14F-4D97-AF65-F5344CB8AC3E}">
        <p14:creationId xmlns:p14="http://schemas.microsoft.com/office/powerpoint/2010/main" val="3105994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60.png"/></Relationships>
</file>

<file path=ppt/slides/_rels/slide1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1524000" y="1122363"/>
            <a:ext cx="9144000" cy="1931555"/>
          </a:xfrm>
        </p:spPr>
        <p:txBody>
          <a:bodyPr>
            <a:normAutofit/>
          </a:bodyPr>
          <a:lstStyle/>
          <a:p>
            <a:r>
              <a:rPr lang="en-US" sz="4800" b="1" dirty="0">
                <a:effectLst>
                  <a:outerShdw blurRad="38100" dist="38100" dir="2700000" algn="tl">
                    <a:srgbClr val="000000">
                      <a:alpha val="43137"/>
                    </a:srgbClr>
                  </a:outerShdw>
                </a:effectLst>
              </a:rPr>
              <a:t>Task Force </a:t>
            </a:r>
            <a:br>
              <a:rPr lang="en-US" sz="4800" b="1" dirty="0">
                <a:effectLst>
                  <a:outerShdw blurRad="38100" dist="38100" dir="2700000" algn="tl">
                    <a:srgbClr val="000000">
                      <a:alpha val="43137"/>
                    </a:srgbClr>
                  </a:outerShdw>
                </a:effectLst>
              </a:rPr>
            </a:br>
            <a:r>
              <a:rPr lang="en-US" sz="4800" b="1" dirty="0">
                <a:effectLst>
                  <a:outerShdw blurRad="38100" dist="38100" dir="2700000" algn="tl">
                    <a:srgbClr val="000000">
                      <a:alpha val="43137"/>
                    </a:srgbClr>
                  </a:outerShdw>
                </a:effectLst>
              </a:rPr>
              <a:t>Measurement Uncertainty</a:t>
            </a:r>
          </a:p>
        </p:txBody>
      </p:sp>
      <p:sp>
        <p:nvSpPr>
          <p:cNvPr id="5" name="Untertitel 4"/>
          <p:cNvSpPr>
            <a:spLocks noGrp="1"/>
          </p:cNvSpPr>
          <p:nvPr>
            <p:ph type="subTitle" idx="1"/>
          </p:nvPr>
        </p:nvSpPr>
        <p:spPr>
          <a:xfrm>
            <a:off x="10668" y="3602038"/>
            <a:ext cx="12170664" cy="1655762"/>
          </a:xfrm>
        </p:spPr>
        <p:txBody>
          <a:bodyPr>
            <a:noAutofit/>
          </a:bodyPr>
          <a:lstStyle/>
          <a:p>
            <a:pPr>
              <a:lnSpc>
                <a:spcPct val="150000"/>
              </a:lnSpc>
            </a:pPr>
            <a:r>
              <a:rPr lang="en-US" sz="2800" b="1" dirty="0"/>
              <a:t>Strategic Approach to Handle Measurement Uncertainties in UN Regulations Application of the Concept to UN R51.03 and UN R117.02</a:t>
            </a:r>
          </a:p>
          <a:p>
            <a:pPr>
              <a:lnSpc>
                <a:spcPct val="150000"/>
              </a:lnSpc>
            </a:pPr>
            <a:endParaRPr lang="en-US" sz="2800" b="1" dirty="0"/>
          </a:p>
          <a:p>
            <a:pPr>
              <a:lnSpc>
                <a:spcPct val="150000"/>
              </a:lnSpc>
            </a:pPr>
            <a:r>
              <a:rPr lang="en-US" sz="2800" b="1" dirty="0"/>
              <a:t>GRBP 71 – January 2020</a:t>
            </a:r>
          </a:p>
        </p:txBody>
      </p:sp>
      <p:sp>
        <p:nvSpPr>
          <p:cNvPr id="7" name="Rectangle 6">
            <a:extLst>
              <a:ext uri="{FF2B5EF4-FFF2-40B4-BE49-F238E27FC236}">
                <a16:creationId xmlns:a16="http://schemas.microsoft.com/office/drawing/2014/main" id="{9EA10F45-5255-495E-8AC0-834F0C273DD4}"/>
              </a:ext>
            </a:extLst>
          </p:cNvPr>
          <p:cNvSpPr/>
          <p:nvPr/>
        </p:nvSpPr>
        <p:spPr>
          <a:xfrm>
            <a:off x="8740346" y="137983"/>
            <a:ext cx="3380812" cy="923330"/>
          </a:xfrm>
          <a:prstGeom prst="rect">
            <a:avLst/>
          </a:prstGeom>
        </p:spPr>
        <p:txBody>
          <a:bodyPr wrap="square">
            <a:spAutoFit/>
          </a:bodyPr>
          <a:lstStyle/>
          <a:p>
            <a:pPr algn="r"/>
            <a:r>
              <a:rPr lang="en-GB" u="sng" dirty="0"/>
              <a:t>Informal document </a:t>
            </a:r>
            <a:r>
              <a:rPr lang="en-GB" b="1" dirty="0"/>
              <a:t>GRBP-71-xy </a:t>
            </a:r>
            <a:endParaRPr lang="en-GB" dirty="0"/>
          </a:p>
          <a:p>
            <a:pPr algn="r"/>
            <a:r>
              <a:rPr lang="en-GB" dirty="0"/>
              <a:t>(71</a:t>
            </a:r>
            <a:r>
              <a:rPr lang="en-GB" baseline="30000" dirty="0"/>
              <a:t>th</a:t>
            </a:r>
            <a:r>
              <a:rPr lang="en-GB" dirty="0"/>
              <a:t> GRBP, January 28-31, 2020, </a:t>
            </a:r>
          </a:p>
          <a:p>
            <a:pPr algn="r"/>
            <a:r>
              <a:rPr lang="en-GB" dirty="0"/>
              <a:t>agenda item 3.) </a:t>
            </a:r>
          </a:p>
        </p:txBody>
      </p:sp>
      <p:sp>
        <p:nvSpPr>
          <p:cNvPr id="8" name="Rectangle 7">
            <a:extLst>
              <a:ext uri="{FF2B5EF4-FFF2-40B4-BE49-F238E27FC236}">
                <a16:creationId xmlns:a16="http://schemas.microsoft.com/office/drawing/2014/main" id="{C7D8A7A3-8C54-4BB2-BFBA-88E444B2BF42}"/>
              </a:ext>
            </a:extLst>
          </p:cNvPr>
          <p:cNvSpPr/>
          <p:nvPr/>
        </p:nvSpPr>
        <p:spPr>
          <a:xfrm>
            <a:off x="70842" y="203543"/>
            <a:ext cx="3970720" cy="369332"/>
          </a:xfrm>
          <a:prstGeom prst="rect">
            <a:avLst/>
          </a:prstGeom>
        </p:spPr>
        <p:txBody>
          <a:bodyPr wrap="square">
            <a:spAutoFit/>
          </a:bodyPr>
          <a:lstStyle/>
          <a:p>
            <a:r>
              <a:rPr lang="en-GB" b="1" dirty="0"/>
              <a:t>Transmitted by the Chair of TF MU</a:t>
            </a:r>
          </a:p>
        </p:txBody>
      </p:sp>
    </p:spTree>
    <p:extLst>
      <p:ext uri="{BB962C8B-B14F-4D97-AF65-F5344CB8AC3E}">
        <p14:creationId xmlns:p14="http://schemas.microsoft.com/office/powerpoint/2010/main" val="2737514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vert="horz" lIns="91440" tIns="45720" rIns="91440" bIns="45720" rtlCol="0" anchor="ctr">
            <a:normAutofit fontScale="90000"/>
          </a:bodyPr>
          <a:lstStyle/>
          <a:p>
            <a:pPr algn="ctr"/>
            <a:r>
              <a:rPr lang="en-US" dirty="0">
                <a:latin typeface="+mn-lt"/>
                <a:cs typeface="Arial" panose="020B0604020202020204" pitchFamily="34" charset="0"/>
              </a:rPr>
              <a:t>EU COMMISSION STUDY VENOLIVA (GRB-54-01) </a:t>
            </a:r>
            <a:br>
              <a:rPr lang="en-US" dirty="0">
                <a:latin typeface="+mn-lt"/>
                <a:cs typeface="Arial" panose="020B0604020202020204" pitchFamily="34" charset="0"/>
              </a:rPr>
            </a:br>
            <a:r>
              <a:rPr lang="en-US" dirty="0">
                <a:latin typeface="+mn-lt"/>
                <a:cs typeface="Arial" panose="020B0604020202020204" pitchFamily="34" charset="0"/>
              </a:rPr>
              <a:t>on Vehicle Noise Limits for EU Noise Legislation and for UN R51.03</a:t>
            </a:r>
          </a:p>
        </p:txBody>
      </p:sp>
      <p:sp>
        <p:nvSpPr>
          <p:cNvPr id="7" name="Textfeld 6"/>
          <p:cNvSpPr txBox="1"/>
          <p:nvPr/>
        </p:nvSpPr>
        <p:spPr>
          <a:xfrm>
            <a:off x="407368" y="4386583"/>
            <a:ext cx="5835770" cy="2246769"/>
          </a:xfrm>
          <a:prstGeom prst="rect">
            <a:avLst/>
          </a:prstGeom>
          <a:solidFill>
            <a:schemeClr val="bg1">
              <a:lumMod val="85000"/>
            </a:schemeClr>
          </a:solidFill>
        </p:spPr>
        <p:txBody>
          <a:bodyPr wrap="square" rtlCol="0">
            <a:spAutoFit/>
          </a:bodyPr>
          <a:lstStyle>
            <a:defPPr>
              <a:defRPr lang="de-DE"/>
            </a:defPPr>
            <a:lvl1pPr>
              <a:defRPr sz="2000">
                <a:latin typeface="Arial" panose="020B0604020202020204" pitchFamily="34" charset="0"/>
              </a:defRPr>
            </a:lvl1pPr>
          </a:lstStyle>
          <a:p>
            <a:r>
              <a:rPr lang="en-US" dirty="0">
                <a:cs typeface="Arial" panose="020B0604020202020204" pitchFamily="34" charset="0"/>
              </a:rPr>
              <a:t>The VENOLIVA STUDY suggests to </a:t>
            </a:r>
            <a:r>
              <a:rPr lang="en-US" u="sng" dirty="0">
                <a:effectLst>
                  <a:outerShdw blurRad="38100" dist="38100" dir="2700000" algn="tl">
                    <a:srgbClr val="000000">
                      <a:alpha val="43137"/>
                    </a:srgbClr>
                  </a:outerShdw>
                </a:effectLst>
                <a:cs typeface="Arial" panose="020B0604020202020204" pitchFamily="34" charset="0"/>
              </a:rPr>
              <a:t>establish the  limits</a:t>
            </a:r>
            <a:r>
              <a:rPr lang="en-US" dirty="0">
                <a:cs typeface="Arial" panose="020B0604020202020204" pitchFamily="34" charset="0"/>
              </a:rPr>
              <a:t> vehicles (M1 vehicles at 72dB(A)) </a:t>
            </a:r>
            <a:r>
              <a:rPr lang="en-US" u="sng" dirty="0">
                <a:effectLst>
                  <a:outerShdw blurRad="38100" dist="38100" dir="2700000" algn="tl">
                    <a:srgbClr val="000000">
                      <a:alpha val="43137"/>
                    </a:srgbClr>
                  </a:outerShdw>
                </a:effectLst>
                <a:cs typeface="Arial" panose="020B0604020202020204" pitchFamily="34" charset="0"/>
              </a:rPr>
              <a:t>under the assumption that manufacturer will „learn to take the best conditions into account“</a:t>
            </a:r>
            <a:r>
              <a:rPr lang="en-US" dirty="0">
                <a:cs typeface="Arial" panose="020B0604020202020204" pitchFamily="34" charset="0"/>
              </a:rPr>
              <a:t>.</a:t>
            </a:r>
            <a:br>
              <a:rPr lang="en-US" dirty="0">
                <a:cs typeface="Arial" panose="020B0604020202020204" pitchFamily="34" charset="0"/>
              </a:rPr>
            </a:br>
            <a:endParaRPr lang="en-US" dirty="0">
              <a:cs typeface="Arial" panose="020B0604020202020204" pitchFamily="34" charset="0"/>
            </a:endParaRPr>
          </a:p>
          <a:p>
            <a:r>
              <a:rPr lang="en-US" dirty="0">
                <a:cs typeface="Arial" panose="020B0604020202020204" pitchFamily="34" charset="0"/>
                <a:sym typeface="Wingdings" panose="05000000000000000000" pitchFamily="2" charset="2"/>
              </a:rPr>
              <a:t> See VENOLIVA STUDY chapter 8.6 </a:t>
            </a:r>
            <a:r>
              <a:rPr lang="en-US" dirty="0" err="1">
                <a:cs typeface="Arial" panose="020B0604020202020204" pitchFamily="34" charset="0"/>
                <a:sym typeface="Wingdings" panose="05000000000000000000" pitchFamily="2" charset="2"/>
              </a:rPr>
              <a:t>Optimisation</a:t>
            </a:r>
            <a:r>
              <a:rPr lang="en-US" dirty="0">
                <a:cs typeface="Arial" panose="020B0604020202020204" pitchFamily="34" charset="0"/>
                <a:sym typeface="Wingdings" panose="05000000000000000000" pitchFamily="2" charset="2"/>
              </a:rPr>
              <a:t> of vehicles to the test method</a:t>
            </a:r>
            <a:endParaRPr lang="en-US" dirty="0">
              <a:cs typeface="Arial" panose="020B0604020202020204" pitchFamily="34" charset="0"/>
            </a:endParaRPr>
          </a:p>
        </p:txBody>
      </p:sp>
      <p:sp>
        <p:nvSpPr>
          <p:cNvPr id="16" name="Textfeld 15"/>
          <p:cNvSpPr txBox="1"/>
          <p:nvPr/>
        </p:nvSpPr>
        <p:spPr>
          <a:xfrm>
            <a:off x="413042" y="1304760"/>
            <a:ext cx="5832648" cy="2862322"/>
          </a:xfrm>
          <a:prstGeom prst="rect">
            <a:avLst/>
          </a:prstGeom>
          <a:solidFill>
            <a:schemeClr val="bg1">
              <a:lumMod val="85000"/>
            </a:schemeClr>
          </a:solidFill>
        </p:spPr>
        <p:txBody>
          <a:bodyPr wrap="square" rtlCol="0">
            <a:spAutoFit/>
          </a:bodyPr>
          <a:lstStyle/>
          <a:p>
            <a:r>
              <a:rPr lang="en-US" sz="2000" dirty="0">
                <a:latin typeface="Arial" panose="020B0604020202020204" pitchFamily="34" charset="0"/>
                <a:cs typeface="Arial" panose="020B0604020202020204" pitchFamily="34" charset="0"/>
              </a:rPr>
              <a:t>The VENOLIVA STUDY of the European Commission from 2011 on the introduction of the new test procedure (method B) concludes a </a:t>
            </a:r>
            <a:r>
              <a:rPr lang="en-US" sz="2000"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higher sensitivity with regard to measurement accuracy and ambient conditions</a:t>
            </a:r>
            <a:r>
              <a:rPr lang="en-US" sz="2000" dirty="0">
                <a:latin typeface="Arial" panose="020B0604020202020204" pitchFamily="34" charset="0"/>
                <a:cs typeface="Arial" panose="020B0604020202020204" pitchFamily="34" charset="0"/>
              </a:rPr>
              <a:t> compared to the old test procedure (method A).</a:t>
            </a:r>
            <a:br>
              <a:rPr lang="en-US" sz="2000" dirty="0">
                <a:latin typeface="Arial" panose="020B0604020202020204" pitchFamily="34" charset="0"/>
                <a:cs typeface="Arial" panose="020B0604020202020204" pitchFamily="34" charset="0"/>
              </a:rPr>
            </a:b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sym typeface="Wingdings" panose="05000000000000000000" pitchFamily="2" charset="2"/>
              </a:rPr>
              <a:t> see VENOLIVA STUDY chapter 10.3 Evaluation of test method B </a:t>
            </a:r>
            <a:endParaRPr lang="en-US" sz="2000" dirty="0">
              <a:latin typeface="Arial" panose="020B0604020202020204" pitchFamily="34" charset="0"/>
              <a:cs typeface="Arial" panose="020B0604020202020204" pitchFamily="34" charset="0"/>
            </a:endParaRPr>
          </a:p>
        </p:txBody>
      </p:sp>
      <p:pic>
        <p:nvPicPr>
          <p:cNvPr id="19" name="Grafik 18"/>
          <p:cNvPicPr>
            <a:picLocks noChangeAspect="1"/>
          </p:cNvPicPr>
          <p:nvPr/>
        </p:nvPicPr>
        <p:blipFill>
          <a:blip r:embed="rId2"/>
          <a:stretch>
            <a:fillRect/>
          </a:stretch>
        </p:blipFill>
        <p:spPr>
          <a:xfrm>
            <a:off x="6960096" y="1444139"/>
            <a:ext cx="2520000" cy="2395115"/>
          </a:xfrm>
          <a:prstGeom prst="rect">
            <a:avLst/>
          </a:prstGeom>
        </p:spPr>
      </p:pic>
      <p:pic>
        <p:nvPicPr>
          <p:cNvPr id="20" name="Grafik 19"/>
          <p:cNvPicPr>
            <a:picLocks noChangeAspect="1"/>
          </p:cNvPicPr>
          <p:nvPr/>
        </p:nvPicPr>
        <p:blipFill>
          <a:blip r:embed="rId3"/>
          <a:stretch>
            <a:fillRect/>
          </a:stretch>
        </p:blipFill>
        <p:spPr>
          <a:xfrm>
            <a:off x="9480096" y="1352990"/>
            <a:ext cx="2520000" cy="2520000"/>
          </a:xfrm>
          <a:prstGeom prst="rect">
            <a:avLst/>
          </a:prstGeom>
        </p:spPr>
      </p:pic>
      <p:pic>
        <p:nvPicPr>
          <p:cNvPr id="21" name="Grafik 20"/>
          <p:cNvPicPr>
            <a:picLocks noChangeAspect="1"/>
          </p:cNvPicPr>
          <p:nvPr/>
        </p:nvPicPr>
        <p:blipFill>
          <a:blip r:embed="rId4"/>
          <a:stretch>
            <a:fillRect/>
          </a:stretch>
        </p:blipFill>
        <p:spPr>
          <a:xfrm>
            <a:off x="7839911" y="1124744"/>
            <a:ext cx="3280370" cy="228246"/>
          </a:xfrm>
          <a:prstGeom prst="rect">
            <a:avLst/>
          </a:prstGeom>
        </p:spPr>
      </p:pic>
      <p:grpSp>
        <p:nvGrpSpPr>
          <p:cNvPr id="22" name="Gruppieren 21"/>
          <p:cNvGrpSpPr/>
          <p:nvPr/>
        </p:nvGrpSpPr>
        <p:grpSpPr>
          <a:xfrm>
            <a:off x="8332336" y="1577946"/>
            <a:ext cx="2362874" cy="1995069"/>
            <a:chOff x="8040216" y="1556792"/>
            <a:chExt cx="2448272" cy="2016224"/>
          </a:xfrm>
        </p:grpSpPr>
        <p:cxnSp>
          <p:nvCxnSpPr>
            <p:cNvPr id="23" name="Gerader Verbinder 22"/>
            <p:cNvCxnSpPr/>
            <p:nvPr/>
          </p:nvCxnSpPr>
          <p:spPr>
            <a:xfrm>
              <a:off x="8040216" y="1556792"/>
              <a:ext cx="0" cy="201622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Gerader Verbinder 23"/>
            <p:cNvCxnSpPr/>
            <p:nvPr/>
          </p:nvCxnSpPr>
          <p:spPr>
            <a:xfrm>
              <a:off x="10488488" y="1556792"/>
              <a:ext cx="0" cy="201622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25" name="Gerade Verbindung mit Pfeil 24"/>
          <p:cNvCxnSpPr/>
          <p:nvPr/>
        </p:nvCxnSpPr>
        <p:spPr>
          <a:xfrm flipH="1">
            <a:off x="8400256" y="2924944"/>
            <a:ext cx="288032"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8400256" y="2630872"/>
            <a:ext cx="82586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Diesel</a:t>
            </a:r>
          </a:p>
        </p:txBody>
      </p:sp>
      <p:sp>
        <p:nvSpPr>
          <p:cNvPr id="27" name="Textfeld 26"/>
          <p:cNvSpPr txBox="1"/>
          <p:nvPr/>
        </p:nvSpPr>
        <p:spPr>
          <a:xfrm>
            <a:off x="7067828" y="4380780"/>
            <a:ext cx="4824536" cy="2308324"/>
          </a:xfrm>
          <a:prstGeom prst="rect">
            <a:avLst/>
          </a:prstGeom>
          <a:solidFill>
            <a:schemeClr val="bg1">
              <a:lumMod val="85000"/>
            </a:schemeClr>
          </a:solidFill>
        </p:spPr>
        <p:txBody>
          <a:bodyPr wrap="square" rtlCol="0">
            <a:spAutoFit/>
          </a:bodyPr>
          <a:lstStyle>
            <a:defPPr>
              <a:defRPr lang="de-DE"/>
            </a:defPPr>
            <a:lvl1pPr>
              <a:defRPr sz="2000">
                <a:latin typeface="Arial" panose="020B0604020202020204" pitchFamily="34" charset="0"/>
              </a:defRPr>
            </a:lvl1pPr>
          </a:lstStyle>
          <a:p>
            <a:pPr algn="ctr"/>
            <a:r>
              <a:rPr lang="en-US" sz="2400" dirty="0">
                <a:cs typeface="Arial" panose="020B0604020202020204" pitchFamily="34" charset="0"/>
              </a:rPr>
              <a:t>The likely </a:t>
            </a:r>
            <a:r>
              <a:rPr lang="en-US" sz="2400" u="sng" dirty="0">
                <a:effectLst>
                  <a:outerShdw blurRad="38100" dist="38100" dir="2700000" algn="tl">
                    <a:srgbClr val="000000">
                      <a:alpha val="43137"/>
                    </a:srgbClr>
                  </a:outerShdw>
                </a:effectLst>
                <a:cs typeface="Arial" panose="020B0604020202020204" pitchFamily="34" charset="0"/>
              </a:rPr>
              <a:t>impact of a higher measurement uncertainty by</a:t>
            </a:r>
            <a:r>
              <a:rPr lang="en-US" sz="2400" dirty="0">
                <a:cs typeface="Arial" panose="020B0604020202020204" pitchFamily="34" charset="0"/>
              </a:rPr>
              <a:t> a system like </a:t>
            </a:r>
            <a:r>
              <a:rPr lang="en-US" sz="2400" u="sng" dirty="0">
                <a:effectLst>
                  <a:outerShdw blurRad="38100" dist="38100" dir="2700000" algn="tl">
                    <a:srgbClr val="000000">
                      <a:alpha val="43137"/>
                    </a:srgbClr>
                  </a:outerShdw>
                </a:effectLst>
                <a:cs typeface="Arial" panose="020B0604020202020204" pitchFamily="34" charset="0"/>
              </a:rPr>
              <a:t>„market surveillance“ was NOT considered</a:t>
            </a:r>
            <a:r>
              <a:rPr lang="en-US" sz="2400" dirty="0">
                <a:cs typeface="Arial" panose="020B0604020202020204" pitchFamily="34" charset="0"/>
              </a:rPr>
              <a:t>, when the limits were established for UN R51.03.</a:t>
            </a:r>
          </a:p>
        </p:txBody>
      </p:sp>
      <p:sp>
        <p:nvSpPr>
          <p:cNvPr id="3" name="Ellipse 2"/>
          <p:cNvSpPr/>
          <p:nvPr/>
        </p:nvSpPr>
        <p:spPr>
          <a:xfrm>
            <a:off x="7739494" y="1352991"/>
            <a:ext cx="1073695" cy="294072"/>
          </a:xfrm>
          <a:prstGeom prst="ellipse">
            <a:avLst/>
          </a:prstGeom>
          <a:solidFill>
            <a:srgbClr val="C00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9" name="Pfeil nach rechts 28"/>
          <p:cNvSpPr/>
          <p:nvPr/>
        </p:nvSpPr>
        <p:spPr>
          <a:xfrm>
            <a:off x="9132053" y="1365369"/>
            <a:ext cx="828895" cy="253113"/>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0" name="Ellipse 29"/>
          <p:cNvSpPr/>
          <p:nvPr/>
        </p:nvSpPr>
        <p:spPr>
          <a:xfrm>
            <a:off x="10229289" y="1365369"/>
            <a:ext cx="1073695" cy="294072"/>
          </a:xfrm>
          <a:prstGeom prst="ellipse">
            <a:avLst/>
          </a:prstGeom>
          <a:solidFill>
            <a:srgbClr val="C00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1" name="Gleichschenkliges Dreieck 30"/>
          <p:cNvSpPr/>
          <p:nvPr/>
        </p:nvSpPr>
        <p:spPr>
          <a:xfrm rot="5400000">
            <a:off x="5946332" y="5123798"/>
            <a:ext cx="1451463" cy="576064"/>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2943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a:bodyPr>
          <a:lstStyle/>
          <a:p>
            <a:pPr algn="ctr"/>
            <a:r>
              <a:rPr lang="en-US" dirty="0">
                <a:latin typeface="+mn-lt"/>
                <a:cs typeface="Arial" panose="020B0604020202020204" pitchFamily="34" charset="0"/>
              </a:rPr>
              <a:t>Proposal for Consideration</a:t>
            </a:r>
          </a:p>
        </p:txBody>
      </p:sp>
      <p:sp>
        <p:nvSpPr>
          <p:cNvPr id="3" name="Inhaltsplatzhalter 2"/>
          <p:cNvSpPr>
            <a:spLocks noGrp="1"/>
          </p:cNvSpPr>
          <p:nvPr>
            <p:ph idx="1"/>
          </p:nvPr>
        </p:nvSpPr>
        <p:spPr>
          <a:xfrm>
            <a:off x="361370" y="908720"/>
            <a:ext cx="11319048" cy="5073428"/>
          </a:xfrm>
        </p:spPr>
        <p:txBody>
          <a:bodyPr>
            <a:noAutofit/>
          </a:bodyPr>
          <a:lstStyle/>
          <a:p>
            <a:pPr>
              <a:spcBef>
                <a:spcPts val="1200"/>
              </a:spcBef>
            </a:pPr>
            <a:r>
              <a:rPr lang="en-US" sz="2000" dirty="0">
                <a:cs typeface="Arial" panose="020B0604020202020204" pitchFamily="34" charset="0"/>
                <a:sym typeface="Wingdings" panose="05000000000000000000" pitchFamily="2" charset="2"/>
              </a:rPr>
              <a:t>The Measurement Uncertainty shall be handled dependent on the purpose of the test.</a:t>
            </a:r>
          </a:p>
          <a:p>
            <a:pPr>
              <a:spcBef>
                <a:spcPts val="1200"/>
              </a:spcBef>
            </a:pPr>
            <a:r>
              <a:rPr lang="en-US" sz="2000" b="1" u="sng" dirty="0">
                <a:effectLst>
                  <a:outerShdw blurRad="38100" dist="38100" dir="2700000" algn="tl">
                    <a:srgbClr val="000000">
                      <a:alpha val="43137"/>
                    </a:srgbClr>
                  </a:outerShdw>
                </a:effectLst>
                <a:cs typeface="Arial" panose="020B0604020202020204" pitchFamily="34" charset="0"/>
                <a:sym typeface="Wingdings" panose="05000000000000000000" pitchFamily="2" charset="2"/>
              </a:rPr>
              <a:t>When considering a test on a discrete vehicle:</a:t>
            </a:r>
          </a:p>
          <a:p>
            <a:pPr lvl="2">
              <a:spcBef>
                <a:spcPts val="1200"/>
              </a:spcBef>
              <a:tabLst>
                <a:tab pos="3319463" algn="l"/>
              </a:tabLst>
            </a:pPr>
            <a:r>
              <a:rPr lang="en-US" dirty="0">
                <a:cs typeface="Arial" panose="020B0604020202020204" pitchFamily="34" charset="0"/>
                <a:sym typeface="Wingdings" panose="05000000000000000000" pitchFamily="2" charset="2"/>
              </a:rPr>
              <a:t>Type Approval: 	</a:t>
            </a:r>
            <a:r>
              <a:rPr lang="en-US" b="1" dirty="0">
                <a:cs typeface="Arial" panose="020B0604020202020204" pitchFamily="34" charset="0"/>
                <a:sym typeface="Wingdings" panose="05000000000000000000" pitchFamily="2" charset="2"/>
              </a:rPr>
              <a:t>NO CHANGE TO THE CURRENT SYSTEM</a:t>
            </a:r>
          </a:p>
          <a:p>
            <a:pPr lvl="2">
              <a:spcBef>
                <a:spcPts val="1200"/>
              </a:spcBef>
              <a:tabLst>
                <a:tab pos="3319463" algn="l"/>
              </a:tabLst>
            </a:pPr>
            <a:r>
              <a:rPr lang="en-US" dirty="0" err="1">
                <a:cs typeface="Arial" panose="020B0604020202020204" pitchFamily="34" charset="0"/>
                <a:sym typeface="Wingdings" panose="05000000000000000000" pitchFamily="2" charset="2"/>
              </a:rPr>
              <a:t>CoP</a:t>
            </a:r>
            <a:r>
              <a:rPr lang="en-US" dirty="0">
                <a:cs typeface="Arial" panose="020B0604020202020204" pitchFamily="34" charset="0"/>
                <a:sym typeface="Wingdings" panose="05000000000000000000" pitchFamily="2" charset="2"/>
              </a:rPr>
              <a:t>:	</a:t>
            </a:r>
            <a:r>
              <a:rPr lang="en-US" b="1" dirty="0">
                <a:cs typeface="Arial" panose="020B0604020202020204" pitchFamily="34" charset="0"/>
                <a:sym typeface="Wingdings" panose="05000000000000000000" pitchFamily="2" charset="2"/>
              </a:rPr>
              <a:t>NO CHANGE TO THE CURRENT SYSTEM</a:t>
            </a:r>
            <a:br>
              <a:rPr lang="en-US" b="1" dirty="0">
                <a:cs typeface="Arial" panose="020B0604020202020204" pitchFamily="34" charset="0"/>
                <a:sym typeface="Wingdings" panose="05000000000000000000" pitchFamily="2" charset="2"/>
              </a:rPr>
            </a:br>
            <a:r>
              <a:rPr lang="en-US" b="1" dirty="0">
                <a:cs typeface="Arial" panose="020B0604020202020204" pitchFamily="34" charset="0"/>
                <a:sym typeface="Wingdings" panose="05000000000000000000" pitchFamily="2" charset="2"/>
              </a:rPr>
              <a:t>	(1 dB tolerance is applied to quote for mass production variation)</a:t>
            </a:r>
          </a:p>
          <a:p>
            <a:pPr lvl="2">
              <a:spcBef>
                <a:spcPts val="1200"/>
              </a:spcBef>
              <a:tabLst>
                <a:tab pos="3319463" algn="l"/>
              </a:tabLst>
            </a:pPr>
            <a:r>
              <a:rPr lang="en-US" dirty="0">
                <a:cs typeface="Arial" panose="020B0604020202020204" pitchFamily="34" charset="0"/>
                <a:sym typeface="Wingdings" panose="05000000000000000000" pitchFamily="2" charset="2"/>
              </a:rPr>
              <a:t>Verification Tests:	</a:t>
            </a:r>
            <a:r>
              <a:rPr lang="en-US" b="1" dirty="0">
                <a:cs typeface="Arial" panose="020B0604020202020204" pitchFamily="34" charset="0"/>
                <a:sym typeface="Wingdings" panose="05000000000000000000" pitchFamily="2" charset="2"/>
              </a:rPr>
              <a:t>INTRODUCE AN ADDITIONAL TOLERANCE</a:t>
            </a:r>
            <a:br>
              <a:rPr lang="en-US" b="1" dirty="0">
                <a:cs typeface="Arial" panose="020B0604020202020204" pitchFamily="34" charset="0"/>
                <a:sym typeface="Wingdings" panose="05000000000000000000" pitchFamily="2" charset="2"/>
              </a:rPr>
            </a:br>
            <a:r>
              <a:rPr lang="en-US" b="1" dirty="0">
                <a:cs typeface="Arial" panose="020B0604020202020204" pitchFamily="34" charset="0"/>
                <a:sym typeface="Wingdings" panose="05000000000000000000" pitchFamily="2" charset="2"/>
              </a:rPr>
              <a:t>	(e.g. 1 dB on top to </a:t>
            </a:r>
            <a:r>
              <a:rPr lang="en-US" b="1" dirty="0" err="1">
                <a:cs typeface="Arial" panose="020B0604020202020204" pitchFamily="34" charset="0"/>
                <a:sym typeface="Wingdings" panose="05000000000000000000" pitchFamily="2" charset="2"/>
              </a:rPr>
              <a:t>CoP</a:t>
            </a:r>
            <a:r>
              <a:rPr lang="en-US" b="1" dirty="0">
                <a:cs typeface="Arial" panose="020B0604020202020204" pitchFamily="34" charset="0"/>
                <a:sym typeface="Wingdings" panose="05000000000000000000" pitchFamily="2" charset="2"/>
              </a:rPr>
              <a:t> tolerance to quote for increased uncertainty)</a:t>
            </a:r>
            <a:br>
              <a:rPr lang="en-US" dirty="0">
                <a:cs typeface="Arial" panose="020B0604020202020204" pitchFamily="34" charset="0"/>
                <a:sym typeface="Wingdings" panose="05000000000000000000" pitchFamily="2" charset="2"/>
              </a:rPr>
            </a:br>
            <a:endParaRPr lang="en-US" dirty="0">
              <a:cs typeface="Arial" panose="020B0604020202020204" pitchFamily="34" charset="0"/>
              <a:sym typeface="Wingdings" panose="05000000000000000000" pitchFamily="2" charset="2"/>
            </a:endParaRPr>
          </a:p>
          <a:p>
            <a:pPr>
              <a:spcBef>
                <a:spcPts val="1200"/>
              </a:spcBef>
              <a:tabLst>
                <a:tab pos="3319463" algn="l"/>
              </a:tabLst>
            </a:pPr>
            <a:r>
              <a:rPr lang="en-US" sz="2000" b="1" u="sng" dirty="0">
                <a:effectLst>
                  <a:outerShdw blurRad="38100" dist="38100" dir="2700000" algn="tl">
                    <a:srgbClr val="000000">
                      <a:alpha val="43137"/>
                    </a:srgbClr>
                  </a:outerShdw>
                </a:effectLst>
                <a:cs typeface="Arial" panose="020B0604020202020204" pitchFamily="34" charset="0"/>
                <a:sym typeface="Wingdings" panose="05000000000000000000" pitchFamily="2" charset="2"/>
              </a:rPr>
              <a:t>When considering the conformity of a vehicle type in a general manner:</a:t>
            </a:r>
          </a:p>
          <a:p>
            <a:pPr lvl="1">
              <a:spcBef>
                <a:spcPts val="1200"/>
              </a:spcBef>
              <a:tabLst>
                <a:tab pos="3319463" algn="l"/>
              </a:tabLst>
            </a:pPr>
            <a:r>
              <a:rPr lang="en-US" dirty="0">
                <a:cs typeface="Arial" panose="020B0604020202020204" pitchFamily="34" charset="0"/>
                <a:sym typeface="Wingdings" panose="05000000000000000000" pitchFamily="2" charset="2"/>
              </a:rPr>
              <a:t>Statistical Compliance : 	 If one vehicle fails, two more vehicles shall be tested (UN R51.03)</a:t>
            </a:r>
          </a:p>
          <a:p>
            <a:pPr lvl="1">
              <a:spcBef>
                <a:spcPts val="1200"/>
              </a:spcBef>
              <a:tabLst>
                <a:tab pos="3319463" algn="l"/>
              </a:tabLst>
            </a:pPr>
            <a:r>
              <a:rPr lang="en-US" dirty="0">
                <a:cs typeface="Arial" panose="020B0604020202020204" pitchFamily="34" charset="0"/>
                <a:sym typeface="Wingdings" panose="05000000000000000000" pitchFamily="2" charset="2"/>
              </a:rPr>
              <a:t>Repetition of Type Approval Condition: </a:t>
            </a:r>
            <a:br>
              <a:rPr lang="en-US" dirty="0">
                <a:cs typeface="Arial" panose="020B0604020202020204" pitchFamily="34" charset="0"/>
                <a:sym typeface="Wingdings" panose="05000000000000000000" pitchFamily="2" charset="2"/>
              </a:rPr>
            </a:br>
            <a:r>
              <a:rPr lang="en-US" dirty="0">
                <a:cs typeface="Arial" panose="020B0604020202020204" pitchFamily="34" charset="0"/>
                <a:sym typeface="Wingdings" panose="05000000000000000000" pitchFamily="2" charset="2"/>
              </a:rPr>
              <a:t>	 Repeat the test at the test facility on which the original </a:t>
            </a:r>
            <a:br>
              <a:rPr lang="en-US" dirty="0">
                <a:cs typeface="Arial" panose="020B0604020202020204" pitchFamily="34" charset="0"/>
                <a:sym typeface="Wingdings" panose="05000000000000000000" pitchFamily="2" charset="2"/>
              </a:rPr>
            </a:br>
            <a:r>
              <a:rPr lang="en-US" dirty="0">
                <a:cs typeface="Arial" panose="020B0604020202020204" pitchFamily="34" charset="0"/>
                <a:sym typeface="Wingdings" panose="05000000000000000000" pitchFamily="2" charset="2"/>
              </a:rPr>
              <a:t>	     type approval test was performed.</a:t>
            </a:r>
          </a:p>
        </p:txBody>
      </p:sp>
    </p:spTree>
    <p:extLst>
      <p:ext uri="{BB962C8B-B14F-4D97-AF65-F5344CB8AC3E}">
        <p14:creationId xmlns:p14="http://schemas.microsoft.com/office/powerpoint/2010/main" val="1859300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a:bodyPr>
          <a:lstStyle/>
          <a:p>
            <a:pPr algn="ctr"/>
            <a:r>
              <a:rPr lang="de-DE" dirty="0">
                <a:latin typeface="+mn-lt"/>
                <a:cs typeface="Arial" panose="020B0604020202020204" pitchFamily="34" charset="0"/>
              </a:rPr>
              <a:t>BACKUP MATERIAL</a:t>
            </a:r>
          </a:p>
        </p:txBody>
      </p:sp>
    </p:spTree>
    <p:extLst>
      <p:ext uri="{BB962C8B-B14F-4D97-AF65-F5344CB8AC3E}">
        <p14:creationId xmlns:p14="http://schemas.microsoft.com/office/powerpoint/2010/main" val="973513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a:bodyPr>
          <a:lstStyle/>
          <a:p>
            <a:pPr algn="ctr"/>
            <a:r>
              <a:rPr lang="en-US" dirty="0">
                <a:latin typeface="+mn-lt"/>
                <a:cs typeface="Arial" panose="020B0604020202020204" pitchFamily="34" charset="0"/>
              </a:rPr>
              <a:t>Uncertainty Estimate Based on the GUM Assessment Principles for UN R117</a:t>
            </a:r>
          </a:p>
        </p:txBody>
      </p:sp>
      <p:sp>
        <p:nvSpPr>
          <p:cNvPr id="3" name="Inhaltsplatzhalter 2"/>
          <p:cNvSpPr>
            <a:spLocks noGrp="1"/>
          </p:cNvSpPr>
          <p:nvPr>
            <p:ph idx="1"/>
          </p:nvPr>
        </p:nvSpPr>
        <p:spPr>
          <a:xfrm>
            <a:off x="263352" y="836712"/>
            <a:ext cx="11319048" cy="5073428"/>
          </a:xfrm>
        </p:spPr>
        <p:txBody>
          <a:bodyPr>
            <a:normAutofit/>
          </a:bodyPr>
          <a:lstStyle/>
          <a:p>
            <a:pPr lvl="0"/>
            <a:r>
              <a:rPr lang="en-US" dirty="0">
                <a:cs typeface="Arial" panose="020B0604020202020204" pitchFamily="34" charset="0"/>
              </a:rPr>
              <a:t>By applying the general numerical approach with the GUM, for carrying out calculations required as part of an evaluation on measurement uncertainty, the actual uncertainty for </a:t>
            </a:r>
            <a:r>
              <a:rPr lang="en-US" dirty="0" err="1">
                <a:cs typeface="Arial" panose="020B0604020202020204" pitchFamily="34" charset="0"/>
              </a:rPr>
              <a:t>tyre</a:t>
            </a:r>
            <a:r>
              <a:rPr lang="en-US" dirty="0">
                <a:cs typeface="Arial" panose="020B0604020202020204" pitchFamily="34" charset="0"/>
              </a:rPr>
              <a:t> rolling sound measurements according to UN R117 are provided by the table below:</a:t>
            </a:r>
          </a:p>
          <a:p>
            <a:endParaRPr lang="en-US" dirty="0">
              <a:cs typeface="Arial" panose="020B0604020202020204" pitchFamily="34" charset="0"/>
            </a:endParaRPr>
          </a:p>
          <a:p>
            <a:endParaRPr lang="en-US" dirty="0">
              <a:cs typeface="Arial" panose="020B0604020202020204" pitchFamily="34" charset="0"/>
            </a:endParaRPr>
          </a:p>
        </p:txBody>
      </p:sp>
      <p:pic>
        <p:nvPicPr>
          <p:cNvPr id="5" name="Grafik 4"/>
          <p:cNvPicPr>
            <a:picLocks noChangeAspect="1"/>
          </p:cNvPicPr>
          <p:nvPr/>
        </p:nvPicPr>
        <p:blipFill>
          <a:blip r:embed="rId2"/>
          <a:stretch>
            <a:fillRect/>
          </a:stretch>
        </p:blipFill>
        <p:spPr>
          <a:xfrm>
            <a:off x="1602876" y="1988840"/>
            <a:ext cx="8640000" cy="4247081"/>
          </a:xfrm>
          <a:prstGeom prst="rect">
            <a:avLst/>
          </a:prstGeom>
        </p:spPr>
      </p:pic>
    </p:spTree>
    <p:extLst>
      <p:ext uri="{BB962C8B-B14F-4D97-AF65-F5344CB8AC3E}">
        <p14:creationId xmlns:p14="http://schemas.microsoft.com/office/powerpoint/2010/main" val="3117515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p:cNvPicPr>
            <a:picLocks noChangeAspect="1"/>
          </p:cNvPicPr>
          <p:nvPr/>
        </p:nvPicPr>
        <p:blipFill>
          <a:blip r:embed="rId2"/>
          <a:stretch>
            <a:fillRect/>
          </a:stretch>
        </p:blipFill>
        <p:spPr>
          <a:xfrm>
            <a:off x="3791744" y="859570"/>
            <a:ext cx="7128792" cy="5863750"/>
          </a:xfrm>
          <a:prstGeom prst="rect">
            <a:avLst/>
          </a:prstGeom>
        </p:spPr>
      </p:pic>
      <p:sp>
        <p:nvSpPr>
          <p:cNvPr id="2" name="Titel 1"/>
          <p:cNvSpPr>
            <a:spLocks noGrp="1"/>
          </p:cNvSpPr>
          <p:nvPr>
            <p:ph type="title"/>
          </p:nvPr>
        </p:nvSpPr>
        <p:spPr/>
        <p:txBody>
          <a:bodyPr vert="horz" lIns="91440" tIns="45720" rIns="91440" bIns="45720" rtlCol="0" anchor="ctr">
            <a:normAutofit/>
          </a:bodyPr>
          <a:lstStyle/>
          <a:p>
            <a:pPr algn="ctr"/>
            <a:r>
              <a:rPr lang="en-US" dirty="0">
                <a:latin typeface="+mn-lt"/>
                <a:cs typeface="Arial" panose="020B0604020202020204" pitchFamily="34" charset="0"/>
              </a:rPr>
              <a:t>Uncertainty Estimate Based on the GUM Assessment Principles for UN R51.03</a:t>
            </a:r>
          </a:p>
        </p:txBody>
      </p:sp>
      <p:sp>
        <p:nvSpPr>
          <p:cNvPr id="3" name="Inhaltsplatzhalter 2"/>
          <p:cNvSpPr>
            <a:spLocks noGrp="1"/>
          </p:cNvSpPr>
          <p:nvPr>
            <p:ph idx="1"/>
          </p:nvPr>
        </p:nvSpPr>
        <p:spPr>
          <a:xfrm>
            <a:off x="263352" y="836712"/>
            <a:ext cx="3384376" cy="5073428"/>
          </a:xfrm>
        </p:spPr>
        <p:txBody>
          <a:bodyPr>
            <a:normAutofit/>
          </a:bodyPr>
          <a:lstStyle/>
          <a:p>
            <a:pPr lvl="0"/>
            <a:r>
              <a:rPr lang="en-US" sz="2000" dirty="0">
                <a:cs typeface="Arial" panose="020B0604020202020204" pitchFamily="34" charset="0"/>
              </a:rPr>
              <a:t>By applying the general numerical approach with the GUM, for carrying out calculations required as part of an evaluation on measurement uncertainty, the actual uncertainty for UN R51.03 </a:t>
            </a:r>
            <a:r>
              <a:rPr lang="en-US" sz="2000" b="1" dirty="0">
                <a:cs typeface="Arial" panose="020B0604020202020204" pitchFamily="34" charset="0"/>
              </a:rPr>
              <a:t>for electric vehicles </a:t>
            </a:r>
            <a:r>
              <a:rPr lang="en-US" sz="2000" dirty="0">
                <a:cs typeface="Arial" panose="020B0604020202020204" pitchFamily="34" charset="0"/>
              </a:rPr>
              <a:t>is provided by the table beside:</a:t>
            </a:r>
          </a:p>
          <a:p>
            <a:endParaRPr lang="en-US" sz="2000" dirty="0">
              <a:cs typeface="Arial" panose="020B0604020202020204" pitchFamily="34" charset="0"/>
            </a:endParaRPr>
          </a:p>
          <a:p>
            <a:endParaRPr lang="en-US" sz="2000" dirty="0">
              <a:cs typeface="Arial" panose="020B0604020202020204" pitchFamily="34" charset="0"/>
            </a:endParaRPr>
          </a:p>
        </p:txBody>
      </p:sp>
      <p:sp>
        <p:nvSpPr>
          <p:cNvPr id="6" name="Textfeld 5"/>
          <p:cNvSpPr txBox="1"/>
          <p:nvPr/>
        </p:nvSpPr>
        <p:spPr>
          <a:xfrm rot="16200000">
            <a:off x="9458162" y="3188760"/>
            <a:ext cx="4878259"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Impact based on experiences of manufacturer</a:t>
            </a:r>
          </a:p>
        </p:txBody>
      </p:sp>
    </p:spTree>
    <p:extLst>
      <p:ext uri="{BB962C8B-B14F-4D97-AF65-F5344CB8AC3E}">
        <p14:creationId xmlns:p14="http://schemas.microsoft.com/office/powerpoint/2010/main" val="631774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6446147" y="1196752"/>
            <a:ext cx="5060346" cy="3632338"/>
          </a:xfrm>
          <a:prstGeom prst="rect">
            <a:avLst/>
          </a:prstGeom>
          <a:ln>
            <a:solidFill>
              <a:schemeClr val="tx1"/>
            </a:solidFill>
          </a:ln>
        </p:spPr>
      </p:pic>
      <p:sp>
        <p:nvSpPr>
          <p:cNvPr id="7" name="Textfeld 6"/>
          <p:cNvSpPr txBox="1"/>
          <p:nvPr/>
        </p:nvSpPr>
        <p:spPr>
          <a:xfrm>
            <a:off x="695400" y="236158"/>
            <a:ext cx="10667757" cy="461665"/>
          </a:xfrm>
          <a:prstGeom prst="rect">
            <a:avLst/>
          </a:prstGeom>
        </p:spPr>
        <p:txBody>
          <a:bodyPr vert="horz" lIns="91440" tIns="45720" rIns="91440" bIns="45720" rtlCol="0" anchor="ctr">
            <a:normAutofit/>
          </a:bodyPr>
          <a:lstStyle>
            <a:lvl1pPr algn="ctr">
              <a:lnSpc>
                <a:spcPct val="90000"/>
              </a:lnSpc>
              <a:spcBef>
                <a:spcPct val="0"/>
              </a:spcBef>
              <a:buNone/>
              <a:defRPr sz="2400" b="1">
                <a:ea typeface="+mj-ea"/>
                <a:cs typeface="Arial" panose="020B0604020202020204" pitchFamily="34" charset="0"/>
              </a:defRPr>
            </a:lvl1pPr>
          </a:lstStyle>
          <a:p>
            <a:r>
              <a:rPr lang="en-US" dirty="0"/>
              <a:t>UN R117.02 / UN R51.03   Compensation of the Pass-by Noise</a:t>
            </a:r>
          </a:p>
        </p:txBody>
      </p:sp>
      <p:sp>
        <p:nvSpPr>
          <p:cNvPr id="8" name="Textfeld 7"/>
          <p:cNvSpPr txBox="1"/>
          <p:nvPr/>
        </p:nvSpPr>
        <p:spPr>
          <a:xfrm>
            <a:off x="335360" y="764704"/>
            <a:ext cx="8055603" cy="400110"/>
          </a:xfrm>
          <a:prstGeom prst="rect">
            <a:avLst/>
          </a:prstGeom>
          <a:noFill/>
        </p:spPr>
        <p:txBody>
          <a:bodyPr wrap="none" rtlCol="0">
            <a:spAutoFit/>
          </a:bodyPr>
          <a:lstStyle/>
          <a:p>
            <a:r>
              <a:rPr lang="en-US" sz="2000" b="1" u="sng" dirty="0">
                <a:latin typeface="Arial" panose="020B0604020202020204" pitchFamily="34" charset="0"/>
                <a:cs typeface="Arial" panose="020B0604020202020204" pitchFamily="34" charset="0"/>
              </a:rPr>
              <a:t>Temperature Correction, based on the road surface temperature</a:t>
            </a:r>
            <a:endParaRPr lang="en-US" sz="2000" dirty="0">
              <a:latin typeface="Arial" panose="020B0604020202020204" pitchFamily="34" charset="0"/>
              <a:cs typeface="Arial" panose="020B0604020202020204" pitchFamily="34" charset="0"/>
            </a:endParaRPr>
          </a:p>
        </p:txBody>
      </p:sp>
      <p:sp>
        <p:nvSpPr>
          <p:cNvPr id="12" name="Textfeld 11"/>
          <p:cNvSpPr txBox="1"/>
          <p:nvPr/>
        </p:nvSpPr>
        <p:spPr>
          <a:xfrm>
            <a:off x="263352" y="5038144"/>
            <a:ext cx="11454043" cy="1631216"/>
          </a:xfrm>
          <a:prstGeom prst="rect">
            <a:avLst/>
          </a:prstGeom>
          <a:noFill/>
        </p:spPr>
        <p:txBody>
          <a:bodyPr wrap="square" rtlCol="0">
            <a:spAutoFit/>
          </a:bodyPr>
          <a:lstStyle/>
          <a:p>
            <a:pPr marL="285750" indent="-285750">
              <a:spcBef>
                <a:spcPts val="1200"/>
              </a:spcBef>
              <a:buFont typeface="Wingdings" panose="05000000000000000000" pitchFamily="2" charset="2"/>
              <a:buChar char="Ø"/>
            </a:pPr>
            <a:r>
              <a:rPr lang="en-US" dirty="0">
                <a:latin typeface="Arial" panose="020B0604020202020204" pitchFamily="34" charset="0"/>
                <a:cs typeface="Arial" panose="020B0604020202020204" pitchFamily="34" charset="0"/>
              </a:rPr>
              <a:t>In UN R117.02, the temperature correction is based on the test track surface temperature. The temperature correction is only applied to C1 and C2 </a:t>
            </a:r>
            <a:r>
              <a:rPr lang="en-US" dirty="0" err="1">
                <a:latin typeface="Arial" panose="020B0604020202020204" pitchFamily="34" charset="0"/>
                <a:cs typeface="Arial" panose="020B0604020202020204" pitchFamily="34" charset="0"/>
              </a:rPr>
              <a:t>tyres</a:t>
            </a:r>
            <a:r>
              <a:rPr lang="en-US" dirty="0">
                <a:latin typeface="Arial" panose="020B0604020202020204" pitchFamily="34" charset="0"/>
                <a:cs typeface="Arial" panose="020B0604020202020204" pitchFamily="34" charset="0"/>
              </a:rPr>
              <a:t>. This is actually not requested to be reported in UN R51.03.</a:t>
            </a:r>
          </a:p>
          <a:p>
            <a:pPr marL="285750" indent="-285750">
              <a:spcBef>
                <a:spcPts val="1200"/>
              </a:spcBef>
              <a:buFont typeface="Wingdings" panose="05000000000000000000" pitchFamily="2" charset="2"/>
              <a:buChar char="Ø"/>
            </a:pPr>
            <a:r>
              <a:rPr lang="en-US" dirty="0">
                <a:latin typeface="Arial" panose="020B0604020202020204" pitchFamily="34" charset="0"/>
                <a:cs typeface="Arial" panose="020B0604020202020204" pitchFamily="34" charset="0"/>
              </a:rPr>
              <a:t>In UN R117.02, the temperature correction is made to a reference temperature of 20°C. For the application in UN R51.03, the temperature correction shall be done to the temperature stated in the test report of the type approval test.</a:t>
            </a:r>
          </a:p>
        </p:txBody>
      </p:sp>
      <p:pic>
        <p:nvPicPr>
          <p:cNvPr id="13" name="Grafik 12"/>
          <p:cNvPicPr>
            <a:picLocks noChangeAspect="1"/>
          </p:cNvPicPr>
          <p:nvPr/>
        </p:nvPicPr>
        <p:blipFill>
          <a:blip r:embed="rId3"/>
          <a:stretch>
            <a:fillRect/>
          </a:stretch>
        </p:blipFill>
        <p:spPr>
          <a:xfrm>
            <a:off x="423133" y="1804755"/>
            <a:ext cx="5845011" cy="3024335"/>
          </a:xfrm>
          <a:prstGeom prst="rect">
            <a:avLst/>
          </a:prstGeom>
          <a:ln>
            <a:solidFill>
              <a:schemeClr val="tx1"/>
            </a:solidFill>
          </a:ln>
        </p:spPr>
      </p:pic>
      <p:cxnSp>
        <p:nvCxnSpPr>
          <p:cNvPr id="15" name="Gerader Verbinder 14"/>
          <p:cNvCxnSpPr/>
          <p:nvPr/>
        </p:nvCxnSpPr>
        <p:spPr>
          <a:xfrm>
            <a:off x="8623964" y="1976650"/>
            <a:ext cx="0" cy="1100696"/>
          </a:xfrm>
          <a:prstGeom prst="line">
            <a:avLst/>
          </a:prstGeom>
          <a:ln w="38100">
            <a:solidFill>
              <a:schemeClr val="tx1"/>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feld 19"/>
              <p:cNvSpPr txBox="1"/>
              <p:nvPr/>
            </p:nvSpPr>
            <p:spPr>
              <a:xfrm>
                <a:off x="8544272" y="2637121"/>
                <a:ext cx="201407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𝐿</m:t>
                          </m:r>
                        </m:e>
                        <m:sub>
                          <m:r>
                            <a:rPr lang="en-US" i="1" smtClean="0">
                              <a:latin typeface="Cambria Math" panose="02040503050406030204" pitchFamily="18" charset="0"/>
                              <a:ea typeface="Cambria Math" panose="02040503050406030204" pitchFamily="18" charset="0"/>
                            </a:rPr>
                            <m:t>𝜗</m:t>
                          </m:r>
                        </m:sub>
                      </m:sSub>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0.87 </m:t>
                      </m:r>
                      <m:r>
                        <a:rPr lang="en-US" b="0" i="1" smtClean="0">
                          <a:latin typeface="Cambria Math" panose="02040503050406030204" pitchFamily="18" charset="0"/>
                          <a:ea typeface="Cambria Math" panose="02040503050406030204" pitchFamily="18" charset="0"/>
                        </a:rPr>
                        <m:t>𝑑𝐵</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m:t>
                      </m:r>
                    </m:oMath>
                  </m:oMathPara>
                </a14:m>
                <a:endParaRPr lang="en-US" dirty="0">
                  <a:latin typeface="Arial" panose="020B0604020202020204" pitchFamily="34" charset="0"/>
                  <a:cs typeface="Arial" panose="020B0604020202020204" pitchFamily="34" charset="0"/>
                </a:endParaRPr>
              </a:p>
            </p:txBody>
          </p:sp>
        </mc:Choice>
        <mc:Fallback xmlns="">
          <p:sp>
            <p:nvSpPr>
              <p:cNvPr id="20" name="Textfeld 19"/>
              <p:cNvSpPr txBox="1">
                <a:spLocks noRot="1" noChangeAspect="1" noMove="1" noResize="1" noEditPoints="1" noAdjustHandles="1" noChangeArrowheads="1" noChangeShapeType="1" noTextEdit="1"/>
              </p:cNvSpPr>
              <p:nvPr/>
            </p:nvSpPr>
            <p:spPr>
              <a:xfrm>
                <a:off x="8544272" y="2637121"/>
                <a:ext cx="2014078" cy="369332"/>
              </a:xfrm>
              <a:prstGeom prst="rect">
                <a:avLst/>
              </a:prstGeom>
              <a:blipFill rotWithShape="0">
                <a:blip r:embed="rId4"/>
                <a:stretch>
                  <a:fillRect b="-15000"/>
                </a:stretch>
              </a:blipFill>
            </p:spPr>
            <p:txBody>
              <a:bodyPr/>
              <a:lstStyle/>
              <a:p>
                <a:r>
                  <a:rPr lang="en-GB">
                    <a:noFill/>
                  </a:rPr>
                  <a:t> </a:t>
                </a:r>
              </a:p>
            </p:txBody>
          </p:sp>
        </mc:Fallback>
      </mc:AlternateContent>
      <p:cxnSp>
        <p:nvCxnSpPr>
          <p:cNvPr id="11" name="Gerader Verbinder 10"/>
          <p:cNvCxnSpPr/>
          <p:nvPr/>
        </p:nvCxnSpPr>
        <p:spPr>
          <a:xfrm>
            <a:off x="7515074" y="1945914"/>
            <a:ext cx="1078154" cy="0"/>
          </a:xfrm>
          <a:prstGeom prst="line">
            <a:avLst/>
          </a:prstGeom>
          <a:ln w="38100">
            <a:solidFill>
              <a:schemeClr val="tx1"/>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8771231" y="1688069"/>
            <a:ext cx="2242821" cy="844265"/>
          </a:xfrm>
          <a:prstGeom prst="rect">
            <a:avLst/>
          </a:prstGeom>
          <a:solidFill>
            <a:schemeClr val="bg1">
              <a:lumMod val="85000"/>
            </a:schemeClr>
          </a:solidFill>
        </p:spPr>
        <p:txBody>
          <a:bodyPr wrap="square" lIns="36000" tIns="18000" rIns="36000" bIns="18000" rtlCol="0" anchor="ctr" anchorCtr="0">
            <a:spAutoFit/>
          </a:bodyPr>
          <a:lstStyle/>
          <a:p>
            <a:r>
              <a:rPr lang="en-US" sz="1050" dirty="0">
                <a:latin typeface="Arial" panose="020B0604020202020204" pitchFamily="34" charset="0"/>
                <a:cs typeface="Arial" panose="020B0604020202020204" pitchFamily="34" charset="0"/>
              </a:rPr>
              <a:t>Example for a potential </a:t>
            </a:r>
            <a:r>
              <a:rPr lang="en-US" sz="1050" dirty="0" err="1">
                <a:latin typeface="Arial" panose="020B0604020202020204" pitchFamily="34" charset="0"/>
                <a:cs typeface="Arial" panose="020B0604020202020204" pitchFamily="34" charset="0"/>
              </a:rPr>
              <a:t>temperture</a:t>
            </a:r>
            <a:r>
              <a:rPr lang="en-US" sz="1050" dirty="0">
                <a:latin typeface="Arial" panose="020B0604020202020204" pitchFamily="34" charset="0"/>
                <a:cs typeface="Arial" panose="020B0604020202020204" pitchFamily="34" charset="0"/>
              </a:rPr>
              <a:t> correction for UN R51.03, where a </a:t>
            </a:r>
            <a:r>
              <a:rPr lang="en-US" sz="1050" b="1" dirty="0">
                <a:solidFill>
                  <a:srgbClr val="F8CBAD"/>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vehicle has been tested at a higher </a:t>
            </a:r>
            <a:r>
              <a:rPr lang="en-US" sz="1050" b="1" dirty="0" err="1">
                <a:solidFill>
                  <a:srgbClr val="F8CBAD"/>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temperture</a:t>
            </a:r>
            <a:r>
              <a:rPr lang="en-US" sz="1050" b="1" dirty="0">
                <a:solidFill>
                  <a:srgbClr val="F8CBAD"/>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compared to the </a:t>
            </a:r>
            <a:r>
              <a:rPr lang="en-US" sz="1050" b="1"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tyre</a:t>
            </a:r>
            <a:r>
              <a:rPr lang="en-US" sz="1050" b="1"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approval condition</a:t>
            </a:r>
          </a:p>
        </p:txBody>
      </p:sp>
      <p:sp>
        <p:nvSpPr>
          <p:cNvPr id="14" name="Raute 13"/>
          <p:cNvSpPr/>
          <p:nvPr/>
        </p:nvSpPr>
        <p:spPr>
          <a:xfrm>
            <a:off x="8332682" y="2934445"/>
            <a:ext cx="144016" cy="144016"/>
          </a:xfrm>
          <a:prstGeom prst="diamond">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7" name="Textfeld 16"/>
          <p:cNvSpPr txBox="1"/>
          <p:nvPr/>
        </p:nvSpPr>
        <p:spPr>
          <a:xfrm>
            <a:off x="7032104" y="3236581"/>
            <a:ext cx="1914486" cy="521100"/>
          </a:xfrm>
          <a:prstGeom prst="rect">
            <a:avLst/>
          </a:prstGeom>
          <a:solidFill>
            <a:schemeClr val="bg1">
              <a:lumMod val="85000"/>
            </a:schemeClr>
          </a:solidFill>
        </p:spPr>
        <p:txBody>
          <a:bodyPr wrap="square" lIns="36000" tIns="18000" rIns="36000" bIns="18000" rtlCol="0" anchor="ctr" anchorCtr="0">
            <a:spAutoFit/>
          </a:bodyPr>
          <a:lstStyle/>
          <a:p>
            <a:r>
              <a:rPr lang="en-US" sz="1050" dirty="0">
                <a:latin typeface="Arial" panose="020B0604020202020204" pitchFamily="34" charset="0"/>
                <a:cs typeface="Arial" panose="020B0604020202020204" pitchFamily="34" charset="0"/>
              </a:rPr>
              <a:t>Under UN R117 all test results are normalized to a </a:t>
            </a:r>
            <a:r>
              <a:rPr lang="en-US" sz="1050" b="1" dirty="0">
                <a:solidFill>
                  <a:srgbClr val="A0001D"/>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reference temperature of 20°C</a:t>
            </a:r>
          </a:p>
        </p:txBody>
      </p:sp>
      <p:sp>
        <p:nvSpPr>
          <p:cNvPr id="3" name="Textfeld 2"/>
          <p:cNvSpPr txBox="1"/>
          <p:nvPr/>
        </p:nvSpPr>
        <p:spPr>
          <a:xfrm>
            <a:off x="335360" y="1441810"/>
            <a:ext cx="5064720" cy="369332"/>
          </a:xfrm>
          <a:prstGeom prst="rect">
            <a:avLst/>
          </a:prstGeom>
          <a:noFill/>
        </p:spPr>
        <p:txBody>
          <a:bodyPr wrap="none" rtlCol="0">
            <a:spAutoFit/>
          </a:bodyPr>
          <a:lstStyle/>
          <a:p>
            <a:r>
              <a:rPr lang="de-DE" dirty="0" err="1"/>
              <a:t>Correction</a:t>
            </a:r>
            <a:r>
              <a:rPr lang="de-DE" dirty="0"/>
              <a:t> </a:t>
            </a:r>
            <a:r>
              <a:rPr lang="de-DE" dirty="0" err="1"/>
              <a:t>according</a:t>
            </a:r>
            <a:r>
              <a:rPr lang="de-DE" dirty="0"/>
              <a:t> </a:t>
            </a:r>
            <a:r>
              <a:rPr lang="de-DE" dirty="0" err="1"/>
              <a:t>to</a:t>
            </a:r>
            <a:r>
              <a:rPr lang="de-DE" dirty="0"/>
              <a:t> UN R117.02 </a:t>
            </a:r>
            <a:r>
              <a:rPr lang="de-DE" dirty="0" err="1"/>
              <a:t>for</a:t>
            </a:r>
            <a:r>
              <a:rPr lang="de-DE" dirty="0"/>
              <a:t> </a:t>
            </a:r>
            <a:r>
              <a:rPr lang="de-DE" dirty="0" err="1"/>
              <a:t>free</a:t>
            </a:r>
            <a:r>
              <a:rPr lang="de-DE" dirty="0"/>
              <a:t> </a:t>
            </a:r>
            <a:r>
              <a:rPr lang="de-DE" dirty="0" err="1"/>
              <a:t>rolling</a:t>
            </a:r>
            <a:endParaRPr lang="en-GB" dirty="0"/>
          </a:p>
        </p:txBody>
      </p:sp>
    </p:spTree>
    <p:extLst>
      <p:ext uri="{BB962C8B-B14F-4D97-AF65-F5344CB8AC3E}">
        <p14:creationId xmlns:p14="http://schemas.microsoft.com/office/powerpoint/2010/main" val="6591000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333A2-2860-4784-BB10-21CFEEE214CF}"/>
              </a:ext>
            </a:extLst>
          </p:cNvPr>
          <p:cNvSpPr>
            <a:spLocks noGrp="1"/>
          </p:cNvSpPr>
          <p:nvPr>
            <p:ph type="title"/>
          </p:nvPr>
        </p:nvSpPr>
        <p:spPr>
          <a:xfrm>
            <a:off x="838200" y="273685"/>
            <a:ext cx="10515600" cy="491019"/>
          </a:xfrm>
        </p:spPr>
        <p:txBody>
          <a:bodyPr vert="horz" lIns="91440" tIns="45720" rIns="91440" bIns="45720" rtlCol="0" anchor="ctr">
            <a:normAutofit/>
          </a:bodyPr>
          <a:lstStyle/>
          <a:p>
            <a:pPr algn="ctr"/>
            <a:r>
              <a:rPr lang="nb-NO" dirty="0">
                <a:latin typeface="+mn-lt"/>
                <a:cs typeface="Arial" panose="020B0604020202020204" pitchFamily="34" charset="0"/>
              </a:rPr>
              <a:t>ISO/TS 13471-2:Temperature Correction Procedure:</a:t>
            </a:r>
          </a:p>
        </p:txBody>
      </p:sp>
      <p:pic>
        <p:nvPicPr>
          <p:cNvPr id="4" name="Content Placeholder 3">
            <a:extLst>
              <a:ext uri="{FF2B5EF4-FFF2-40B4-BE49-F238E27FC236}">
                <a16:creationId xmlns:a16="http://schemas.microsoft.com/office/drawing/2014/main" id="{422FA0B1-A2A6-4B83-A677-23FB866AAD10}"/>
              </a:ext>
            </a:extLst>
          </p:cNvPr>
          <p:cNvPicPr>
            <a:picLocks noGrp="1" noChangeAspect="1"/>
          </p:cNvPicPr>
          <p:nvPr>
            <p:ph idx="1"/>
          </p:nvPr>
        </p:nvPicPr>
        <p:blipFill>
          <a:blip r:embed="rId2"/>
          <a:stretch>
            <a:fillRect/>
          </a:stretch>
        </p:blipFill>
        <p:spPr>
          <a:xfrm>
            <a:off x="526033" y="1612888"/>
            <a:ext cx="11139933" cy="5065712"/>
          </a:xfrm>
          <a:prstGeom prst="rect">
            <a:avLst/>
          </a:prstGeom>
        </p:spPr>
      </p:pic>
      <p:sp>
        <p:nvSpPr>
          <p:cNvPr id="3" name="Rechteck 2"/>
          <p:cNvSpPr/>
          <p:nvPr/>
        </p:nvSpPr>
        <p:spPr>
          <a:xfrm>
            <a:off x="407368" y="848196"/>
            <a:ext cx="10801200" cy="646331"/>
          </a:xfrm>
          <a:prstGeom prst="rect">
            <a:avLst/>
          </a:prstGeom>
        </p:spPr>
        <p:txBody>
          <a:bodyPr wrap="square">
            <a:spAutoFit/>
          </a:bodyPr>
          <a:lstStyle/>
          <a:p>
            <a:r>
              <a:rPr lang="en-US" dirty="0">
                <a:latin typeface="Arial" panose="020B0604020202020204" pitchFamily="34" charset="0"/>
              </a:rPr>
              <a:t>ISO 14371-02 proposes a temperature correction based on the </a:t>
            </a:r>
            <a:r>
              <a:rPr lang="en-US" b="1" u="sng" dirty="0">
                <a:latin typeface="Arial" panose="020B0604020202020204" pitchFamily="34" charset="0"/>
              </a:rPr>
              <a:t>air temperature</a:t>
            </a:r>
            <a:r>
              <a:rPr lang="en-US" dirty="0">
                <a:latin typeface="Arial" panose="020B0604020202020204" pitchFamily="34" charset="0"/>
              </a:rPr>
              <a:t>. A correction is proposed for any </a:t>
            </a:r>
            <a:r>
              <a:rPr lang="en-US" dirty="0" err="1">
                <a:latin typeface="Arial" panose="020B0604020202020204" pitchFamily="34" charset="0"/>
              </a:rPr>
              <a:t>tyre</a:t>
            </a:r>
            <a:r>
              <a:rPr lang="en-US" dirty="0">
                <a:latin typeface="Arial" panose="020B0604020202020204" pitchFamily="34" charset="0"/>
              </a:rPr>
              <a:t>, so as well for C3 </a:t>
            </a:r>
            <a:r>
              <a:rPr lang="en-US" dirty="0" err="1">
                <a:latin typeface="Arial" panose="020B0604020202020204" pitchFamily="34" charset="0"/>
              </a:rPr>
              <a:t>tyres</a:t>
            </a:r>
            <a:r>
              <a:rPr lang="en-US" dirty="0">
                <a:latin typeface="Arial" panose="020B0604020202020204" pitchFamily="34" charset="0"/>
              </a:rPr>
              <a:t>.</a:t>
            </a:r>
            <a:endParaRPr lang="de-DE" dirty="0"/>
          </a:p>
        </p:txBody>
      </p:sp>
      <p:pic>
        <p:nvPicPr>
          <p:cNvPr id="6" name="Grafik 5"/>
          <p:cNvPicPr>
            <a:picLocks noChangeAspect="1"/>
          </p:cNvPicPr>
          <p:nvPr/>
        </p:nvPicPr>
        <p:blipFill>
          <a:blip r:embed="rId3"/>
          <a:stretch>
            <a:fillRect/>
          </a:stretch>
        </p:blipFill>
        <p:spPr>
          <a:xfrm>
            <a:off x="8635666" y="5013176"/>
            <a:ext cx="3030300" cy="1360800"/>
          </a:xfrm>
          <a:prstGeom prst="rect">
            <a:avLst/>
          </a:prstGeom>
        </p:spPr>
      </p:pic>
    </p:spTree>
    <p:extLst>
      <p:ext uri="{BB962C8B-B14F-4D97-AF65-F5344CB8AC3E}">
        <p14:creationId xmlns:p14="http://schemas.microsoft.com/office/powerpoint/2010/main" val="1322166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695400" y="236158"/>
            <a:ext cx="10667757" cy="461665"/>
          </a:xfrm>
          <a:prstGeom prst="rect">
            <a:avLst/>
          </a:prstGeom>
        </p:spPr>
        <p:txBody>
          <a:bodyPr vert="horz" lIns="91440" tIns="45720" rIns="91440" bIns="45720" rtlCol="0" anchor="ctr">
            <a:normAutofit/>
          </a:bodyPr>
          <a:lstStyle>
            <a:lvl1pPr algn="ctr">
              <a:lnSpc>
                <a:spcPct val="90000"/>
              </a:lnSpc>
              <a:spcBef>
                <a:spcPct val="0"/>
              </a:spcBef>
              <a:buNone/>
              <a:defRPr sz="2400" b="1">
                <a:ea typeface="+mj-ea"/>
                <a:cs typeface="Arial" panose="020B0604020202020204" pitchFamily="34" charset="0"/>
              </a:defRPr>
            </a:lvl1pPr>
          </a:lstStyle>
          <a:p>
            <a:r>
              <a:rPr lang="en-US" dirty="0"/>
              <a:t>Compensation for the Influence of the Test Track – Method A</a:t>
            </a:r>
          </a:p>
        </p:txBody>
      </p:sp>
      <p:sp>
        <p:nvSpPr>
          <p:cNvPr id="8" name="Textfeld 7"/>
          <p:cNvSpPr txBox="1"/>
          <p:nvPr/>
        </p:nvSpPr>
        <p:spPr>
          <a:xfrm>
            <a:off x="620109" y="1323992"/>
            <a:ext cx="4775795" cy="400110"/>
          </a:xfrm>
          <a:prstGeom prst="rect">
            <a:avLst/>
          </a:prstGeom>
          <a:noFill/>
        </p:spPr>
        <p:txBody>
          <a:bodyPr wrap="none" rtlCol="0">
            <a:spAutoFit/>
          </a:bodyPr>
          <a:lstStyle/>
          <a:p>
            <a:r>
              <a:rPr lang="en-US" sz="2000" b="1" u="sng" dirty="0">
                <a:latin typeface="Arial" panose="020B0604020202020204" pitchFamily="34" charset="0"/>
                <a:cs typeface="Arial" panose="020B0604020202020204" pitchFamily="34" charset="0"/>
              </a:rPr>
              <a:t>Method A</a:t>
            </a:r>
            <a:r>
              <a:rPr lang="en-US" sz="2000" dirty="0">
                <a:latin typeface="Arial" panose="020B0604020202020204" pitchFamily="34" charset="0"/>
                <a:cs typeface="Arial" panose="020B0604020202020204" pitchFamily="34" charset="0"/>
              </a:rPr>
              <a:t>, based on a universal formula</a:t>
            </a:r>
          </a:p>
        </p:txBody>
      </p:sp>
      <p:pic>
        <p:nvPicPr>
          <p:cNvPr id="9" name="Grafik 8"/>
          <p:cNvPicPr>
            <a:picLocks noChangeAspect="1"/>
          </p:cNvPicPr>
          <p:nvPr/>
        </p:nvPicPr>
        <p:blipFill>
          <a:blip r:embed="rId2"/>
          <a:stretch>
            <a:fillRect/>
          </a:stretch>
        </p:blipFill>
        <p:spPr>
          <a:xfrm>
            <a:off x="767408" y="2492896"/>
            <a:ext cx="6987195" cy="3515611"/>
          </a:xfrm>
          <a:prstGeom prst="rect">
            <a:avLst/>
          </a:prstGeom>
        </p:spPr>
      </p:pic>
      <mc:AlternateContent xmlns:mc="http://schemas.openxmlformats.org/markup-compatibility/2006" xmlns:a14="http://schemas.microsoft.com/office/drawing/2010/main">
        <mc:Choice Requires="a14">
          <p:sp>
            <p:nvSpPr>
              <p:cNvPr id="11" name="Textfeld 10"/>
              <p:cNvSpPr txBox="1"/>
              <p:nvPr/>
            </p:nvSpPr>
            <p:spPr>
              <a:xfrm>
                <a:off x="695400" y="1958140"/>
                <a:ext cx="10067821" cy="414537"/>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𝐿</m:t>
                        </m:r>
                      </m:e>
                      <m:sub>
                        <m:r>
                          <a:rPr lang="en-US" b="0" i="1" smtClean="0">
                            <a:latin typeface="Cambria Math" panose="02040503050406030204" pitchFamily="18" charset="0"/>
                          </a:rPr>
                          <m:t>𝐶𝑂𝑅</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𝛾</m:t>
                        </m:r>
                      </m:e>
                      <m:sub>
                        <m:r>
                          <a:rPr lang="en-US" b="0" i="1" smtClean="0">
                            <a:latin typeface="Cambria Math" panose="02040503050406030204" pitchFamily="18" charset="0"/>
                          </a:rPr>
                          <m:t>1</m:t>
                        </m:r>
                      </m:sub>
                    </m:sSub>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𝑀𝑃𝐷</m:t>
                            </m:r>
                          </m:e>
                          <m:sup>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1</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𝑀𝑃𝐷</m:t>
                                </m:r>
                              </m:e>
                              <m:sub>
                                <m:r>
                                  <a:rPr lang="en-US" b="0" i="1" smtClean="0">
                                    <a:latin typeface="Cambria Math" panose="02040503050406030204" pitchFamily="18" charset="0"/>
                                  </a:rPr>
                                  <m:t>𝑅𝐸𝐹</m:t>
                                </m:r>
                              </m:sub>
                            </m:sSub>
                          </m:e>
                          <m:sup>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1</m:t>
                            </m:r>
                          </m:sup>
                        </m:sSup>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𝛾</m:t>
                        </m:r>
                      </m:e>
                      <m:sub>
                        <m:r>
                          <a:rPr lang="en-US" b="0" i="1" smtClean="0">
                            <a:latin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𝑀𝑃𝐷</m:t>
                                </m:r>
                              </m:e>
                            </m:d>
                          </m:e>
                          <m:sup>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sSub>
                              <m:sSubPr>
                                <m:ctrlPr>
                                  <a:rPr lang="en-US" b="0" i="1" smtClean="0">
                                    <a:latin typeface="Cambria Math" panose="02040503050406030204" pitchFamily="18" charset="0"/>
                                    <a:ea typeface="Cambria Math" panose="02040503050406030204" pitchFamily="18" charset="0"/>
                                  </a:rPr>
                                </m:ctrlPr>
                              </m:sSubPr>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𝑔</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𝑀𝑃𝐷</m:t>
                                    </m:r>
                                  </m:e>
                                </m:d>
                              </m:e>
                              <m:sub>
                                <m:r>
                                  <a:rPr lang="en-US" b="0" i="1" smtClean="0">
                                    <a:latin typeface="Cambria Math" panose="02040503050406030204" pitchFamily="18" charset="0"/>
                                    <a:ea typeface="Cambria Math" panose="02040503050406030204" pitchFamily="18" charset="0"/>
                                  </a:rPr>
                                  <m:t>𝑅𝐸𝐹</m:t>
                                </m:r>
                              </m:sub>
                            </m:sSub>
                          </m:e>
                          <m:sup>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2</m:t>
                            </m:r>
                          </m:sup>
                        </m:sSup>
                      </m:e>
                    </m:d>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𝛾</m:t>
                        </m:r>
                      </m:e>
                      <m:sub>
                        <m:r>
                          <a:rPr lang="en-US" b="0" i="1" smtClean="0">
                            <a:latin typeface="Cambria Math" panose="02040503050406030204" pitchFamily="18" charset="0"/>
                            <a:ea typeface="Cambria Math" panose="02040503050406030204" pitchFamily="18" charset="0"/>
                          </a:rPr>
                          <m:t>3</m:t>
                        </m:r>
                      </m:sub>
                    </m:sSub>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𝛼</m:t>
                        </m:r>
                      </m:e>
                      <m:sup>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3</m:t>
                        </m:r>
                      </m:sup>
                    </m:sSup>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ea typeface="Cambria Math" panose="02040503050406030204" pitchFamily="18" charset="0"/>
                              </a:rPr>
                              <m:t>𝑅𝐸𝐹</m:t>
                            </m:r>
                          </m:sub>
                        </m:sSub>
                      </m:e>
                      <m:sup>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3</m:t>
                        </m:r>
                      </m:sup>
                    </m:sSup>
                  </m:oMath>
                </a14:m>
                <a:r>
                  <a:rPr lang="en-US" dirty="0">
                    <a:latin typeface="Arial" panose="020B0604020202020204" pitchFamily="34" charset="0"/>
                    <a:cs typeface="Arial" panose="020B0604020202020204" pitchFamily="34" charset="0"/>
                  </a:rPr>
                  <a:t>)</a:t>
                </a:r>
              </a:p>
            </p:txBody>
          </p:sp>
        </mc:Choice>
        <mc:Fallback xmlns="">
          <p:sp>
            <p:nvSpPr>
              <p:cNvPr id="11" name="Textfeld 10"/>
              <p:cNvSpPr txBox="1">
                <a:spLocks noRot="1" noChangeAspect="1" noMove="1" noResize="1" noEditPoints="1" noAdjustHandles="1" noChangeArrowheads="1" noChangeShapeType="1" noTextEdit="1"/>
              </p:cNvSpPr>
              <p:nvPr/>
            </p:nvSpPr>
            <p:spPr>
              <a:xfrm>
                <a:off x="695400" y="1958140"/>
                <a:ext cx="10067821" cy="414537"/>
              </a:xfrm>
              <a:prstGeom prst="rect">
                <a:avLst/>
              </a:prstGeom>
              <a:blipFill rotWithShape="0">
                <a:blip r:embed="rId3"/>
                <a:stretch>
                  <a:fillRect l="-787" t="-2941" r="-484" b="-1764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feld 11"/>
              <p:cNvSpPr txBox="1"/>
              <p:nvPr/>
            </p:nvSpPr>
            <p:spPr>
              <a:xfrm>
                <a:off x="8184232" y="2560677"/>
                <a:ext cx="3024336"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 factors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𝛾</m:t>
                        </m:r>
                      </m:e>
                      <m:sub>
                        <m:r>
                          <a:rPr lang="en-US" b="0" i="1" smtClean="0">
                            <a:latin typeface="Cambria Math" panose="02040503050406030204" pitchFamily="18" charset="0"/>
                          </a:rPr>
                          <m:t>𝑖</m:t>
                        </m:r>
                      </m:sub>
                    </m:sSub>
                  </m:oMath>
                </a14:m>
                <a:r>
                  <a:rPr lang="en-US" dirty="0">
                    <a:latin typeface="Arial" panose="020B0604020202020204" pitchFamily="34" charset="0"/>
                    <a:cs typeface="Arial" panose="020B0604020202020204" pitchFamily="34" charset="0"/>
                  </a:rPr>
                  <a:t> and the exponents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𝑖</m:t>
                        </m:r>
                      </m:sub>
                    </m:sSub>
                    <m:r>
                      <a:rPr lang="en-US" b="0" i="1" smtClean="0">
                        <a:latin typeface="Cambria Math" panose="02040503050406030204" pitchFamily="18" charset="0"/>
                      </a:rPr>
                      <m:t> </m:t>
                    </m:r>
                  </m:oMath>
                </a14:m>
                <a:r>
                  <a:rPr lang="en-US" dirty="0">
                    <a:latin typeface="Arial" panose="020B0604020202020204" pitchFamily="34" charset="0"/>
                    <a:cs typeface="Arial" panose="020B0604020202020204" pitchFamily="34" charset="0"/>
                  </a:rPr>
                  <a:t>will need further investigation and validation.</a:t>
                </a:r>
              </a:p>
            </p:txBody>
          </p:sp>
        </mc:Choice>
        <mc:Fallback xmlns="">
          <p:sp>
            <p:nvSpPr>
              <p:cNvPr id="12" name="Textfeld 11"/>
              <p:cNvSpPr txBox="1">
                <a:spLocks noRot="1" noChangeAspect="1" noMove="1" noResize="1" noEditPoints="1" noAdjustHandles="1" noChangeArrowheads="1" noChangeShapeType="1" noTextEdit="1"/>
              </p:cNvSpPr>
              <p:nvPr/>
            </p:nvSpPr>
            <p:spPr>
              <a:xfrm>
                <a:off x="8184232" y="2560677"/>
                <a:ext cx="3024336" cy="1200329"/>
              </a:xfrm>
              <a:prstGeom prst="rect">
                <a:avLst/>
              </a:prstGeom>
              <a:blipFill rotWithShape="0">
                <a:blip r:embed="rId4"/>
                <a:stretch>
                  <a:fillRect l="-1815" t="-2538" b="-7107"/>
                </a:stretch>
              </a:blipFill>
            </p:spPr>
            <p:txBody>
              <a:bodyPr/>
              <a:lstStyle/>
              <a:p>
                <a:r>
                  <a:rPr lang="en-GB">
                    <a:noFill/>
                  </a:rPr>
                  <a:t> </a:t>
                </a:r>
              </a:p>
            </p:txBody>
          </p:sp>
        </mc:Fallback>
      </mc:AlternateContent>
      <p:pic>
        <p:nvPicPr>
          <p:cNvPr id="10" name="Grafik 9"/>
          <p:cNvPicPr>
            <a:picLocks noChangeAspect="1"/>
          </p:cNvPicPr>
          <p:nvPr/>
        </p:nvPicPr>
        <p:blipFill rotWithShape="1">
          <a:blip r:embed="rId5"/>
          <a:srcRect l="7064" t="16980" r="6357" b="8675"/>
          <a:stretch/>
        </p:blipFill>
        <p:spPr>
          <a:xfrm>
            <a:off x="7791484" y="3418760"/>
            <a:ext cx="4272492" cy="2530520"/>
          </a:xfrm>
          <a:prstGeom prst="rect">
            <a:avLst/>
          </a:prstGeom>
        </p:spPr>
      </p:pic>
    </p:spTree>
    <p:extLst>
      <p:ext uri="{BB962C8B-B14F-4D97-AF65-F5344CB8AC3E}">
        <p14:creationId xmlns:p14="http://schemas.microsoft.com/office/powerpoint/2010/main" val="10915036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500"/>
                            </p:stCondLst>
                            <p:childTnLst>
                              <p:par>
                                <p:cTn id="20" presetID="2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695400" y="236158"/>
            <a:ext cx="10667757" cy="461665"/>
          </a:xfrm>
          <a:prstGeom prst="rect">
            <a:avLst/>
          </a:prstGeom>
        </p:spPr>
        <p:txBody>
          <a:bodyPr vert="horz" lIns="91440" tIns="45720" rIns="91440" bIns="45720" rtlCol="0" anchor="ctr">
            <a:normAutofit/>
          </a:bodyPr>
          <a:lstStyle>
            <a:lvl1pPr algn="ctr">
              <a:lnSpc>
                <a:spcPct val="90000"/>
              </a:lnSpc>
              <a:spcBef>
                <a:spcPct val="0"/>
              </a:spcBef>
              <a:buNone/>
              <a:defRPr sz="2400" b="1">
                <a:ea typeface="+mj-ea"/>
                <a:cs typeface="Arial" panose="020B0604020202020204" pitchFamily="34" charset="0"/>
              </a:defRPr>
            </a:lvl1pPr>
          </a:lstStyle>
          <a:p>
            <a:r>
              <a:rPr lang="en-US" dirty="0"/>
              <a:t>Compensation for the Influence of the Test Track – Method B</a:t>
            </a:r>
          </a:p>
        </p:txBody>
      </p:sp>
      <p:sp>
        <p:nvSpPr>
          <p:cNvPr id="8" name="Textfeld 7"/>
          <p:cNvSpPr txBox="1"/>
          <p:nvPr/>
        </p:nvSpPr>
        <p:spPr>
          <a:xfrm>
            <a:off x="7320136" y="768593"/>
            <a:ext cx="4201791" cy="707886"/>
          </a:xfrm>
          <a:prstGeom prst="rect">
            <a:avLst/>
          </a:prstGeom>
          <a:noFill/>
        </p:spPr>
        <p:txBody>
          <a:bodyPr wrap="none" rtlCol="0">
            <a:spAutoFit/>
          </a:bodyPr>
          <a:lstStyle/>
          <a:p>
            <a:r>
              <a:rPr lang="en-US" sz="2000" b="1" u="sng" dirty="0">
                <a:latin typeface="Arial" panose="020B0604020202020204" pitchFamily="34" charset="0"/>
                <a:cs typeface="Arial" panose="020B0604020202020204" pitchFamily="34" charset="0"/>
              </a:rPr>
              <a:t>Method B</a:t>
            </a:r>
            <a:r>
              <a:rPr lang="en-US" sz="2000" dirty="0">
                <a:latin typeface="Arial" panose="020B0604020202020204" pitchFamily="34" charset="0"/>
                <a:cs typeface="Arial" panose="020B0604020202020204" pitchFamily="34" charset="0"/>
              </a:rPr>
              <a:t>, based on available </a:t>
            </a:r>
            <a:r>
              <a:rPr lang="en-US" sz="2000" dirty="0" err="1">
                <a:latin typeface="Arial" panose="020B0604020202020204" pitchFamily="34" charset="0"/>
                <a:cs typeface="Arial" panose="020B0604020202020204" pitchFamily="34" charset="0"/>
              </a:rPr>
              <a:t>tyre</a:t>
            </a:r>
            <a:r>
              <a:rPr lang="en-US" sz="2000" dirty="0">
                <a:latin typeface="Arial" panose="020B0604020202020204" pitchFamily="34" charset="0"/>
                <a:cs typeface="Arial" panose="020B0604020202020204" pitchFamily="34" charset="0"/>
              </a:rPr>
              <a:t>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rolling sound reference information</a:t>
            </a:r>
          </a:p>
        </p:txBody>
      </p:sp>
      <p:sp>
        <p:nvSpPr>
          <p:cNvPr id="9" name="Textfeld 8"/>
          <p:cNvSpPr txBox="1"/>
          <p:nvPr/>
        </p:nvSpPr>
        <p:spPr>
          <a:xfrm>
            <a:off x="7320136" y="3140968"/>
            <a:ext cx="4383030" cy="2893100"/>
          </a:xfrm>
          <a:prstGeom prst="rect">
            <a:avLst/>
          </a:prstGeom>
          <a:noFill/>
        </p:spPr>
        <p:txBody>
          <a:bodyPr wrap="square" rtlCol="0">
            <a:spAutoFit/>
          </a:bodyPr>
          <a:lstStyle/>
          <a:p>
            <a:pPr marL="285750" indent="-285750">
              <a:spcBef>
                <a:spcPts val="1200"/>
              </a:spcBef>
              <a:buFont typeface="Wingdings" panose="05000000000000000000" pitchFamily="2" charset="2"/>
              <a:buChar char="Ø"/>
            </a:pPr>
            <a:r>
              <a:rPr lang="en-US" sz="1800" dirty="0">
                <a:latin typeface="Arial" panose="020B0604020202020204" pitchFamily="34" charset="0"/>
                <a:cs typeface="Arial" panose="020B0604020202020204" pitchFamily="34" charset="0"/>
              </a:rPr>
              <a:t>The </a:t>
            </a:r>
            <a:r>
              <a:rPr lang="en-US" sz="1800" dirty="0" err="1">
                <a:latin typeface="Arial" panose="020B0604020202020204" pitchFamily="34" charset="0"/>
                <a:cs typeface="Arial" panose="020B0604020202020204" pitchFamily="34" charset="0"/>
              </a:rPr>
              <a:t>tyre</a:t>
            </a:r>
            <a:r>
              <a:rPr lang="en-US" sz="1800" dirty="0">
                <a:latin typeface="Arial" panose="020B0604020202020204" pitchFamily="34" charset="0"/>
                <a:cs typeface="Arial" panose="020B0604020202020204" pitchFamily="34" charset="0"/>
              </a:rPr>
              <a:t> rolling sound information should be determined in the course of homologation.</a:t>
            </a:r>
          </a:p>
          <a:p>
            <a:pPr marL="285750" indent="-285750">
              <a:spcBef>
                <a:spcPts val="1200"/>
              </a:spcBef>
              <a:buFont typeface="Wingdings" panose="05000000000000000000" pitchFamily="2" charset="2"/>
              <a:buChar char="Ø"/>
            </a:pPr>
            <a:r>
              <a:rPr lang="en-US" sz="1800" dirty="0">
                <a:latin typeface="Arial" panose="020B0604020202020204" pitchFamily="34" charset="0"/>
                <a:cs typeface="Arial" panose="020B0604020202020204" pitchFamily="34" charset="0"/>
              </a:rPr>
              <a:t>The data might be determined independent from the type approval test for the vehicle to which the </a:t>
            </a:r>
            <a:r>
              <a:rPr lang="en-US" sz="1800" dirty="0" err="1">
                <a:latin typeface="Arial" panose="020B0604020202020204" pitchFamily="34" charset="0"/>
                <a:cs typeface="Arial" panose="020B0604020202020204" pitchFamily="34" charset="0"/>
              </a:rPr>
              <a:t>tyre</a:t>
            </a:r>
            <a:r>
              <a:rPr lang="en-US" sz="1800" dirty="0">
                <a:latin typeface="Arial" panose="020B0604020202020204" pitchFamily="34" charset="0"/>
                <a:cs typeface="Arial" panose="020B0604020202020204" pitchFamily="34" charset="0"/>
              </a:rPr>
              <a:t> might be mounted.</a:t>
            </a:r>
          </a:p>
          <a:p>
            <a:pPr marL="285750" indent="-285750">
              <a:spcBef>
                <a:spcPts val="1200"/>
              </a:spcBef>
              <a:buFont typeface="Wingdings" panose="05000000000000000000" pitchFamily="2" charset="2"/>
              <a:buChar char="Ø"/>
            </a:pPr>
            <a:r>
              <a:rPr lang="en-US" sz="1800" dirty="0">
                <a:latin typeface="Arial" panose="020B0604020202020204" pitchFamily="34" charset="0"/>
                <a:cs typeface="Arial" panose="020B0604020202020204" pitchFamily="34" charset="0"/>
              </a:rPr>
              <a:t>The same </a:t>
            </a:r>
            <a:r>
              <a:rPr lang="en-US" sz="1800" dirty="0" err="1">
                <a:latin typeface="Arial" panose="020B0604020202020204" pitchFamily="34" charset="0"/>
                <a:cs typeface="Arial" panose="020B0604020202020204" pitchFamily="34" charset="0"/>
              </a:rPr>
              <a:t>tyre</a:t>
            </a:r>
            <a:r>
              <a:rPr lang="en-US" sz="1800" dirty="0">
                <a:latin typeface="Arial" panose="020B0604020202020204" pitchFamily="34" charset="0"/>
                <a:cs typeface="Arial" panose="020B0604020202020204" pitchFamily="34" charset="0"/>
              </a:rPr>
              <a:t> might be used for different vehicle types.</a:t>
            </a:r>
          </a:p>
        </p:txBody>
      </p:sp>
      <p:pic>
        <p:nvPicPr>
          <p:cNvPr id="4" name="Grafik 3"/>
          <p:cNvPicPr>
            <a:picLocks noChangeAspect="1"/>
          </p:cNvPicPr>
          <p:nvPr/>
        </p:nvPicPr>
        <p:blipFill>
          <a:blip r:embed="rId2"/>
          <a:stretch>
            <a:fillRect/>
          </a:stretch>
        </p:blipFill>
        <p:spPr>
          <a:xfrm>
            <a:off x="335360" y="752055"/>
            <a:ext cx="6768752" cy="5844367"/>
          </a:xfrm>
          <a:prstGeom prst="rect">
            <a:avLst/>
          </a:prstGeom>
        </p:spPr>
      </p:pic>
      <p:pic>
        <p:nvPicPr>
          <p:cNvPr id="5" name="Grafik 4"/>
          <p:cNvPicPr>
            <a:picLocks noChangeAspect="1"/>
          </p:cNvPicPr>
          <p:nvPr/>
        </p:nvPicPr>
        <p:blipFill>
          <a:blip r:embed="rId3"/>
          <a:stretch>
            <a:fillRect/>
          </a:stretch>
        </p:blipFill>
        <p:spPr>
          <a:xfrm>
            <a:off x="7320136" y="1824852"/>
            <a:ext cx="4227051" cy="1028084"/>
          </a:xfrm>
          <a:prstGeom prst="rect">
            <a:avLst/>
          </a:prstGeom>
        </p:spPr>
      </p:pic>
    </p:spTree>
    <p:extLst>
      <p:ext uri="{BB962C8B-B14F-4D97-AF65-F5344CB8AC3E}">
        <p14:creationId xmlns:p14="http://schemas.microsoft.com/office/powerpoint/2010/main" val="6017603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a:bodyPr>
          <a:lstStyle/>
          <a:p>
            <a:pPr algn="ctr"/>
            <a:r>
              <a:rPr lang="en-US" dirty="0">
                <a:latin typeface="+mn-lt"/>
                <a:cs typeface="Arial" panose="020B0604020202020204" pitchFamily="34" charset="0"/>
              </a:rPr>
              <a:t>Update of the Uncertainty Sheets based on the Compensation</a:t>
            </a:r>
          </a:p>
        </p:txBody>
      </p:sp>
      <p:sp>
        <p:nvSpPr>
          <p:cNvPr id="3" name="Inhaltsplatzhalter 2"/>
          <p:cNvSpPr>
            <a:spLocks noGrp="1"/>
          </p:cNvSpPr>
          <p:nvPr>
            <p:ph idx="1"/>
          </p:nvPr>
        </p:nvSpPr>
        <p:spPr/>
        <p:txBody>
          <a:bodyPr/>
          <a:lstStyle/>
          <a:p>
            <a:pPr lvl="0">
              <a:spcBef>
                <a:spcPts val="1200"/>
              </a:spcBef>
            </a:pPr>
            <a:r>
              <a:rPr lang="en-US" dirty="0">
                <a:cs typeface="Arial" panose="020B0604020202020204" pitchFamily="34" charset="0"/>
              </a:rPr>
              <a:t>By applying a compensation for the temperature the originally estimated uncertainty will become lower.</a:t>
            </a:r>
          </a:p>
          <a:p>
            <a:pPr lvl="1">
              <a:spcBef>
                <a:spcPts val="1200"/>
              </a:spcBef>
            </a:pPr>
            <a:r>
              <a:rPr lang="en-US" dirty="0">
                <a:cs typeface="Arial" panose="020B0604020202020204" pitchFamily="34" charset="0"/>
              </a:rPr>
              <a:t>However, there is no universal „true“ compensation model.</a:t>
            </a:r>
          </a:p>
          <a:p>
            <a:pPr lvl="1">
              <a:spcBef>
                <a:spcPts val="1200"/>
              </a:spcBef>
            </a:pPr>
            <a:r>
              <a:rPr lang="en-US" dirty="0">
                <a:cs typeface="Arial" panose="020B0604020202020204" pitchFamily="34" charset="0"/>
              </a:rPr>
              <a:t>The temperature sensitivity of a </a:t>
            </a:r>
            <a:r>
              <a:rPr lang="en-US" dirty="0" err="1">
                <a:cs typeface="Arial" panose="020B0604020202020204" pitchFamily="34" charset="0"/>
              </a:rPr>
              <a:t>tyre</a:t>
            </a:r>
            <a:r>
              <a:rPr lang="en-US" dirty="0">
                <a:cs typeface="Arial" panose="020B0604020202020204" pitchFamily="34" charset="0"/>
              </a:rPr>
              <a:t> is dependent on the design and materials used in the </a:t>
            </a:r>
            <a:r>
              <a:rPr lang="en-US" dirty="0" err="1">
                <a:cs typeface="Arial" panose="020B0604020202020204" pitchFamily="34" charset="0"/>
              </a:rPr>
              <a:t>tyre</a:t>
            </a:r>
            <a:r>
              <a:rPr lang="en-US" dirty="0">
                <a:cs typeface="Arial" panose="020B0604020202020204" pitchFamily="34" charset="0"/>
              </a:rPr>
              <a:t>.</a:t>
            </a:r>
          </a:p>
          <a:p>
            <a:pPr lvl="1">
              <a:spcBef>
                <a:spcPts val="1200"/>
              </a:spcBef>
            </a:pPr>
            <a:r>
              <a:rPr lang="en-US" dirty="0">
                <a:cs typeface="Arial" panose="020B0604020202020204" pitchFamily="34" charset="0"/>
              </a:rPr>
              <a:t>As no discrete results exist, a conservative guess is made, that the uncertainty is reduced by 50%, e.g. for UN R51.03 from 2 dB(A) to 1 dB(A).</a:t>
            </a:r>
          </a:p>
          <a:p>
            <a:pPr>
              <a:spcBef>
                <a:spcPts val="2400"/>
              </a:spcBef>
            </a:pPr>
            <a:r>
              <a:rPr lang="en-US" dirty="0">
                <a:cs typeface="Arial" panose="020B0604020202020204" pitchFamily="34" charset="0"/>
              </a:rPr>
              <a:t>The test track compensation is as well subject to uncertainties.</a:t>
            </a:r>
          </a:p>
          <a:p>
            <a:pPr lvl="1">
              <a:spcBef>
                <a:spcPts val="1200"/>
              </a:spcBef>
            </a:pPr>
            <a:r>
              <a:rPr lang="en-US" dirty="0">
                <a:cs typeface="Arial" panose="020B0604020202020204" pitchFamily="34" charset="0"/>
              </a:rPr>
              <a:t>Even when using measurements of the same </a:t>
            </a:r>
            <a:r>
              <a:rPr lang="en-US" dirty="0" err="1">
                <a:cs typeface="Arial" panose="020B0604020202020204" pitchFamily="34" charset="0"/>
              </a:rPr>
              <a:t>tyre</a:t>
            </a:r>
            <a:r>
              <a:rPr lang="en-US" dirty="0">
                <a:cs typeface="Arial" panose="020B0604020202020204" pitchFamily="34" charset="0"/>
              </a:rPr>
              <a:t> on the test tracks, the residual uncertainty will apply to both measurement.</a:t>
            </a:r>
          </a:p>
          <a:p>
            <a:pPr lvl="1">
              <a:spcBef>
                <a:spcPts val="1200"/>
              </a:spcBef>
            </a:pPr>
            <a:r>
              <a:rPr lang="en-US" dirty="0">
                <a:cs typeface="Arial" panose="020B0604020202020204" pitchFamily="34" charset="0"/>
              </a:rPr>
              <a:t>By good engineering judgement, the uncertainty is considered to be lowed from 5 dB(A) under cruise condition to 1.5 dB(A) for both combustion engine vehicles and those with electric propulsion.</a:t>
            </a:r>
          </a:p>
          <a:p>
            <a:pPr>
              <a:spcBef>
                <a:spcPts val="1200"/>
              </a:spcBef>
            </a:pPr>
            <a:r>
              <a:rPr lang="en-US" b="1" dirty="0">
                <a:cs typeface="Arial" panose="020B0604020202020204" pitchFamily="34" charset="0"/>
              </a:rPr>
              <a:t>The following slides show the result of the compensation </a:t>
            </a:r>
            <a:r>
              <a:rPr lang="en-US" b="1" dirty="0">
                <a:cs typeface="Arial" panose="020B0604020202020204" pitchFamily="34" charset="0"/>
                <a:sym typeface="Wingdings" panose="05000000000000000000" pitchFamily="2" charset="2"/>
              </a:rPr>
              <a:t></a:t>
            </a:r>
            <a:endParaRPr lang="en-US" b="1" dirty="0">
              <a:cs typeface="Arial" panose="020B0604020202020204" pitchFamily="34" charset="0"/>
            </a:endParaRPr>
          </a:p>
          <a:p>
            <a:pPr lvl="1">
              <a:spcBef>
                <a:spcPts val="1200"/>
              </a:spcBef>
            </a:pPr>
            <a:endParaRPr lang="en-US" dirty="0">
              <a:cs typeface="Arial" panose="020B0604020202020204" pitchFamily="34" charset="0"/>
            </a:endParaRPr>
          </a:p>
          <a:p>
            <a:pPr lvl="1">
              <a:spcBef>
                <a:spcPts val="1200"/>
              </a:spcBef>
            </a:pPr>
            <a:endParaRPr lang="en-US" dirty="0">
              <a:cs typeface="Arial" panose="020B0604020202020204" pitchFamily="34" charset="0"/>
            </a:endParaRPr>
          </a:p>
          <a:p>
            <a:pPr>
              <a:spcBef>
                <a:spcPts val="1200"/>
              </a:spcBef>
            </a:pPr>
            <a:endParaRPr lang="en-US" dirty="0">
              <a:cs typeface="Arial" panose="020B0604020202020204" pitchFamily="34" charset="0"/>
            </a:endParaRPr>
          </a:p>
          <a:p>
            <a:pPr>
              <a:spcBef>
                <a:spcPts val="1200"/>
              </a:spcBef>
            </a:pPr>
            <a:endParaRPr lang="en-US" dirty="0">
              <a:cs typeface="Arial" panose="020B0604020202020204" pitchFamily="34" charset="0"/>
            </a:endParaRPr>
          </a:p>
        </p:txBody>
      </p:sp>
    </p:spTree>
    <p:extLst>
      <p:ext uri="{BB962C8B-B14F-4D97-AF65-F5344CB8AC3E}">
        <p14:creationId xmlns:p14="http://schemas.microsoft.com/office/powerpoint/2010/main" val="3262899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5" name="Rechteck 4044"/>
          <p:cNvSpPr/>
          <p:nvPr/>
        </p:nvSpPr>
        <p:spPr>
          <a:xfrm>
            <a:off x="7032104" y="2420888"/>
            <a:ext cx="4859340" cy="410445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sp>
        <p:nvSpPr>
          <p:cNvPr id="3" name="Inhaltsplatzhalter 2"/>
          <p:cNvSpPr>
            <a:spLocks noGrp="1"/>
          </p:cNvSpPr>
          <p:nvPr>
            <p:ph idx="1"/>
          </p:nvPr>
        </p:nvSpPr>
        <p:spPr>
          <a:xfrm>
            <a:off x="335360" y="908720"/>
            <a:ext cx="11449272" cy="5073428"/>
          </a:xfrm>
        </p:spPr>
        <p:txBody>
          <a:bodyPr wrap="square">
            <a:noAutofit/>
          </a:bodyPr>
          <a:lstStyle/>
          <a:p>
            <a:pPr marL="285750" indent="-285750">
              <a:spcBef>
                <a:spcPts val="1200"/>
              </a:spcBef>
            </a:pPr>
            <a:r>
              <a:rPr lang="en-US" dirty="0">
                <a:cs typeface="Arial" panose="020B0604020202020204" pitchFamily="34" charset="0"/>
              </a:rPr>
              <a:t>Measurement procedures are always affected by factors causing disturbances leading to variation in the results observed on the same subject. Source and nature of these perturbations are not completely known and can sometimes affect the end result in a non-predictable way</a:t>
            </a:r>
          </a:p>
          <a:p>
            <a:pPr marL="285750" indent="-285750">
              <a:spcBef>
                <a:spcPts val="1200"/>
              </a:spcBef>
            </a:pPr>
            <a:r>
              <a:rPr lang="en-GB" dirty="0">
                <a:cs typeface="Arial" panose="020B0604020202020204" pitchFamily="34" charset="0"/>
              </a:rPr>
              <a:t>The knowledge of the measurement uncertainty is important as it provides information about the precision and repeatability of measurements.</a:t>
            </a:r>
          </a:p>
          <a:p>
            <a:pPr marL="285750" indent="-285750">
              <a:spcBef>
                <a:spcPts val="1200"/>
              </a:spcBef>
            </a:pPr>
            <a:r>
              <a:rPr lang="en-GB" dirty="0">
                <a:cs typeface="Arial" panose="020B0604020202020204" pitchFamily="34" charset="0"/>
              </a:rPr>
              <a:t>A measured result shall be understood as an approximation </a:t>
            </a:r>
            <a:br>
              <a:rPr lang="en-GB" dirty="0">
                <a:cs typeface="Arial" panose="020B0604020202020204" pitchFamily="34" charset="0"/>
              </a:rPr>
            </a:br>
            <a:r>
              <a:rPr lang="en-GB" dirty="0">
                <a:cs typeface="Arial" panose="020B0604020202020204" pitchFamily="34" charset="0"/>
              </a:rPr>
              <a:t>to the true result, which by itself is unknown.</a:t>
            </a:r>
            <a:endParaRPr lang="de-DE" dirty="0">
              <a:cs typeface="Arial" panose="020B0604020202020204" pitchFamily="34" charset="0"/>
            </a:endParaRPr>
          </a:p>
          <a:p>
            <a:pPr lvl="1">
              <a:spcBef>
                <a:spcPts val="600"/>
              </a:spcBef>
            </a:pPr>
            <a:r>
              <a:rPr lang="en-GB" sz="1600" dirty="0">
                <a:cs typeface="Arial" panose="020B0604020202020204" pitchFamily="34" charset="0"/>
              </a:rPr>
              <a:t>Two measurements are deemed to provide the same result,</a:t>
            </a:r>
            <a:br>
              <a:rPr lang="en-GB" sz="1600" dirty="0">
                <a:cs typeface="Arial" panose="020B0604020202020204" pitchFamily="34" charset="0"/>
              </a:rPr>
            </a:br>
            <a:r>
              <a:rPr lang="en-GB" sz="1600" dirty="0">
                <a:cs typeface="Arial" panose="020B0604020202020204" pitchFamily="34" charset="0"/>
              </a:rPr>
              <a:t>if their test results are within the given uncertainty.</a:t>
            </a:r>
            <a:endParaRPr lang="de-DE" sz="1600" dirty="0">
              <a:cs typeface="Arial" panose="020B0604020202020204" pitchFamily="34" charset="0"/>
            </a:endParaRPr>
          </a:p>
          <a:p>
            <a:pPr lvl="1">
              <a:spcBef>
                <a:spcPts val="600"/>
              </a:spcBef>
            </a:pPr>
            <a:r>
              <a:rPr lang="en-GB" sz="1600" dirty="0">
                <a:cs typeface="Arial" panose="020B0604020202020204" pitchFamily="34" charset="0"/>
              </a:rPr>
              <a:t>Two vehicles are deemed to provide the same sound level, </a:t>
            </a:r>
            <a:br>
              <a:rPr lang="en-GB" sz="1600" dirty="0">
                <a:cs typeface="Arial" panose="020B0604020202020204" pitchFamily="34" charset="0"/>
              </a:rPr>
            </a:br>
            <a:r>
              <a:rPr lang="en-GB" sz="1600" dirty="0">
                <a:cs typeface="Arial" panose="020B0604020202020204" pitchFamily="34" charset="0"/>
              </a:rPr>
              <a:t>if their measurement results are within the given uncertainty.</a:t>
            </a:r>
            <a:endParaRPr lang="de-DE" sz="1600" dirty="0">
              <a:cs typeface="Arial" panose="020B0604020202020204" pitchFamily="34" charset="0"/>
            </a:endParaRPr>
          </a:p>
          <a:p>
            <a:pPr>
              <a:spcBef>
                <a:spcPts val="1200"/>
              </a:spcBef>
            </a:pPr>
            <a:r>
              <a:rPr lang="en-GB" dirty="0">
                <a:cs typeface="Arial" panose="020B0604020202020204" pitchFamily="34" charset="0"/>
              </a:rPr>
              <a:t>The measurement uncertainty may vary, dependent on the </a:t>
            </a:r>
            <a:br>
              <a:rPr lang="en-GB" dirty="0">
                <a:cs typeface="Arial" panose="020B0604020202020204" pitchFamily="34" charset="0"/>
              </a:rPr>
            </a:br>
            <a:r>
              <a:rPr lang="en-GB" dirty="0">
                <a:cs typeface="Arial" panose="020B0604020202020204" pitchFamily="34" charset="0"/>
              </a:rPr>
              <a:t>purpose of the test.</a:t>
            </a:r>
            <a:endParaRPr lang="de-DE" dirty="0">
              <a:cs typeface="Arial" panose="020B0604020202020204" pitchFamily="34" charset="0"/>
            </a:endParaRPr>
          </a:p>
          <a:p>
            <a:pPr>
              <a:spcBef>
                <a:spcPts val="1200"/>
              </a:spcBef>
            </a:pPr>
            <a:r>
              <a:rPr lang="en-GB" dirty="0">
                <a:cs typeface="Arial" panose="020B0604020202020204" pitchFamily="34" charset="0"/>
              </a:rPr>
              <a:t>The measurement uncertainties shall be minimized, by </a:t>
            </a:r>
            <a:br>
              <a:rPr lang="en-GB" dirty="0">
                <a:cs typeface="Arial" panose="020B0604020202020204" pitchFamily="34" charset="0"/>
              </a:rPr>
            </a:br>
            <a:r>
              <a:rPr lang="en-GB" dirty="0">
                <a:cs typeface="Arial" panose="020B0604020202020204" pitchFamily="34" charset="0"/>
              </a:rPr>
              <a:t>adequate measures, e.g. by narrowing ambient and test </a:t>
            </a:r>
            <a:br>
              <a:rPr lang="en-GB" dirty="0">
                <a:cs typeface="Arial" panose="020B0604020202020204" pitchFamily="34" charset="0"/>
              </a:rPr>
            </a:br>
            <a:r>
              <a:rPr lang="en-GB" dirty="0">
                <a:cs typeface="Arial" panose="020B0604020202020204" pitchFamily="34" charset="0"/>
              </a:rPr>
              <a:t>conditions or by applying corrections.</a:t>
            </a:r>
            <a:endParaRPr lang="de-DE" dirty="0">
              <a:cs typeface="Arial" panose="020B0604020202020204" pitchFamily="34" charset="0"/>
            </a:endParaRPr>
          </a:p>
          <a:p>
            <a:pPr>
              <a:spcBef>
                <a:spcPts val="1200"/>
              </a:spcBef>
            </a:pPr>
            <a:r>
              <a:rPr lang="en-GB" dirty="0">
                <a:cs typeface="Arial" panose="020B0604020202020204" pitchFamily="34" charset="0"/>
              </a:rPr>
              <a:t>Residual uncertainties which will always remain shall be </a:t>
            </a:r>
            <a:br>
              <a:rPr lang="en-GB" dirty="0">
                <a:cs typeface="Arial" panose="020B0604020202020204" pitchFamily="34" charset="0"/>
              </a:rPr>
            </a:br>
            <a:r>
              <a:rPr lang="en-GB" dirty="0">
                <a:cs typeface="Arial" panose="020B0604020202020204" pitchFamily="34" charset="0"/>
              </a:rPr>
              <a:t>covered by tolerances.</a:t>
            </a:r>
            <a:endParaRPr lang="de-DE" dirty="0">
              <a:cs typeface="Arial" panose="020B0604020202020204" pitchFamily="34" charset="0"/>
            </a:endParaRPr>
          </a:p>
          <a:p>
            <a:pPr>
              <a:spcBef>
                <a:spcPts val="1200"/>
              </a:spcBef>
            </a:pPr>
            <a:endParaRPr lang="de-DE" dirty="0">
              <a:cs typeface="Arial" panose="020B0604020202020204" pitchFamily="34" charset="0"/>
            </a:endParaRPr>
          </a:p>
        </p:txBody>
      </p:sp>
      <p:sp>
        <p:nvSpPr>
          <p:cNvPr id="2" name="Titel 1"/>
          <p:cNvSpPr>
            <a:spLocks noGrp="1"/>
          </p:cNvSpPr>
          <p:nvPr>
            <p:ph type="title"/>
          </p:nvPr>
        </p:nvSpPr>
        <p:spPr/>
        <p:txBody>
          <a:bodyPr/>
          <a:lstStyle/>
          <a:p>
            <a:pPr algn="ctr"/>
            <a:r>
              <a:rPr lang="de-DE" dirty="0">
                <a:latin typeface="+mn-lt"/>
                <a:cs typeface="Arial" panose="020B0604020202020204" pitchFamily="34" charset="0"/>
              </a:rPr>
              <a:t>Task Force Measurement </a:t>
            </a:r>
            <a:r>
              <a:rPr lang="de-DE" dirty="0" err="1">
                <a:latin typeface="+mn-lt"/>
                <a:cs typeface="Arial" panose="020B0604020202020204" pitchFamily="34" charset="0"/>
              </a:rPr>
              <a:t>Uncertainty</a:t>
            </a:r>
            <a:endParaRPr lang="de-DE" dirty="0">
              <a:latin typeface="+mn-lt"/>
              <a:cs typeface="Arial" panose="020B0604020202020204" pitchFamily="34" charset="0"/>
            </a:endParaRPr>
          </a:p>
        </p:txBody>
      </p:sp>
      <p:pic>
        <p:nvPicPr>
          <p:cNvPr id="2026" name="Grafik 2025"/>
          <p:cNvPicPr>
            <a:picLocks noChangeAspect="1"/>
          </p:cNvPicPr>
          <p:nvPr/>
        </p:nvPicPr>
        <p:blipFill>
          <a:blip r:embed="rId2"/>
          <a:stretch>
            <a:fillRect/>
          </a:stretch>
        </p:blipFill>
        <p:spPr>
          <a:xfrm>
            <a:off x="7680176" y="3068960"/>
            <a:ext cx="2329852" cy="2199380"/>
          </a:xfrm>
          <a:prstGeom prst="rect">
            <a:avLst/>
          </a:prstGeom>
        </p:spPr>
      </p:pic>
      <p:grpSp>
        <p:nvGrpSpPr>
          <p:cNvPr id="2027" name="Gruppieren 2026"/>
          <p:cNvGrpSpPr/>
          <p:nvPr/>
        </p:nvGrpSpPr>
        <p:grpSpPr>
          <a:xfrm>
            <a:off x="8184232" y="3861048"/>
            <a:ext cx="1090612" cy="1108075"/>
            <a:chOff x="5518151" y="3436938"/>
            <a:chExt cx="1090612" cy="1108075"/>
          </a:xfrm>
        </p:grpSpPr>
        <p:sp>
          <p:nvSpPr>
            <p:cNvPr id="2028" name="Oval 9"/>
            <p:cNvSpPr>
              <a:spLocks noChangeArrowheads="1"/>
            </p:cNvSpPr>
            <p:nvPr/>
          </p:nvSpPr>
          <p:spPr bwMode="auto">
            <a:xfrm>
              <a:off x="5518151"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29" name="Oval 10"/>
            <p:cNvSpPr>
              <a:spLocks noChangeArrowheads="1"/>
            </p:cNvSpPr>
            <p:nvPr/>
          </p:nvSpPr>
          <p:spPr bwMode="auto">
            <a:xfrm>
              <a:off x="5518151"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0" name="Oval 11"/>
            <p:cNvSpPr>
              <a:spLocks noChangeArrowheads="1"/>
            </p:cNvSpPr>
            <p:nvPr/>
          </p:nvSpPr>
          <p:spPr bwMode="auto">
            <a:xfrm>
              <a:off x="5661026" y="394652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1" name="Oval 12"/>
            <p:cNvSpPr>
              <a:spLocks noChangeArrowheads="1"/>
            </p:cNvSpPr>
            <p:nvPr/>
          </p:nvSpPr>
          <p:spPr bwMode="auto">
            <a:xfrm>
              <a:off x="5661026" y="394652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2" name="Oval 13"/>
            <p:cNvSpPr>
              <a:spLocks noChangeArrowheads="1"/>
            </p:cNvSpPr>
            <p:nvPr/>
          </p:nvSpPr>
          <p:spPr bwMode="auto">
            <a:xfrm>
              <a:off x="6003926" y="40417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3" name="Oval 14"/>
            <p:cNvSpPr>
              <a:spLocks noChangeArrowheads="1"/>
            </p:cNvSpPr>
            <p:nvPr/>
          </p:nvSpPr>
          <p:spPr bwMode="auto">
            <a:xfrm>
              <a:off x="6003926" y="40417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4" name="Oval 15"/>
            <p:cNvSpPr>
              <a:spLocks noChangeArrowheads="1"/>
            </p:cNvSpPr>
            <p:nvPr/>
          </p:nvSpPr>
          <p:spPr bwMode="auto">
            <a:xfrm>
              <a:off x="6191251" y="37623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5" name="Oval 16"/>
            <p:cNvSpPr>
              <a:spLocks noChangeArrowheads="1"/>
            </p:cNvSpPr>
            <p:nvPr/>
          </p:nvSpPr>
          <p:spPr bwMode="auto">
            <a:xfrm>
              <a:off x="6191251" y="37623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6" name="Oval 17"/>
            <p:cNvSpPr>
              <a:spLocks noChangeArrowheads="1"/>
            </p:cNvSpPr>
            <p:nvPr/>
          </p:nvSpPr>
          <p:spPr bwMode="auto">
            <a:xfrm>
              <a:off x="6342063" y="36528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7" name="Oval 18"/>
            <p:cNvSpPr>
              <a:spLocks noChangeArrowheads="1"/>
            </p:cNvSpPr>
            <p:nvPr/>
          </p:nvSpPr>
          <p:spPr bwMode="auto">
            <a:xfrm>
              <a:off x="6342063" y="36528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8" name="Oval 19"/>
            <p:cNvSpPr>
              <a:spLocks noChangeArrowheads="1"/>
            </p:cNvSpPr>
            <p:nvPr/>
          </p:nvSpPr>
          <p:spPr bwMode="auto">
            <a:xfrm>
              <a:off x="5675313"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39" name="Oval 20"/>
            <p:cNvSpPr>
              <a:spLocks noChangeArrowheads="1"/>
            </p:cNvSpPr>
            <p:nvPr/>
          </p:nvSpPr>
          <p:spPr bwMode="auto">
            <a:xfrm>
              <a:off x="5675313"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0" name="Oval 21"/>
            <p:cNvSpPr>
              <a:spLocks noChangeArrowheads="1"/>
            </p:cNvSpPr>
            <p:nvPr/>
          </p:nvSpPr>
          <p:spPr bwMode="auto">
            <a:xfrm>
              <a:off x="6321426" y="43973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1" name="Oval 22"/>
            <p:cNvSpPr>
              <a:spLocks noChangeArrowheads="1"/>
            </p:cNvSpPr>
            <p:nvPr/>
          </p:nvSpPr>
          <p:spPr bwMode="auto">
            <a:xfrm>
              <a:off x="6321426" y="43973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2" name="Oval 23"/>
            <p:cNvSpPr>
              <a:spLocks noChangeArrowheads="1"/>
            </p:cNvSpPr>
            <p:nvPr/>
          </p:nvSpPr>
          <p:spPr bwMode="auto">
            <a:xfrm>
              <a:off x="6072188" y="39528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3" name="Oval 24"/>
            <p:cNvSpPr>
              <a:spLocks noChangeArrowheads="1"/>
            </p:cNvSpPr>
            <p:nvPr/>
          </p:nvSpPr>
          <p:spPr bwMode="auto">
            <a:xfrm>
              <a:off x="6072188" y="39528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4" name="Oval 25"/>
            <p:cNvSpPr>
              <a:spLocks noChangeArrowheads="1"/>
            </p:cNvSpPr>
            <p:nvPr/>
          </p:nvSpPr>
          <p:spPr bwMode="auto">
            <a:xfrm>
              <a:off x="6407151" y="36258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5" name="Oval 26"/>
            <p:cNvSpPr>
              <a:spLocks noChangeArrowheads="1"/>
            </p:cNvSpPr>
            <p:nvPr/>
          </p:nvSpPr>
          <p:spPr bwMode="auto">
            <a:xfrm>
              <a:off x="6407151" y="36258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6" name="Oval 27"/>
            <p:cNvSpPr>
              <a:spLocks noChangeArrowheads="1"/>
            </p:cNvSpPr>
            <p:nvPr/>
          </p:nvSpPr>
          <p:spPr bwMode="auto">
            <a:xfrm>
              <a:off x="6451601" y="425132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7" name="Oval 28"/>
            <p:cNvSpPr>
              <a:spLocks noChangeArrowheads="1"/>
            </p:cNvSpPr>
            <p:nvPr/>
          </p:nvSpPr>
          <p:spPr bwMode="auto">
            <a:xfrm>
              <a:off x="6451601" y="425132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8" name="Oval 29"/>
            <p:cNvSpPr>
              <a:spLocks noChangeArrowheads="1"/>
            </p:cNvSpPr>
            <p:nvPr/>
          </p:nvSpPr>
          <p:spPr bwMode="auto">
            <a:xfrm>
              <a:off x="6270626" y="36830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49" name="Oval 30"/>
            <p:cNvSpPr>
              <a:spLocks noChangeArrowheads="1"/>
            </p:cNvSpPr>
            <p:nvPr/>
          </p:nvSpPr>
          <p:spPr bwMode="auto">
            <a:xfrm>
              <a:off x="6270626" y="36830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0" name="Oval 31"/>
            <p:cNvSpPr>
              <a:spLocks noChangeArrowheads="1"/>
            </p:cNvSpPr>
            <p:nvPr/>
          </p:nvSpPr>
          <p:spPr bwMode="auto">
            <a:xfrm>
              <a:off x="6051551" y="41275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1" name="Oval 32"/>
            <p:cNvSpPr>
              <a:spLocks noChangeArrowheads="1"/>
            </p:cNvSpPr>
            <p:nvPr/>
          </p:nvSpPr>
          <p:spPr bwMode="auto">
            <a:xfrm>
              <a:off x="6051551" y="41275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2" name="Oval 33"/>
            <p:cNvSpPr>
              <a:spLocks noChangeArrowheads="1"/>
            </p:cNvSpPr>
            <p:nvPr/>
          </p:nvSpPr>
          <p:spPr bwMode="auto">
            <a:xfrm>
              <a:off x="5767388" y="40417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3" name="Oval 34"/>
            <p:cNvSpPr>
              <a:spLocks noChangeArrowheads="1"/>
            </p:cNvSpPr>
            <p:nvPr/>
          </p:nvSpPr>
          <p:spPr bwMode="auto">
            <a:xfrm>
              <a:off x="5767388" y="40417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4" name="Oval 35"/>
            <p:cNvSpPr>
              <a:spLocks noChangeArrowheads="1"/>
            </p:cNvSpPr>
            <p:nvPr/>
          </p:nvSpPr>
          <p:spPr bwMode="auto">
            <a:xfrm>
              <a:off x="6519863" y="39528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5" name="Oval 36"/>
            <p:cNvSpPr>
              <a:spLocks noChangeArrowheads="1"/>
            </p:cNvSpPr>
            <p:nvPr/>
          </p:nvSpPr>
          <p:spPr bwMode="auto">
            <a:xfrm>
              <a:off x="6519863" y="39528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6" name="Oval 37"/>
            <p:cNvSpPr>
              <a:spLocks noChangeArrowheads="1"/>
            </p:cNvSpPr>
            <p:nvPr/>
          </p:nvSpPr>
          <p:spPr bwMode="auto">
            <a:xfrm>
              <a:off x="6130926" y="39766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7" name="Oval 38"/>
            <p:cNvSpPr>
              <a:spLocks noChangeArrowheads="1"/>
            </p:cNvSpPr>
            <p:nvPr/>
          </p:nvSpPr>
          <p:spPr bwMode="auto">
            <a:xfrm>
              <a:off x="6130926" y="39766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8" name="Oval 39"/>
            <p:cNvSpPr>
              <a:spLocks noChangeArrowheads="1"/>
            </p:cNvSpPr>
            <p:nvPr/>
          </p:nvSpPr>
          <p:spPr bwMode="auto">
            <a:xfrm>
              <a:off x="5740401" y="39941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59" name="Oval 40"/>
            <p:cNvSpPr>
              <a:spLocks noChangeArrowheads="1"/>
            </p:cNvSpPr>
            <p:nvPr/>
          </p:nvSpPr>
          <p:spPr bwMode="auto">
            <a:xfrm>
              <a:off x="5740401" y="39941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0" name="Oval 41"/>
            <p:cNvSpPr>
              <a:spLocks noChangeArrowheads="1"/>
            </p:cNvSpPr>
            <p:nvPr/>
          </p:nvSpPr>
          <p:spPr bwMode="auto">
            <a:xfrm>
              <a:off x="6291263" y="43465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1" name="Oval 42"/>
            <p:cNvSpPr>
              <a:spLocks noChangeArrowheads="1"/>
            </p:cNvSpPr>
            <p:nvPr/>
          </p:nvSpPr>
          <p:spPr bwMode="auto">
            <a:xfrm>
              <a:off x="6291263" y="43465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2" name="Oval 43"/>
            <p:cNvSpPr>
              <a:spLocks noChangeArrowheads="1"/>
            </p:cNvSpPr>
            <p:nvPr/>
          </p:nvSpPr>
          <p:spPr bwMode="auto">
            <a:xfrm>
              <a:off x="5965826" y="38750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3" name="Oval 44"/>
            <p:cNvSpPr>
              <a:spLocks noChangeArrowheads="1"/>
            </p:cNvSpPr>
            <p:nvPr/>
          </p:nvSpPr>
          <p:spPr bwMode="auto">
            <a:xfrm>
              <a:off x="5965826" y="38750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4" name="Oval 45"/>
            <p:cNvSpPr>
              <a:spLocks noChangeArrowheads="1"/>
            </p:cNvSpPr>
            <p:nvPr/>
          </p:nvSpPr>
          <p:spPr bwMode="auto">
            <a:xfrm>
              <a:off x="6161088" y="44862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5" name="Oval 46"/>
            <p:cNvSpPr>
              <a:spLocks noChangeArrowheads="1"/>
            </p:cNvSpPr>
            <p:nvPr/>
          </p:nvSpPr>
          <p:spPr bwMode="auto">
            <a:xfrm>
              <a:off x="6161088" y="44862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6" name="Oval 47"/>
            <p:cNvSpPr>
              <a:spLocks noChangeArrowheads="1"/>
            </p:cNvSpPr>
            <p:nvPr/>
          </p:nvSpPr>
          <p:spPr bwMode="auto">
            <a:xfrm>
              <a:off x="6134101" y="39528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7" name="Oval 48"/>
            <p:cNvSpPr>
              <a:spLocks noChangeArrowheads="1"/>
            </p:cNvSpPr>
            <p:nvPr/>
          </p:nvSpPr>
          <p:spPr bwMode="auto">
            <a:xfrm>
              <a:off x="6134101" y="39528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8" name="Oval 49"/>
            <p:cNvSpPr>
              <a:spLocks noChangeArrowheads="1"/>
            </p:cNvSpPr>
            <p:nvPr/>
          </p:nvSpPr>
          <p:spPr bwMode="auto">
            <a:xfrm>
              <a:off x="6170613" y="40020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69" name="Oval 50"/>
            <p:cNvSpPr>
              <a:spLocks noChangeArrowheads="1"/>
            </p:cNvSpPr>
            <p:nvPr/>
          </p:nvSpPr>
          <p:spPr bwMode="auto">
            <a:xfrm>
              <a:off x="6170613" y="40005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0" name="Oval 51"/>
            <p:cNvSpPr>
              <a:spLocks noChangeArrowheads="1"/>
            </p:cNvSpPr>
            <p:nvPr/>
          </p:nvSpPr>
          <p:spPr bwMode="auto">
            <a:xfrm>
              <a:off x="5867401" y="38242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1" name="Oval 52"/>
            <p:cNvSpPr>
              <a:spLocks noChangeArrowheads="1"/>
            </p:cNvSpPr>
            <p:nvPr/>
          </p:nvSpPr>
          <p:spPr bwMode="auto">
            <a:xfrm>
              <a:off x="5867401" y="38242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2" name="Oval 53"/>
            <p:cNvSpPr>
              <a:spLocks noChangeArrowheads="1"/>
            </p:cNvSpPr>
            <p:nvPr/>
          </p:nvSpPr>
          <p:spPr bwMode="auto">
            <a:xfrm>
              <a:off x="6061076" y="37861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3" name="Oval 54"/>
            <p:cNvSpPr>
              <a:spLocks noChangeArrowheads="1"/>
            </p:cNvSpPr>
            <p:nvPr/>
          </p:nvSpPr>
          <p:spPr bwMode="auto">
            <a:xfrm>
              <a:off x="6061076" y="37861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4" name="Oval 55"/>
            <p:cNvSpPr>
              <a:spLocks noChangeArrowheads="1"/>
            </p:cNvSpPr>
            <p:nvPr/>
          </p:nvSpPr>
          <p:spPr bwMode="auto">
            <a:xfrm>
              <a:off x="6199188" y="40147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5" name="Oval 56"/>
            <p:cNvSpPr>
              <a:spLocks noChangeArrowheads="1"/>
            </p:cNvSpPr>
            <p:nvPr/>
          </p:nvSpPr>
          <p:spPr bwMode="auto">
            <a:xfrm>
              <a:off x="6199188" y="40147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6" name="Oval 57"/>
            <p:cNvSpPr>
              <a:spLocks noChangeArrowheads="1"/>
            </p:cNvSpPr>
            <p:nvPr/>
          </p:nvSpPr>
          <p:spPr bwMode="auto">
            <a:xfrm>
              <a:off x="6386513" y="427831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7" name="Oval 58"/>
            <p:cNvSpPr>
              <a:spLocks noChangeArrowheads="1"/>
            </p:cNvSpPr>
            <p:nvPr/>
          </p:nvSpPr>
          <p:spPr bwMode="auto">
            <a:xfrm>
              <a:off x="6386513" y="427831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8" name="Oval 59"/>
            <p:cNvSpPr>
              <a:spLocks noChangeArrowheads="1"/>
            </p:cNvSpPr>
            <p:nvPr/>
          </p:nvSpPr>
          <p:spPr bwMode="auto">
            <a:xfrm>
              <a:off x="5811838" y="36385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79" name="Oval 60"/>
            <p:cNvSpPr>
              <a:spLocks noChangeArrowheads="1"/>
            </p:cNvSpPr>
            <p:nvPr/>
          </p:nvSpPr>
          <p:spPr bwMode="auto">
            <a:xfrm>
              <a:off x="5811838" y="36385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0" name="Oval 61"/>
            <p:cNvSpPr>
              <a:spLocks noChangeArrowheads="1"/>
            </p:cNvSpPr>
            <p:nvPr/>
          </p:nvSpPr>
          <p:spPr bwMode="auto">
            <a:xfrm>
              <a:off x="6369051" y="39814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1" name="Oval 62"/>
            <p:cNvSpPr>
              <a:spLocks noChangeArrowheads="1"/>
            </p:cNvSpPr>
            <p:nvPr/>
          </p:nvSpPr>
          <p:spPr bwMode="auto">
            <a:xfrm>
              <a:off x="6369051" y="39814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2" name="Oval 63"/>
            <p:cNvSpPr>
              <a:spLocks noChangeArrowheads="1"/>
            </p:cNvSpPr>
            <p:nvPr/>
          </p:nvSpPr>
          <p:spPr bwMode="auto">
            <a:xfrm>
              <a:off x="6157913" y="38877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3" name="Oval 64"/>
            <p:cNvSpPr>
              <a:spLocks noChangeArrowheads="1"/>
            </p:cNvSpPr>
            <p:nvPr/>
          </p:nvSpPr>
          <p:spPr bwMode="auto">
            <a:xfrm>
              <a:off x="6157913" y="38877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4" name="Oval 65"/>
            <p:cNvSpPr>
              <a:spLocks noChangeArrowheads="1"/>
            </p:cNvSpPr>
            <p:nvPr/>
          </p:nvSpPr>
          <p:spPr bwMode="auto">
            <a:xfrm>
              <a:off x="6383338" y="37417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5" name="Oval 66"/>
            <p:cNvSpPr>
              <a:spLocks noChangeArrowheads="1"/>
            </p:cNvSpPr>
            <p:nvPr/>
          </p:nvSpPr>
          <p:spPr bwMode="auto">
            <a:xfrm>
              <a:off x="6383338" y="37417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6" name="Oval 67"/>
            <p:cNvSpPr>
              <a:spLocks noChangeArrowheads="1"/>
            </p:cNvSpPr>
            <p:nvPr/>
          </p:nvSpPr>
          <p:spPr bwMode="auto">
            <a:xfrm>
              <a:off x="6359526" y="40560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7" name="Oval 68"/>
            <p:cNvSpPr>
              <a:spLocks noChangeArrowheads="1"/>
            </p:cNvSpPr>
            <p:nvPr/>
          </p:nvSpPr>
          <p:spPr bwMode="auto">
            <a:xfrm>
              <a:off x="6359526" y="40560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8" name="Oval 69"/>
            <p:cNvSpPr>
              <a:spLocks noChangeArrowheads="1"/>
            </p:cNvSpPr>
            <p:nvPr/>
          </p:nvSpPr>
          <p:spPr bwMode="auto">
            <a:xfrm>
              <a:off x="5956301" y="415131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89" name="Oval 70"/>
            <p:cNvSpPr>
              <a:spLocks noChangeArrowheads="1"/>
            </p:cNvSpPr>
            <p:nvPr/>
          </p:nvSpPr>
          <p:spPr bwMode="auto">
            <a:xfrm>
              <a:off x="5956301" y="415131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0" name="Oval 71"/>
            <p:cNvSpPr>
              <a:spLocks noChangeArrowheads="1"/>
            </p:cNvSpPr>
            <p:nvPr/>
          </p:nvSpPr>
          <p:spPr bwMode="auto">
            <a:xfrm>
              <a:off x="5942013" y="355441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1" name="Oval 72"/>
            <p:cNvSpPr>
              <a:spLocks noChangeArrowheads="1"/>
            </p:cNvSpPr>
            <p:nvPr/>
          </p:nvSpPr>
          <p:spPr bwMode="auto">
            <a:xfrm>
              <a:off x="5942013" y="355441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2" name="Oval 73"/>
            <p:cNvSpPr>
              <a:spLocks noChangeArrowheads="1"/>
            </p:cNvSpPr>
            <p:nvPr/>
          </p:nvSpPr>
          <p:spPr bwMode="auto">
            <a:xfrm>
              <a:off x="5846763" y="40767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3" name="Oval 74"/>
            <p:cNvSpPr>
              <a:spLocks noChangeArrowheads="1"/>
            </p:cNvSpPr>
            <p:nvPr/>
          </p:nvSpPr>
          <p:spPr bwMode="auto">
            <a:xfrm>
              <a:off x="5846763" y="40767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4" name="Oval 75"/>
            <p:cNvSpPr>
              <a:spLocks noChangeArrowheads="1"/>
            </p:cNvSpPr>
            <p:nvPr/>
          </p:nvSpPr>
          <p:spPr bwMode="auto">
            <a:xfrm>
              <a:off x="6229351" y="41100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5" name="Oval 76"/>
            <p:cNvSpPr>
              <a:spLocks noChangeArrowheads="1"/>
            </p:cNvSpPr>
            <p:nvPr/>
          </p:nvSpPr>
          <p:spPr bwMode="auto">
            <a:xfrm>
              <a:off x="6229351" y="41100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6" name="Oval 77"/>
            <p:cNvSpPr>
              <a:spLocks noChangeArrowheads="1"/>
            </p:cNvSpPr>
            <p:nvPr/>
          </p:nvSpPr>
          <p:spPr bwMode="auto">
            <a:xfrm>
              <a:off x="5900738" y="427831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7" name="Oval 78"/>
            <p:cNvSpPr>
              <a:spLocks noChangeArrowheads="1"/>
            </p:cNvSpPr>
            <p:nvPr/>
          </p:nvSpPr>
          <p:spPr bwMode="auto">
            <a:xfrm>
              <a:off x="5900738" y="427831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8" name="Oval 79"/>
            <p:cNvSpPr>
              <a:spLocks noChangeArrowheads="1"/>
            </p:cNvSpPr>
            <p:nvPr/>
          </p:nvSpPr>
          <p:spPr bwMode="auto">
            <a:xfrm>
              <a:off x="6078538" y="39766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099" name="Oval 80"/>
            <p:cNvSpPr>
              <a:spLocks noChangeArrowheads="1"/>
            </p:cNvSpPr>
            <p:nvPr/>
          </p:nvSpPr>
          <p:spPr bwMode="auto">
            <a:xfrm>
              <a:off x="6078538" y="39766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0" name="Oval 81"/>
            <p:cNvSpPr>
              <a:spLocks noChangeArrowheads="1"/>
            </p:cNvSpPr>
            <p:nvPr/>
          </p:nvSpPr>
          <p:spPr bwMode="auto">
            <a:xfrm>
              <a:off x="6229351" y="37353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1" name="Oval 82"/>
            <p:cNvSpPr>
              <a:spLocks noChangeArrowheads="1"/>
            </p:cNvSpPr>
            <p:nvPr/>
          </p:nvSpPr>
          <p:spPr bwMode="auto">
            <a:xfrm>
              <a:off x="6229351" y="37353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2" name="Oval 83"/>
            <p:cNvSpPr>
              <a:spLocks noChangeArrowheads="1"/>
            </p:cNvSpPr>
            <p:nvPr/>
          </p:nvSpPr>
          <p:spPr bwMode="auto">
            <a:xfrm>
              <a:off x="6288088" y="44148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3" name="Oval 84"/>
            <p:cNvSpPr>
              <a:spLocks noChangeArrowheads="1"/>
            </p:cNvSpPr>
            <p:nvPr/>
          </p:nvSpPr>
          <p:spPr bwMode="auto">
            <a:xfrm>
              <a:off x="6288088" y="44148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4" name="Oval 85"/>
            <p:cNvSpPr>
              <a:spLocks noChangeArrowheads="1"/>
            </p:cNvSpPr>
            <p:nvPr/>
          </p:nvSpPr>
          <p:spPr bwMode="auto">
            <a:xfrm>
              <a:off x="6324601" y="34369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5" name="Oval 86"/>
            <p:cNvSpPr>
              <a:spLocks noChangeArrowheads="1"/>
            </p:cNvSpPr>
            <p:nvPr/>
          </p:nvSpPr>
          <p:spPr bwMode="auto">
            <a:xfrm>
              <a:off x="6324601" y="34369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6" name="Oval 87"/>
            <p:cNvSpPr>
              <a:spLocks noChangeArrowheads="1"/>
            </p:cNvSpPr>
            <p:nvPr/>
          </p:nvSpPr>
          <p:spPr bwMode="auto">
            <a:xfrm>
              <a:off x="5989638" y="43465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7" name="Oval 88"/>
            <p:cNvSpPr>
              <a:spLocks noChangeArrowheads="1"/>
            </p:cNvSpPr>
            <p:nvPr/>
          </p:nvSpPr>
          <p:spPr bwMode="auto">
            <a:xfrm>
              <a:off x="5989638" y="43465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8" name="Oval 89"/>
            <p:cNvSpPr>
              <a:spLocks noChangeArrowheads="1"/>
            </p:cNvSpPr>
            <p:nvPr/>
          </p:nvSpPr>
          <p:spPr bwMode="auto">
            <a:xfrm>
              <a:off x="6099176" y="40084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09" name="Oval 90"/>
            <p:cNvSpPr>
              <a:spLocks noChangeArrowheads="1"/>
            </p:cNvSpPr>
            <p:nvPr/>
          </p:nvSpPr>
          <p:spPr bwMode="auto">
            <a:xfrm>
              <a:off x="6099176" y="40084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0" name="Oval 91"/>
            <p:cNvSpPr>
              <a:spLocks noChangeArrowheads="1"/>
            </p:cNvSpPr>
            <p:nvPr/>
          </p:nvSpPr>
          <p:spPr bwMode="auto">
            <a:xfrm>
              <a:off x="6284913" y="39497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1" name="Oval 92"/>
            <p:cNvSpPr>
              <a:spLocks noChangeArrowheads="1"/>
            </p:cNvSpPr>
            <p:nvPr/>
          </p:nvSpPr>
          <p:spPr bwMode="auto">
            <a:xfrm>
              <a:off x="6284913" y="39497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2" name="Oval 93"/>
            <p:cNvSpPr>
              <a:spLocks noChangeArrowheads="1"/>
            </p:cNvSpPr>
            <p:nvPr/>
          </p:nvSpPr>
          <p:spPr bwMode="auto">
            <a:xfrm>
              <a:off x="5719763" y="37719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3" name="Oval 94"/>
            <p:cNvSpPr>
              <a:spLocks noChangeArrowheads="1"/>
            </p:cNvSpPr>
            <p:nvPr/>
          </p:nvSpPr>
          <p:spPr bwMode="auto">
            <a:xfrm>
              <a:off x="5719763" y="37719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4" name="Oval 95"/>
            <p:cNvSpPr>
              <a:spLocks noChangeArrowheads="1"/>
            </p:cNvSpPr>
            <p:nvPr/>
          </p:nvSpPr>
          <p:spPr bwMode="auto">
            <a:xfrm>
              <a:off x="5661026" y="40941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5" name="Oval 96"/>
            <p:cNvSpPr>
              <a:spLocks noChangeArrowheads="1"/>
            </p:cNvSpPr>
            <p:nvPr/>
          </p:nvSpPr>
          <p:spPr bwMode="auto">
            <a:xfrm>
              <a:off x="5661026" y="40941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6" name="Oval 97"/>
            <p:cNvSpPr>
              <a:spLocks noChangeArrowheads="1"/>
            </p:cNvSpPr>
            <p:nvPr/>
          </p:nvSpPr>
          <p:spPr bwMode="auto">
            <a:xfrm>
              <a:off x="5661026" y="375602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7" name="Oval 98"/>
            <p:cNvSpPr>
              <a:spLocks noChangeArrowheads="1"/>
            </p:cNvSpPr>
            <p:nvPr/>
          </p:nvSpPr>
          <p:spPr bwMode="auto">
            <a:xfrm>
              <a:off x="5661026" y="375602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8" name="Oval 99"/>
            <p:cNvSpPr>
              <a:spLocks noChangeArrowheads="1"/>
            </p:cNvSpPr>
            <p:nvPr/>
          </p:nvSpPr>
          <p:spPr bwMode="auto">
            <a:xfrm>
              <a:off x="6273801" y="41862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19" name="Oval 100"/>
            <p:cNvSpPr>
              <a:spLocks noChangeArrowheads="1"/>
            </p:cNvSpPr>
            <p:nvPr/>
          </p:nvSpPr>
          <p:spPr bwMode="auto">
            <a:xfrm>
              <a:off x="6273801" y="41862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0" name="Oval 101"/>
            <p:cNvSpPr>
              <a:spLocks noChangeArrowheads="1"/>
            </p:cNvSpPr>
            <p:nvPr/>
          </p:nvSpPr>
          <p:spPr bwMode="auto">
            <a:xfrm>
              <a:off x="6130926" y="388461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1" name="Oval 102"/>
            <p:cNvSpPr>
              <a:spLocks noChangeArrowheads="1"/>
            </p:cNvSpPr>
            <p:nvPr/>
          </p:nvSpPr>
          <p:spPr bwMode="auto">
            <a:xfrm>
              <a:off x="6130926" y="388461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2" name="Oval 103"/>
            <p:cNvSpPr>
              <a:spLocks noChangeArrowheads="1"/>
            </p:cNvSpPr>
            <p:nvPr/>
          </p:nvSpPr>
          <p:spPr bwMode="auto">
            <a:xfrm>
              <a:off x="5880101" y="37242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3" name="Oval 104"/>
            <p:cNvSpPr>
              <a:spLocks noChangeArrowheads="1"/>
            </p:cNvSpPr>
            <p:nvPr/>
          </p:nvSpPr>
          <p:spPr bwMode="auto">
            <a:xfrm>
              <a:off x="5880101" y="37242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4" name="Oval 105"/>
            <p:cNvSpPr>
              <a:spLocks noChangeArrowheads="1"/>
            </p:cNvSpPr>
            <p:nvPr/>
          </p:nvSpPr>
          <p:spPr bwMode="auto">
            <a:xfrm>
              <a:off x="6243638" y="41179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5" name="Oval 106"/>
            <p:cNvSpPr>
              <a:spLocks noChangeArrowheads="1"/>
            </p:cNvSpPr>
            <p:nvPr/>
          </p:nvSpPr>
          <p:spPr bwMode="auto">
            <a:xfrm>
              <a:off x="6243638" y="41179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6" name="Oval 107"/>
            <p:cNvSpPr>
              <a:spLocks noChangeArrowheads="1"/>
            </p:cNvSpPr>
            <p:nvPr/>
          </p:nvSpPr>
          <p:spPr bwMode="auto">
            <a:xfrm>
              <a:off x="5927726" y="34956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7" name="Oval 108"/>
            <p:cNvSpPr>
              <a:spLocks noChangeArrowheads="1"/>
            </p:cNvSpPr>
            <p:nvPr/>
          </p:nvSpPr>
          <p:spPr bwMode="auto">
            <a:xfrm>
              <a:off x="5927726" y="34956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8" name="Oval 109"/>
            <p:cNvSpPr>
              <a:spLocks noChangeArrowheads="1"/>
            </p:cNvSpPr>
            <p:nvPr/>
          </p:nvSpPr>
          <p:spPr bwMode="auto">
            <a:xfrm>
              <a:off x="6329363" y="44656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29" name="Oval 110"/>
            <p:cNvSpPr>
              <a:spLocks noChangeArrowheads="1"/>
            </p:cNvSpPr>
            <p:nvPr/>
          </p:nvSpPr>
          <p:spPr bwMode="auto">
            <a:xfrm>
              <a:off x="6329363" y="44656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0" name="Oval 111"/>
            <p:cNvSpPr>
              <a:spLocks noChangeArrowheads="1"/>
            </p:cNvSpPr>
            <p:nvPr/>
          </p:nvSpPr>
          <p:spPr bwMode="auto">
            <a:xfrm>
              <a:off x="6229351" y="41148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1" name="Oval 112"/>
            <p:cNvSpPr>
              <a:spLocks noChangeArrowheads="1"/>
            </p:cNvSpPr>
            <p:nvPr/>
          </p:nvSpPr>
          <p:spPr bwMode="auto">
            <a:xfrm>
              <a:off x="6229351" y="4114801"/>
              <a:ext cx="44450" cy="42863"/>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2" name="Oval 113"/>
            <p:cNvSpPr>
              <a:spLocks noChangeArrowheads="1"/>
            </p:cNvSpPr>
            <p:nvPr/>
          </p:nvSpPr>
          <p:spPr bwMode="auto">
            <a:xfrm>
              <a:off x="6099176" y="392271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3" name="Oval 114"/>
            <p:cNvSpPr>
              <a:spLocks noChangeArrowheads="1"/>
            </p:cNvSpPr>
            <p:nvPr/>
          </p:nvSpPr>
          <p:spPr bwMode="auto">
            <a:xfrm>
              <a:off x="6099176" y="392271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4" name="Oval 115"/>
            <p:cNvSpPr>
              <a:spLocks noChangeArrowheads="1"/>
            </p:cNvSpPr>
            <p:nvPr/>
          </p:nvSpPr>
          <p:spPr bwMode="auto">
            <a:xfrm>
              <a:off x="6037263" y="40560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5" name="Oval 116"/>
            <p:cNvSpPr>
              <a:spLocks noChangeArrowheads="1"/>
            </p:cNvSpPr>
            <p:nvPr/>
          </p:nvSpPr>
          <p:spPr bwMode="auto">
            <a:xfrm>
              <a:off x="6037263" y="40560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6" name="Oval 117"/>
            <p:cNvSpPr>
              <a:spLocks noChangeArrowheads="1"/>
            </p:cNvSpPr>
            <p:nvPr/>
          </p:nvSpPr>
          <p:spPr bwMode="auto">
            <a:xfrm>
              <a:off x="6329363" y="44211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7" name="Oval 118"/>
            <p:cNvSpPr>
              <a:spLocks noChangeArrowheads="1"/>
            </p:cNvSpPr>
            <p:nvPr/>
          </p:nvSpPr>
          <p:spPr bwMode="auto">
            <a:xfrm>
              <a:off x="6329363" y="44211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8" name="Oval 119"/>
            <p:cNvSpPr>
              <a:spLocks noChangeArrowheads="1"/>
            </p:cNvSpPr>
            <p:nvPr/>
          </p:nvSpPr>
          <p:spPr bwMode="auto">
            <a:xfrm>
              <a:off x="6338888" y="44386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39" name="Oval 120"/>
            <p:cNvSpPr>
              <a:spLocks noChangeArrowheads="1"/>
            </p:cNvSpPr>
            <p:nvPr/>
          </p:nvSpPr>
          <p:spPr bwMode="auto">
            <a:xfrm>
              <a:off x="6338888" y="44386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0" name="Oval 121"/>
            <p:cNvSpPr>
              <a:spLocks noChangeArrowheads="1"/>
            </p:cNvSpPr>
            <p:nvPr/>
          </p:nvSpPr>
          <p:spPr bwMode="auto">
            <a:xfrm>
              <a:off x="6564313" y="40941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1" name="Oval 122"/>
            <p:cNvSpPr>
              <a:spLocks noChangeArrowheads="1"/>
            </p:cNvSpPr>
            <p:nvPr/>
          </p:nvSpPr>
          <p:spPr bwMode="auto">
            <a:xfrm>
              <a:off x="6564313" y="40941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2" name="Oval 123"/>
            <p:cNvSpPr>
              <a:spLocks noChangeArrowheads="1"/>
            </p:cNvSpPr>
            <p:nvPr/>
          </p:nvSpPr>
          <p:spPr bwMode="auto">
            <a:xfrm>
              <a:off x="6140451" y="40084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3" name="Oval 124"/>
            <p:cNvSpPr>
              <a:spLocks noChangeArrowheads="1"/>
            </p:cNvSpPr>
            <p:nvPr/>
          </p:nvSpPr>
          <p:spPr bwMode="auto">
            <a:xfrm>
              <a:off x="6140451" y="40084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4" name="Oval 125"/>
            <p:cNvSpPr>
              <a:spLocks noChangeArrowheads="1"/>
            </p:cNvSpPr>
            <p:nvPr/>
          </p:nvSpPr>
          <p:spPr bwMode="auto">
            <a:xfrm>
              <a:off x="6448426" y="354012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5" name="Oval 126"/>
            <p:cNvSpPr>
              <a:spLocks noChangeArrowheads="1"/>
            </p:cNvSpPr>
            <p:nvPr/>
          </p:nvSpPr>
          <p:spPr bwMode="auto">
            <a:xfrm>
              <a:off x="6448426" y="354012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6" name="Oval 127"/>
            <p:cNvSpPr>
              <a:spLocks noChangeArrowheads="1"/>
            </p:cNvSpPr>
            <p:nvPr/>
          </p:nvSpPr>
          <p:spPr bwMode="auto">
            <a:xfrm>
              <a:off x="6146801" y="39703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7" name="Oval 128"/>
            <p:cNvSpPr>
              <a:spLocks noChangeArrowheads="1"/>
            </p:cNvSpPr>
            <p:nvPr/>
          </p:nvSpPr>
          <p:spPr bwMode="auto">
            <a:xfrm>
              <a:off x="6146801" y="39703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8" name="Oval 129"/>
            <p:cNvSpPr>
              <a:spLocks noChangeArrowheads="1"/>
            </p:cNvSpPr>
            <p:nvPr/>
          </p:nvSpPr>
          <p:spPr bwMode="auto">
            <a:xfrm>
              <a:off x="5876926" y="40655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49" name="Oval 130"/>
            <p:cNvSpPr>
              <a:spLocks noChangeArrowheads="1"/>
            </p:cNvSpPr>
            <p:nvPr/>
          </p:nvSpPr>
          <p:spPr bwMode="auto">
            <a:xfrm>
              <a:off x="5876926" y="40655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0" name="Oval 131"/>
            <p:cNvSpPr>
              <a:spLocks noChangeArrowheads="1"/>
            </p:cNvSpPr>
            <p:nvPr/>
          </p:nvSpPr>
          <p:spPr bwMode="auto">
            <a:xfrm>
              <a:off x="6229351" y="40259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1" name="Oval 132"/>
            <p:cNvSpPr>
              <a:spLocks noChangeArrowheads="1"/>
            </p:cNvSpPr>
            <p:nvPr/>
          </p:nvSpPr>
          <p:spPr bwMode="auto">
            <a:xfrm>
              <a:off x="6229351" y="40259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2" name="Oval 133"/>
            <p:cNvSpPr>
              <a:spLocks noChangeArrowheads="1"/>
            </p:cNvSpPr>
            <p:nvPr/>
          </p:nvSpPr>
          <p:spPr bwMode="auto">
            <a:xfrm>
              <a:off x="6418263" y="44386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3" name="Oval 134"/>
            <p:cNvSpPr>
              <a:spLocks noChangeArrowheads="1"/>
            </p:cNvSpPr>
            <p:nvPr/>
          </p:nvSpPr>
          <p:spPr bwMode="auto">
            <a:xfrm>
              <a:off x="6418263" y="44386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4" name="Oval 135"/>
            <p:cNvSpPr>
              <a:spLocks noChangeArrowheads="1"/>
            </p:cNvSpPr>
            <p:nvPr/>
          </p:nvSpPr>
          <p:spPr bwMode="auto">
            <a:xfrm>
              <a:off x="6321426" y="40830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5" name="Oval 136"/>
            <p:cNvSpPr>
              <a:spLocks noChangeArrowheads="1"/>
            </p:cNvSpPr>
            <p:nvPr/>
          </p:nvSpPr>
          <p:spPr bwMode="auto">
            <a:xfrm>
              <a:off x="6321426" y="40830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6" name="Oval 137"/>
            <p:cNvSpPr>
              <a:spLocks noChangeArrowheads="1"/>
            </p:cNvSpPr>
            <p:nvPr/>
          </p:nvSpPr>
          <p:spPr bwMode="auto">
            <a:xfrm>
              <a:off x="5983288" y="38639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7" name="Oval 138"/>
            <p:cNvSpPr>
              <a:spLocks noChangeArrowheads="1"/>
            </p:cNvSpPr>
            <p:nvPr/>
          </p:nvSpPr>
          <p:spPr bwMode="auto">
            <a:xfrm>
              <a:off x="5983288" y="38639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8" name="Oval 139"/>
            <p:cNvSpPr>
              <a:spLocks noChangeArrowheads="1"/>
            </p:cNvSpPr>
            <p:nvPr/>
          </p:nvSpPr>
          <p:spPr bwMode="auto">
            <a:xfrm>
              <a:off x="5829301" y="36322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59" name="Oval 140"/>
            <p:cNvSpPr>
              <a:spLocks noChangeArrowheads="1"/>
            </p:cNvSpPr>
            <p:nvPr/>
          </p:nvSpPr>
          <p:spPr bwMode="auto">
            <a:xfrm>
              <a:off x="5829301" y="36322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0" name="Oval 141"/>
            <p:cNvSpPr>
              <a:spLocks noChangeArrowheads="1"/>
            </p:cNvSpPr>
            <p:nvPr/>
          </p:nvSpPr>
          <p:spPr bwMode="auto">
            <a:xfrm>
              <a:off x="6116638" y="37861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1" name="Oval 142"/>
            <p:cNvSpPr>
              <a:spLocks noChangeArrowheads="1"/>
            </p:cNvSpPr>
            <p:nvPr/>
          </p:nvSpPr>
          <p:spPr bwMode="auto">
            <a:xfrm>
              <a:off x="6116638" y="37861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2" name="Oval 143"/>
            <p:cNvSpPr>
              <a:spLocks noChangeArrowheads="1"/>
            </p:cNvSpPr>
            <p:nvPr/>
          </p:nvSpPr>
          <p:spPr bwMode="auto">
            <a:xfrm>
              <a:off x="5972176" y="404971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3" name="Oval 144"/>
            <p:cNvSpPr>
              <a:spLocks noChangeArrowheads="1"/>
            </p:cNvSpPr>
            <p:nvPr/>
          </p:nvSpPr>
          <p:spPr bwMode="auto">
            <a:xfrm>
              <a:off x="5972176" y="404971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4" name="Oval 145"/>
            <p:cNvSpPr>
              <a:spLocks noChangeArrowheads="1"/>
            </p:cNvSpPr>
            <p:nvPr/>
          </p:nvSpPr>
          <p:spPr bwMode="auto">
            <a:xfrm>
              <a:off x="6219826" y="41481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5" name="Oval 146"/>
            <p:cNvSpPr>
              <a:spLocks noChangeArrowheads="1"/>
            </p:cNvSpPr>
            <p:nvPr/>
          </p:nvSpPr>
          <p:spPr bwMode="auto">
            <a:xfrm>
              <a:off x="6219826" y="41481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6" name="Oval 147"/>
            <p:cNvSpPr>
              <a:spLocks noChangeArrowheads="1"/>
            </p:cNvSpPr>
            <p:nvPr/>
          </p:nvSpPr>
          <p:spPr bwMode="auto">
            <a:xfrm>
              <a:off x="6048376" y="39671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7" name="Oval 148"/>
            <p:cNvSpPr>
              <a:spLocks noChangeArrowheads="1"/>
            </p:cNvSpPr>
            <p:nvPr/>
          </p:nvSpPr>
          <p:spPr bwMode="auto">
            <a:xfrm>
              <a:off x="6048376" y="39671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8" name="Oval 149"/>
            <p:cNvSpPr>
              <a:spLocks noChangeArrowheads="1"/>
            </p:cNvSpPr>
            <p:nvPr/>
          </p:nvSpPr>
          <p:spPr bwMode="auto">
            <a:xfrm>
              <a:off x="6078538" y="40941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69" name="Oval 150"/>
            <p:cNvSpPr>
              <a:spLocks noChangeArrowheads="1"/>
            </p:cNvSpPr>
            <p:nvPr/>
          </p:nvSpPr>
          <p:spPr bwMode="auto">
            <a:xfrm>
              <a:off x="6078538" y="40941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0" name="Oval 151"/>
            <p:cNvSpPr>
              <a:spLocks noChangeArrowheads="1"/>
            </p:cNvSpPr>
            <p:nvPr/>
          </p:nvSpPr>
          <p:spPr bwMode="auto">
            <a:xfrm>
              <a:off x="6492876" y="385762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1" name="Oval 152"/>
            <p:cNvSpPr>
              <a:spLocks noChangeArrowheads="1"/>
            </p:cNvSpPr>
            <p:nvPr/>
          </p:nvSpPr>
          <p:spPr bwMode="auto">
            <a:xfrm>
              <a:off x="6492876" y="385762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2" name="Oval 153"/>
            <p:cNvSpPr>
              <a:spLocks noChangeArrowheads="1"/>
            </p:cNvSpPr>
            <p:nvPr/>
          </p:nvSpPr>
          <p:spPr bwMode="auto">
            <a:xfrm>
              <a:off x="6226176" y="40290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3" name="Oval 154"/>
            <p:cNvSpPr>
              <a:spLocks noChangeArrowheads="1"/>
            </p:cNvSpPr>
            <p:nvPr/>
          </p:nvSpPr>
          <p:spPr bwMode="auto">
            <a:xfrm>
              <a:off x="6226176" y="40290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4" name="Oval 155"/>
            <p:cNvSpPr>
              <a:spLocks noChangeArrowheads="1"/>
            </p:cNvSpPr>
            <p:nvPr/>
          </p:nvSpPr>
          <p:spPr bwMode="auto">
            <a:xfrm>
              <a:off x="5915026" y="44529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5" name="Oval 156"/>
            <p:cNvSpPr>
              <a:spLocks noChangeArrowheads="1"/>
            </p:cNvSpPr>
            <p:nvPr/>
          </p:nvSpPr>
          <p:spPr bwMode="auto">
            <a:xfrm>
              <a:off x="5915026" y="44529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6" name="Oval 157"/>
            <p:cNvSpPr>
              <a:spLocks noChangeArrowheads="1"/>
            </p:cNvSpPr>
            <p:nvPr/>
          </p:nvSpPr>
          <p:spPr bwMode="auto">
            <a:xfrm>
              <a:off x="5980113" y="3836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7" name="Oval 158"/>
            <p:cNvSpPr>
              <a:spLocks noChangeArrowheads="1"/>
            </p:cNvSpPr>
            <p:nvPr/>
          </p:nvSpPr>
          <p:spPr bwMode="auto">
            <a:xfrm>
              <a:off x="5980113" y="3836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8" name="Oval 159"/>
            <p:cNvSpPr>
              <a:spLocks noChangeArrowheads="1"/>
            </p:cNvSpPr>
            <p:nvPr/>
          </p:nvSpPr>
          <p:spPr bwMode="auto">
            <a:xfrm>
              <a:off x="5781676" y="39052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79" name="Oval 160"/>
            <p:cNvSpPr>
              <a:spLocks noChangeArrowheads="1"/>
            </p:cNvSpPr>
            <p:nvPr/>
          </p:nvSpPr>
          <p:spPr bwMode="auto">
            <a:xfrm>
              <a:off x="5781676" y="39052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0" name="Oval 161"/>
            <p:cNvSpPr>
              <a:spLocks noChangeArrowheads="1"/>
            </p:cNvSpPr>
            <p:nvPr/>
          </p:nvSpPr>
          <p:spPr bwMode="auto">
            <a:xfrm>
              <a:off x="6096001" y="397351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1" name="Oval 162"/>
            <p:cNvSpPr>
              <a:spLocks noChangeArrowheads="1"/>
            </p:cNvSpPr>
            <p:nvPr/>
          </p:nvSpPr>
          <p:spPr bwMode="auto">
            <a:xfrm>
              <a:off x="6096001" y="397351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2" name="Oval 163"/>
            <p:cNvSpPr>
              <a:spLocks noChangeArrowheads="1"/>
            </p:cNvSpPr>
            <p:nvPr/>
          </p:nvSpPr>
          <p:spPr bwMode="auto">
            <a:xfrm>
              <a:off x="6164263" y="37004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3" name="Oval 164"/>
            <p:cNvSpPr>
              <a:spLocks noChangeArrowheads="1"/>
            </p:cNvSpPr>
            <p:nvPr/>
          </p:nvSpPr>
          <p:spPr bwMode="auto">
            <a:xfrm>
              <a:off x="6164263" y="37004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4" name="Oval 165"/>
            <p:cNvSpPr>
              <a:spLocks noChangeArrowheads="1"/>
            </p:cNvSpPr>
            <p:nvPr/>
          </p:nvSpPr>
          <p:spPr bwMode="auto">
            <a:xfrm>
              <a:off x="5849938" y="34813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5" name="Oval 166"/>
            <p:cNvSpPr>
              <a:spLocks noChangeArrowheads="1"/>
            </p:cNvSpPr>
            <p:nvPr/>
          </p:nvSpPr>
          <p:spPr bwMode="auto">
            <a:xfrm>
              <a:off x="5849938" y="34813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6" name="Oval 167"/>
            <p:cNvSpPr>
              <a:spLocks noChangeArrowheads="1"/>
            </p:cNvSpPr>
            <p:nvPr/>
          </p:nvSpPr>
          <p:spPr bwMode="auto">
            <a:xfrm>
              <a:off x="6324601" y="42608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7" name="Oval 168"/>
            <p:cNvSpPr>
              <a:spLocks noChangeArrowheads="1"/>
            </p:cNvSpPr>
            <p:nvPr/>
          </p:nvSpPr>
          <p:spPr bwMode="auto">
            <a:xfrm>
              <a:off x="6324601" y="42608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8" name="Oval 169"/>
            <p:cNvSpPr>
              <a:spLocks noChangeArrowheads="1"/>
            </p:cNvSpPr>
            <p:nvPr/>
          </p:nvSpPr>
          <p:spPr bwMode="auto">
            <a:xfrm>
              <a:off x="5826126" y="37655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89" name="Oval 170"/>
            <p:cNvSpPr>
              <a:spLocks noChangeArrowheads="1"/>
            </p:cNvSpPr>
            <p:nvPr/>
          </p:nvSpPr>
          <p:spPr bwMode="auto">
            <a:xfrm>
              <a:off x="5826126" y="37655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0" name="Oval 171"/>
            <p:cNvSpPr>
              <a:spLocks noChangeArrowheads="1"/>
            </p:cNvSpPr>
            <p:nvPr/>
          </p:nvSpPr>
          <p:spPr bwMode="auto">
            <a:xfrm>
              <a:off x="6034088" y="39163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1" name="Oval 172"/>
            <p:cNvSpPr>
              <a:spLocks noChangeArrowheads="1"/>
            </p:cNvSpPr>
            <p:nvPr/>
          </p:nvSpPr>
          <p:spPr bwMode="auto">
            <a:xfrm>
              <a:off x="6034088" y="39163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2" name="Oval 173"/>
            <p:cNvSpPr>
              <a:spLocks noChangeArrowheads="1"/>
            </p:cNvSpPr>
            <p:nvPr/>
          </p:nvSpPr>
          <p:spPr bwMode="auto">
            <a:xfrm>
              <a:off x="5705476" y="440372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3" name="Oval 174"/>
            <p:cNvSpPr>
              <a:spLocks noChangeArrowheads="1"/>
            </p:cNvSpPr>
            <p:nvPr/>
          </p:nvSpPr>
          <p:spPr bwMode="auto">
            <a:xfrm>
              <a:off x="5705476" y="440372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4" name="Oval 175"/>
            <p:cNvSpPr>
              <a:spLocks noChangeArrowheads="1"/>
            </p:cNvSpPr>
            <p:nvPr/>
          </p:nvSpPr>
          <p:spPr bwMode="auto">
            <a:xfrm>
              <a:off x="6054726" y="392271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5" name="Oval 176"/>
            <p:cNvSpPr>
              <a:spLocks noChangeArrowheads="1"/>
            </p:cNvSpPr>
            <p:nvPr/>
          </p:nvSpPr>
          <p:spPr bwMode="auto">
            <a:xfrm>
              <a:off x="6054726" y="392271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6" name="Oval 177"/>
            <p:cNvSpPr>
              <a:spLocks noChangeArrowheads="1"/>
            </p:cNvSpPr>
            <p:nvPr/>
          </p:nvSpPr>
          <p:spPr bwMode="auto">
            <a:xfrm>
              <a:off x="6226176" y="44767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7" name="Oval 178"/>
            <p:cNvSpPr>
              <a:spLocks noChangeArrowheads="1"/>
            </p:cNvSpPr>
            <p:nvPr/>
          </p:nvSpPr>
          <p:spPr bwMode="auto">
            <a:xfrm>
              <a:off x="6226176" y="44767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8" name="Oval 179"/>
            <p:cNvSpPr>
              <a:spLocks noChangeArrowheads="1"/>
            </p:cNvSpPr>
            <p:nvPr/>
          </p:nvSpPr>
          <p:spPr bwMode="auto">
            <a:xfrm>
              <a:off x="6418263" y="38925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199" name="Oval 180"/>
            <p:cNvSpPr>
              <a:spLocks noChangeArrowheads="1"/>
            </p:cNvSpPr>
            <p:nvPr/>
          </p:nvSpPr>
          <p:spPr bwMode="auto">
            <a:xfrm>
              <a:off x="6418263" y="38925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0" name="Oval 181"/>
            <p:cNvSpPr>
              <a:spLocks noChangeArrowheads="1"/>
            </p:cNvSpPr>
            <p:nvPr/>
          </p:nvSpPr>
          <p:spPr bwMode="auto">
            <a:xfrm>
              <a:off x="6048376" y="348932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1" name="Oval 182"/>
            <p:cNvSpPr>
              <a:spLocks noChangeArrowheads="1"/>
            </p:cNvSpPr>
            <p:nvPr/>
          </p:nvSpPr>
          <p:spPr bwMode="auto">
            <a:xfrm>
              <a:off x="6048376" y="348932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2" name="Oval 183"/>
            <p:cNvSpPr>
              <a:spLocks noChangeArrowheads="1"/>
            </p:cNvSpPr>
            <p:nvPr/>
          </p:nvSpPr>
          <p:spPr bwMode="auto">
            <a:xfrm>
              <a:off x="6527801" y="43354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3" name="Oval 184"/>
            <p:cNvSpPr>
              <a:spLocks noChangeArrowheads="1"/>
            </p:cNvSpPr>
            <p:nvPr/>
          </p:nvSpPr>
          <p:spPr bwMode="auto">
            <a:xfrm>
              <a:off x="6527801" y="43354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4" name="Oval 185"/>
            <p:cNvSpPr>
              <a:spLocks noChangeArrowheads="1"/>
            </p:cNvSpPr>
            <p:nvPr/>
          </p:nvSpPr>
          <p:spPr bwMode="auto">
            <a:xfrm>
              <a:off x="6140451" y="40084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5" name="Oval 186"/>
            <p:cNvSpPr>
              <a:spLocks noChangeArrowheads="1"/>
            </p:cNvSpPr>
            <p:nvPr/>
          </p:nvSpPr>
          <p:spPr bwMode="auto">
            <a:xfrm>
              <a:off x="6140451" y="40084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6" name="Oval 187"/>
            <p:cNvSpPr>
              <a:spLocks noChangeArrowheads="1"/>
            </p:cNvSpPr>
            <p:nvPr/>
          </p:nvSpPr>
          <p:spPr bwMode="auto">
            <a:xfrm>
              <a:off x="6418263" y="390525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7" name="Oval 188"/>
            <p:cNvSpPr>
              <a:spLocks noChangeArrowheads="1"/>
            </p:cNvSpPr>
            <p:nvPr/>
          </p:nvSpPr>
          <p:spPr bwMode="auto">
            <a:xfrm>
              <a:off x="6418263" y="390525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8" name="Oval 189"/>
            <p:cNvSpPr>
              <a:spLocks noChangeArrowheads="1"/>
            </p:cNvSpPr>
            <p:nvPr/>
          </p:nvSpPr>
          <p:spPr bwMode="auto">
            <a:xfrm>
              <a:off x="5853113" y="40798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09" name="Oval 190"/>
            <p:cNvSpPr>
              <a:spLocks noChangeArrowheads="1"/>
            </p:cNvSpPr>
            <p:nvPr/>
          </p:nvSpPr>
          <p:spPr bwMode="auto">
            <a:xfrm>
              <a:off x="5853113" y="40798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0" name="Oval 191"/>
            <p:cNvSpPr>
              <a:spLocks noChangeArrowheads="1"/>
            </p:cNvSpPr>
            <p:nvPr/>
          </p:nvSpPr>
          <p:spPr bwMode="auto">
            <a:xfrm>
              <a:off x="5805488" y="41862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1" name="Oval 192"/>
            <p:cNvSpPr>
              <a:spLocks noChangeArrowheads="1"/>
            </p:cNvSpPr>
            <p:nvPr/>
          </p:nvSpPr>
          <p:spPr bwMode="auto">
            <a:xfrm>
              <a:off x="5805488" y="41862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2" name="Oval 193"/>
            <p:cNvSpPr>
              <a:spLocks noChangeArrowheads="1"/>
            </p:cNvSpPr>
            <p:nvPr/>
          </p:nvSpPr>
          <p:spPr bwMode="auto">
            <a:xfrm>
              <a:off x="6119813" y="40973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3" name="Oval 194"/>
            <p:cNvSpPr>
              <a:spLocks noChangeArrowheads="1"/>
            </p:cNvSpPr>
            <p:nvPr/>
          </p:nvSpPr>
          <p:spPr bwMode="auto">
            <a:xfrm>
              <a:off x="6119813" y="40973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4" name="Oval 195"/>
            <p:cNvSpPr>
              <a:spLocks noChangeArrowheads="1"/>
            </p:cNvSpPr>
            <p:nvPr/>
          </p:nvSpPr>
          <p:spPr bwMode="auto">
            <a:xfrm>
              <a:off x="5915026" y="3990976"/>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5" name="Oval 196"/>
            <p:cNvSpPr>
              <a:spLocks noChangeArrowheads="1"/>
            </p:cNvSpPr>
            <p:nvPr/>
          </p:nvSpPr>
          <p:spPr bwMode="auto">
            <a:xfrm>
              <a:off x="5915026" y="3990976"/>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6" name="Oval 197"/>
            <p:cNvSpPr>
              <a:spLocks noChangeArrowheads="1"/>
            </p:cNvSpPr>
            <p:nvPr/>
          </p:nvSpPr>
          <p:spPr bwMode="auto">
            <a:xfrm>
              <a:off x="6537326" y="42164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7" name="Oval 198"/>
            <p:cNvSpPr>
              <a:spLocks noChangeArrowheads="1"/>
            </p:cNvSpPr>
            <p:nvPr/>
          </p:nvSpPr>
          <p:spPr bwMode="auto">
            <a:xfrm>
              <a:off x="6537326" y="42164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8" name="Oval 199"/>
            <p:cNvSpPr>
              <a:spLocks noChangeArrowheads="1"/>
            </p:cNvSpPr>
            <p:nvPr/>
          </p:nvSpPr>
          <p:spPr bwMode="auto">
            <a:xfrm>
              <a:off x="5862638" y="41925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19" name="Oval 200"/>
            <p:cNvSpPr>
              <a:spLocks noChangeArrowheads="1"/>
            </p:cNvSpPr>
            <p:nvPr/>
          </p:nvSpPr>
          <p:spPr bwMode="auto">
            <a:xfrm>
              <a:off x="5862638" y="41925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0" name="Oval 201"/>
            <p:cNvSpPr>
              <a:spLocks noChangeArrowheads="1"/>
            </p:cNvSpPr>
            <p:nvPr/>
          </p:nvSpPr>
          <p:spPr bwMode="auto">
            <a:xfrm>
              <a:off x="6045201" y="4267201"/>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1" name="Oval 202"/>
            <p:cNvSpPr>
              <a:spLocks noChangeArrowheads="1"/>
            </p:cNvSpPr>
            <p:nvPr/>
          </p:nvSpPr>
          <p:spPr bwMode="auto">
            <a:xfrm>
              <a:off x="6045201" y="4267201"/>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2" name="Oval 203"/>
            <p:cNvSpPr>
              <a:spLocks noChangeArrowheads="1"/>
            </p:cNvSpPr>
            <p:nvPr/>
          </p:nvSpPr>
          <p:spPr bwMode="auto">
            <a:xfrm>
              <a:off x="6205538" y="44243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3" name="Oval 204"/>
            <p:cNvSpPr>
              <a:spLocks noChangeArrowheads="1"/>
            </p:cNvSpPr>
            <p:nvPr/>
          </p:nvSpPr>
          <p:spPr bwMode="auto">
            <a:xfrm>
              <a:off x="6205538" y="44243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4" name="Oval 206"/>
            <p:cNvSpPr>
              <a:spLocks noChangeArrowheads="1"/>
            </p:cNvSpPr>
            <p:nvPr/>
          </p:nvSpPr>
          <p:spPr bwMode="auto">
            <a:xfrm>
              <a:off x="5972175" y="40560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5" name="Oval 207"/>
            <p:cNvSpPr>
              <a:spLocks noChangeArrowheads="1"/>
            </p:cNvSpPr>
            <p:nvPr/>
          </p:nvSpPr>
          <p:spPr bwMode="auto">
            <a:xfrm>
              <a:off x="5972175" y="40560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6" name="Oval 208"/>
            <p:cNvSpPr>
              <a:spLocks noChangeArrowheads="1"/>
            </p:cNvSpPr>
            <p:nvPr/>
          </p:nvSpPr>
          <p:spPr bwMode="auto">
            <a:xfrm>
              <a:off x="5965825" y="397033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7" name="Oval 209"/>
            <p:cNvSpPr>
              <a:spLocks noChangeArrowheads="1"/>
            </p:cNvSpPr>
            <p:nvPr/>
          </p:nvSpPr>
          <p:spPr bwMode="auto">
            <a:xfrm>
              <a:off x="5965825" y="397033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8" name="Oval 210"/>
            <p:cNvSpPr>
              <a:spLocks noChangeArrowheads="1"/>
            </p:cNvSpPr>
            <p:nvPr/>
          </p:nvSpPr>
          <p:spPr bwMode="auto">
            <a:xfrm>
              <a:off x="6249988" y="45005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29" name="Oval 211"/>
            <p:cNvSpPr>
              <a:spLocks noChangeArrowheads="1"/>
            </p:cNvSpPr>
            <p:nvPr/>
          </p:nvSpPr>
          <p:spPr bwMode="auto">
            <a:xfrm>
              <a:off x="6249988" y="45005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0" name="Oval 212"/>
            <p:cNvSpPr>
              <a:spLocks noChangeArrowheads="1"/>
            </p:cNvSpPr>
            <p:nvPr/>
          </p:nvSpPr>
          <p:spPr bwMode="auto">
            <a:xfrm>
              <a:off x="6030913" y="43322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1" name="Oval 213"/>
            <p:cNvSpPr>
              <a:spLocks noChangeArrowheads="1"/>
            </p:cNvSpPr>
            <p:nvPr/>
          </p:nvSpPr>
          <p:spPr bwMode="auto">
            <a:xfrm>
              <a:off x="6030913" y="43322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2" name="Oval 214"/>
            <p:cNvSpPr>
              <a:spLocks noChangeArrowheads="1"/>
            </p:cNvSpPr>
            <p:nvPr/>
          </p:nvSpPr>
          <p:spPr bwMode="auto">
            <a:xfrm>
              <a:off x="5956300" y="4195763"/>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3" name="Oval 215"/>
            <p:cNvSpPr>
              <a:spLocks noChangeArrowheads="1"/>
            </p:cNvSpPr>
            <p:nvPr/>
          </p:nvSpPr>
          <p:spPr bwMode="auto">
            <a:xfrm>
              <a:off x="5956300" y="4195763"/>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4" name="Oval 2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5" name="Oval 2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6" name="Oval 2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7" name="Oval 2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8" name="Oval 2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39" name="Oval 2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0" name="Oval 2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1" name="Oval 2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2" name="Oval 2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3" name="Oval 2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4" name="Oval 2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5" name="Oval 2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6" name="Oval 2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7" name="Oval 2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8" name="Oval 2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49" name="Oval 2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0" name="Oval 2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1" name="Oval 2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2" name="Oval 2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3" name="Oval 2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4" name="Oval 2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5" name="Oval 2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6" name="Oval 2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7" name="Oval 2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8" name="Oval 2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59" name="Oval 2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0" name="Oval 2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1" name="Oval 2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2" name="Oval 2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3" name="Oval 2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4" name="Oval 2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5" name="Oval 2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6" name="Oval 2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7" name="Oval 2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8" name="Oval 2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69" name="Oval 2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0" name="Oval 2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1" name="Oval 2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2" name="Oval 2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3" name="Oval 2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4" name="Oval 2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5" name="Oval 2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6" name="Oval 2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7" name="Oval 2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8" name="Oval 2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79" name="Oval 2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0" name="Oval 2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1" name="Oval 2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2" name="Oval 2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3" name="Oval 2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4" name="Oval 2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5" name="Oval 2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6" name="Oval 2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7" name="Oval 2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8" name="Oval 2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89" name="Oval 2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0" name="Oval 2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1" name="Oval 2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2" name="Oval 2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3" name="Oval 2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4" name="Oval 2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5" name="Oval 2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6" name="Oval 2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7" name="Oval 2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8" name="Oval 2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299" name="Oval 2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0" name="Oval 2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1" name="Oval 2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2" name="Oval 2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3" name="Oval 2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4" name="Oval 2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5" name="Oval 2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6" name="Oval 2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7" name="Oval 2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8" name="Oval 2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09" name="Oval 2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0" name="Oval 2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1" name="Oval 2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2" name="Oval 2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3" name="Oval 2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4" name="Oval 2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5" name="Oval 2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6" name="Oval 2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7" name="Oval 2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8" name="Oval 3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19" name="Oval 3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0" name="Oval 3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1" name="Oval 3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2" name="Oval 3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3" name="Oval 3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4" name="Oval 30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5" name="Oval 30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6" name="Oval 30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7" name="Oval 30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8" name="Oval 31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29" name="Oval 31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0" name="Oval 31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1" name="Oval 31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2" name="Oval 31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3" name="Oval 31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4" name="Oval 3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5" name="Oval 3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6" name="Oval 3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7" name="Oval 3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8" name="Oval 3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39" name="Oval 3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0" name="Oval 3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1" name="Oval 3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2" name="Oval 3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3" name="Oval 3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4" name="Oval 3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5" name="Oval 3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6" name="Oval 3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7" name="Oval 3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8" name="Oval 3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49" name="Oval 3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0" name="Oval 3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1" name="Oval 3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2" name="Oval 3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3" name="Oval 3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4" name="Oval 3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5" name="Oval 3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6" name="Oval 3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7" name="Oval 3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8" name="Oval 3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59" name="Oval 3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0" name="Oval 3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1" name="Oval 3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2" name="Oval 3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3" name="Oval 3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4" name="Oval 3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5" name="Oval 3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6" name="Oval 3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7" name="Oval 3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8" name="Oval 3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69" name="Oval 3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0" name="Oval 3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1" name="Oval 3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2" name="Oval 3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3" name="Oval 3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4" name="Oval 3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5" name="Oval 3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6" name="Oval 3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7" name="Oval 3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8" name="Oval 3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79" name="Oval 3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0" name="Oval 3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1" name="Oval 3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2" name="Oval 3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3" name="Oval 3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4" name="Oval 3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5" name="Oval 3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6" name="Oval 3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7" name="Oval 3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8" name="Oval 3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89" name="Oval 3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0" name="Oval 3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1" name="Oval 3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2" name="Oval 3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3" name="Oval 3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4" name="Oval 3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5" name="Oval 3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6" name="Oval 3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7" name="Oval 3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8" name="Oval 3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399" name="Oval 3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0" name="Oval 3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1" name="Oval 3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2" name="Oval 3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3" name="Oval 3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4" name="Oval 3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5" name="Oval 3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6" name="Oval 3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7" name="Oval 3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8" name="Oval 3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09" name="Oval 3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0" name="Oval 3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1" name="Oval 3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2" name="Oval 3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3" name="Oval 3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4" name="Oval 3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5" name="Oval 3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6" name="Oval 3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7" name="Oval 3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8" name="Oval 4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19" name="Oval 4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0" name="Oval 4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1" name="Oval 4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2" name="Oval 4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3" name="Oval 4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4" name="Oval 40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5" name="Oval 40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6" name="Oval 40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7" name="Oval 41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8" name="Oval 41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29" name="Oval 41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0" name="Oval 41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1" name="Oval 41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2" name="Oval 41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3" name="Oval 41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4" name="Oval 41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5" name="Oval 41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6" name="Oval 41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7" name="Oval 42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8" name="Oval 42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39" name="Oval 42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0" name="Oval 42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1" name="Oval 42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2" name="Oval 42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3" name="Oval 42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4" name="Oval 42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5" name="Oval 42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6" name="Oval 42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7" name="Oval 43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8" name="Oval 43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49" name="Oval 43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0" name="Oval 43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1" name="Oval 43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2" name="Oval 43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3" name="Oval 43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4" name="Oval 43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5" name="Oval 43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6" name="Oval 43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7" name="Oval 44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8" name="Oval 44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59" name="Oval 44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0" name="Oval 44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1" name="Oval 44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2" name="Oval 44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3" name="Oval 44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4" name="Oval 44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5" name="Oval 44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6" name="Oval 44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7" name="Oval 45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8" name="Oval 45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69" name="Oval 45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0" name="Oval 45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1" name="Oval 45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2" name="Oval 45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3" name="Oval 45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4" name="Oval 45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5" name="Oval 45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6" name="Oval 45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7" name="Oval 46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8" name="Oval 46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79" name="Oval 46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0" name="Oval 46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1" name="Oval 46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2" name="Oval 46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3" name="Oval 46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4" name="Oval 46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5" name="Oval 46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6" name="Oval 46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7" name="Oval 47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8" name="Oval 47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89" name="Oval 47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0" name="Oval 47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1" name="Oval 47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2" name="Oval 47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3" name="Oval 47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4" name="Oval 47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5" name="Oval 47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6" name="Oval 47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7" name="Oval 48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8" name="Oval 48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499" name="Oval 48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0" name="Oval 48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1" name="Oval 48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2" name="Oval 48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3" name="Oval 48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4" name="Oval 48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5" name="Oval 48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6" name="Oval 48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7" name="Oval 49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8" name="Oval 49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09" name="Oval 49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0" name="Oval 49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1" name="Oval 49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2" name="Oval 49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3" name="Oval 49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4" name="Oval 49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5" name="Oval 49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6" name="Oval 49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7" name="Oval 50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8" name="Oval 50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19" name="Oval 50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0" name="Oval 50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1" name="Oval 50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2" name="Oval 50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3" name="Oval 50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4" name="Oval 50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5" name="Oval 50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6" name="Oval 50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7" name="Oval 51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8" name="Oval 51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29" name="Oval 51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0" name="Oval 51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1" name="Oval 51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2" name="Oval 51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3" name="Oval 51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4" name="Oval 51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5" name="Oval 51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6" name="Oval 51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7" name="Oval 52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8" name="Oval 52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39" name="Oval 52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0" name="Oval 52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1" name="Oval 52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2" name="Oval 52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3" name="Oval 52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4" name="Oval 52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5" name="Oval 52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6" name="Oval 52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7" name="Oval 53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8" name="Oval 53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49" name="Oval 53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0" name="Oval 53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1" name="Oval 53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2" name="Oval 53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3" name="Oval 53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4" name="Oval 53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5" name="Oval 53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6" name="Oval 53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7" name="Oval 54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8" name="Oval 54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59" name="Oval 54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0" name="Oval 54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1" name="Oval 54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2" name="Oval 54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3" name="Oval 54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4" name="Oval 54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5" name="Oval 54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6" name="Oval 54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7" name="Oval 55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8" name="Oval 55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69" name="Oval 55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0" name="Oval 55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1" name="Oval 55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2" name="Oval 55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3" name="Oval 55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4" name="Oval 55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5" name="Oval 55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6" name="Oval 55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7" name="Oval 56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8" name="Oval 56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79" name="Oval 56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0" name="Oval 56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1" name="Oval 56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2" name="Oval 56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3" name="Oval 56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4" name="Oval 56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5" name="Oval 56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6" name="Oval 56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7" name="Oval 57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8" name="Oval 57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89" name="Oval 57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0" name="Oval 57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1" name="Oval 57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2" name="Oval 57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3" name="Oval 57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4" name="Oval 57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5" name="Oval 57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6" name="Oval 57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7" name="Oval 58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8" name="Oval 58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599" name="Oval 58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0" name="Oval 58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1" name="Oval 58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2" name="Oval 58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3" name="Oval 58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4" name="Oval 58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5" name="Oval 58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6" name="Oval 58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7" name="Oval 59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8" name="Oval 59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09" name="Oval 59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0" name="Oval 59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1" name="Oval 59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2" name="Oval 59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3" name="Oval 59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4" name="Oval 59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5" name="Oval 59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6" name="Oval 59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7" name="Oval 60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8" name="Oval 60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19" name="Oval 60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0" name="Oval 60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1" name="Oval 60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2" name="Oval 60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3" name="Oval 60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4" name="Oval 60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5" name="Oval 60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6" name="Oval 61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7" name="Oval 61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8" name="Oval 61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29" name="Oval 61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0" name="Oval 61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1" name="Oval 61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2" name="Oval 6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3" name="Oval 6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4" name="Oval 6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5" name="Oval 6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6" name="Oval 6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7" name="Oval 6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8" name="Oval 6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39" name="Oval 6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0" name="Oval 6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1" name="Oval 6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2" name="Oval 6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3" name="Oval 6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4" name="Oval 6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5" name="Oval 6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6" name="Oval 6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7" name="Oval 6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8" name="Oval 6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49" name="Oval 6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0" name="Oval 6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1" name="Oval 6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2" name="Oval 6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3" name="Oval 6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4" name="Oval 6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5" name="Oval 6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6" name="Oval 6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7" name="Oval 6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8" name="Oval 6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59" name="Oval 6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0" name="Oval 6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1" name="Oval 6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2" name="Oval 6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3" name="Oval 6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4" name="Oval 6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5" name="Oval 6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6" name="Oval 6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7" name="Oval 6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8" name="Oval 6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69" name="Oval 6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0" name="Oval 6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1" name="Oval 6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2" name="Oval 6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3" name="Oval 6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4" name="Oval 6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5" name="Oval 6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6" name="Oval 6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7" name="Oval 6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8" name="Oval 6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79" name="Oval 6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0" name="Oval 6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1" name="Oval 6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2" name="Oval 6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3" name="Oval 6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4" name="Oval 6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5" name="Oval 6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6" name="Oval 6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7" name="Oval 6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8" name="Oval 6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89" name="Oval 6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0" name="Oval 6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1" name="Oval 6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2" name="Oval 6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3" name="Oval 6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4" name="Oval 6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5" name="Oval 6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6" name="Oval 6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7" name="Oval 6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8" name="Oval 6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699" name="Oval 6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0" name="Oval 6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1" name="Oval 6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2" name="Oval 6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3" name="Oval 6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4" name="Oval 6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5" name="Oval 6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6" name="Oval 6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7" name="Oval 6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8" name="Oval 6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09" name="Oval 6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0" name="Oval 6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1" name="Oval 6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2" name="Oval 6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3" name="Oval 6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4" name="Oval 6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5" name="Oval 6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6" name="Oval 7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7" name="Oval 7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8" name="Oval 7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19" name="Oval 7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0" name="Oval 7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1" name="Oval 7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2" name="Oval 70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3" name="Oval 70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4" name="Oval 70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5" name="Oval 70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6" name="Oval 71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7" name="Oval 71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8" name="Oval 71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29" name="Oval 71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0" name="Oval 71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1" name="Oval 71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2" name="Oval 7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3" name="Oval 7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4" name="Oval 7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5" name="Oval 7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6" name="Oval 7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7" name="Oval 7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8" name="Oval 7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39" name="Oval 7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0" name="Oval 7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1" name="Oval 7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2" name="Oval 7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3" name="Oval 7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4" name="Oval 7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5" name="Oval 7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6" name="Oval 7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7" name="Oval 7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8" name="Oval 7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49" name="Oval 7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0" name="Oval 7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1" name="Oval 7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2" name="Oval 7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3" name="Oval 7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4" name="Oval 7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5" name="Oval 7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6" name="Oval 7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7" name="Oval 7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8" name="Oval 7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59" name="Oval 7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0" name="Oval 7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1" name="Oval 7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2" name="Oval 7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3" name="Oval 7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4" name="Oval 7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5" name="Oval 7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6" name="Oval 7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7" name="Oval 7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8" name="Oval 7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69" name="Oval 7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0" name="Oval 7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1" name="Oval 7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2" name="Oval 7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3" name="Oval 7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4" name="Oval 7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5" name="Oval 7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6" name="Oval 7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7" name="Oval 7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8" name="Oval 7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79" name="Oval 7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0" name="Oval 7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1" name="Oval 7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2" name="Oval 7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3" name="Oval 7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4" name="Oval 7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5" name="Oval 7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6" name="Oval 7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7" name="Oval 7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8" name="Oval 7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89" name="Oval 7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0" name="Oval 7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1" name="Oval 7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2" name="Oval 7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3" name="Oval 7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4" name="Oval 7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5" name="Oval 7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6" name="Oval 7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7" name="Oval 7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8" name="Oval 7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799" name="Oval 7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0" name="Oval 7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1" name="Oval 7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2" name="Oval 7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3" name="Oval 7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4" name="Oval 7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5" name="Oval 7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6" name="Oval 7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7" name="Oval 7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8" name="Oval 7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09" name="Oval 7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0" name="Oval 7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1" name="Oval 7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2" name="Oval 7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3" name="Oval 7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4" name="Oval 7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5" name="Oval 7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6" name="Oval 8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7" name="Oval 8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8" name="Oval 8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19" name="Oval 8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0" name="Oval 8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1" name="Oval 8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2" name="Oval 80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3" name="Oval 80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4" name="Oval 80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5" name="Oval 81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6" name="Oval 81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7" name="Oval 81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8" name="Oval 81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29" name="Oval 81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0" name="Oval 81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1" name="Oval 81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2" name="Oval 81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3" name="Oval 81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4" name="Oval 81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5" name="Oval 82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6" name="Oval 82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7" name="Oval 82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8" name="Oval 82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39" name="Oval 82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0" name="Oval 82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1" name="Oval 82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2" name="Oval 82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3" name="Oval 82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4" name="Oval 82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5" name="Oval 83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6" name="Oval 83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7" name="Oval 83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8" name="Oval 83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49" name="Oval 83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0" name="Oval 83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1" name="Oval 83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2" name="Oval 83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3" name="Oval 83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4" name="Oval 83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5" name="Oval 84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6" name="Oval 84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7" name="Oval 84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8" name="Oval 84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59" name="Oval 84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0" name="Oval 84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1" name="Oval 84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2" name="Oval 84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3" name="Oval 84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4" name="Oval 84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5" name="Oval 85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6" name="Oval 85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7" name="Oval 85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8" name="Oval 85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69" name="Oval 85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0" name="Oval 85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1" name="Oval 85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2" name="Oval 85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3" name="Oval 85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4" name="Oval 85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5" name="Oval 86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6" name="Oval 86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7" name="Oval 86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8" name="Oval 86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79" name="Oval 86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0" name="Oval 86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1" name="Oval 86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2" name="Oval 86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3" name="Oval 86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4" name="Oval 86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5" name="Oval 87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6" name="Oval 87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7" name="Oval 87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8" name="Oval 87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89" name="Oval 87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0" name="Oval 87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1" name="Oval 87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2" name="Oval 87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3" name="Oval 87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4" name="Oval 87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5" name="Oval 88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6" name="Oval 88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7" name="Oval 88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8" name="Oval 88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899" name="Oval 88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0" name="Oval 88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1" name="Oval 88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2" name="Oval 88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3" name="Oval 88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4" name="Oval 88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5" name="Oval 89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6" name="Oval 89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7" name="Oval 89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8" name="Oval 89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09" name="Oval 89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0" name="Oval 89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1" name="Oval 89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2" name="Oval 89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3" name="Oval 89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4" name="Oval 89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5" name="Oval 90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6" name="Oval 90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7" name="Oval 90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8" name="Oval 90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19" name="Oval 90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0" name="Oval 90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1" name="Oval 90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2" name="Oval 90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3" name="Oval 90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4" name="Oval 90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5" name="Oval 91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6" name="Oval 91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7" name="Oval 91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8" name="Oval 91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29" name="Oval 91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0" name="Oval 91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1" name="Oval 91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2" name="Oval 91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3" name="Oval 91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4" name="Oval 91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5" name="Oval 92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6" name="Oval 92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7" name="Oval 92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8" name="Oval 92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39" name="Oval 92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0" name="Oval 92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1" name="Oval 92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2" name="Oval 92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3" name="Oval 92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4" name="Oval 92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5" name="Oval 93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6" name="Oval 93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7" name="Oval 93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8" name="Oval 93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49" name="Oval 93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0" name="Oval 93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1" name="Oval 93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2" name="Oval 93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3" name="Oval 93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4" name="Oval 93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5" name="Oval 94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6" name="Oval 94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7" name="Oval 94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8" name="Oval 94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59" name="Oval 94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0" name="Oval 94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1" name="Oval 94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2" name="Oval 94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3" name="Oval 94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4" name="Oval 94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5" name="Oval 95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6" name="Oval 95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7" name="Oval 95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8" name="Oval 95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69" name="Oval 95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0" name="Oval 95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1" name="Oval 95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2" name="Oval 95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3" name="Oval 95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4" name="Oval 95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5" name="Oval 96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6" name="Oval 96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7" name="Oval 96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8" name="Oval 96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79" name="Oval 96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0" name="Oval 96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1" name="Oval 96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2" name="Oval 96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3" name="Oval 96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4" name="Oval 96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5" name="Oval 97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6" name="Oval 97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7" name="Oval 97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8" name="Oval 97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89" name="Oval 97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0" name="Oval 97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1" name="Oval 97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2" name="Oval 97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3" name="Oval 97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4" name="Oval 97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5" name="Oval 98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6" name="Oval 98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7" name="Oval 98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8" name="Oval 98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2999" name="Oval 98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0" name="Oval 98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1" name="Oval 98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2" name="Oval 98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3" name="Oval 98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4" name="Oval 98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5" name="Oval 99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6" name="Oval 99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7" name="Oval 99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8" name="Oval 99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09" name="Oval 99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0" name="Oval 99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1" name="Oval 99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2" name="Oval 99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3" name="Oval 99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4" name="Oval 99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5" name="Oval 100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6" name="Oval 100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7" name="Oval 100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8" name="Oval 100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19" name="Oval 100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0" name="Oval 100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1" name="Oval 100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2" name="Oval 100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3" name="Oval 100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4" name="Oval 101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5" name="Oval 101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6" name="Oval 101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7" name="Oval 101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8" name="Oval 101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29" name="Oval 101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0" name="Oval 10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1" name="Oval 10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2" name="Oval 10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3" name="Oval 10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4" name="Oval 10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5" name="Oval 10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6" name="Oval 10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7" name="Oval 10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8" name="Oval 10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39" name="Oval 10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0" name="Oval 10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1" name="Oval 10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2" name="Oval 10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3" name="Oval 10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4" name="Oval 10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5" name="Oval 10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6" name="Oval 10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7" name="Oval 10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8" name="Oval 10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49" name="Oval 10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0" name="Oval 10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1" name="Oval 10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2" name="Oval 10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3" name="Oval 10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4" name="Oval 10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5" name="Oval 10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6" name="Oval 10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7" name="Oval 10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8" name="Oval 10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59" name="Oval 10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0" name="Oval 10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1" name="Oval 10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2" name="Oval 10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3" name="Oval 10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4" name="Oval 10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5" name="Oval 10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6" name="Oval 10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7" name="Oval 10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8" name="Oval 10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69" name="Oval 10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0" name="Oval 10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1" name="Oval 10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2" name="Oval 10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3" name="Oval 10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4" name="Oval 10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5" name="Oval 10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6" name="Oval 10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7" name="Oval 10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8" name="Oval 10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79" name="Oval 10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0" name="Oval 10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1" name="Oval 10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2" name="Oval 10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3" name="Oval 10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4" name="Oval 10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5" name="Oval 10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6" name="Oval 10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7" name="Oval 10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8" name="Oval 10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89" name="Oval 10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0" name="Oval 10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1" name="Oval 10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2" name="Oval 10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3" name="Oval 10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4" name="Oval 10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5" name="Oval 10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6" name="Oval 10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7" name="Oval 10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8" name="Oval 10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099" name="Oval 10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0" name="Oval 10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1" name="Oval 10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2" name="Oval 10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3" name="Oval 10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4" name="Oval 10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5" name="Oval 10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6" name="Oval 10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7" name="Oval 10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8" name="Oval 10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09" name="Oval 10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0" name="Oval 10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1" name="Oval 10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2" name="Oval 10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3" name="Oval 10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4" name="Oval 11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5" name="Oval 11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6" name="Oval 11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7" name="Oval 11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8" name="Oval 11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19" name="Oval 11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0" name="Oval 110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1" name="Oval 110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2" name="Oval 110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3" name="Oval 110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4" name="Oval 111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5" name="Oval 111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6" name="Oval 111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7" name="Oval 111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8" name="Oval 111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29" name="Oval 111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0" name="Oval 11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1" name="Oval 11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2" name="Oval 11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3" name="Oval 11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4" name="Oval 11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5" name="Oval 11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6" name="Oval 11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7" name="Oval 11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8" name="Oval 11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39" name="Oval 11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0" name="Oval 11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1" name="Oval 11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2" name="Oval 11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3" name="Oval 11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4" name="Oval 11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5" name="Oval 11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6" name="Oval 11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7" name="Oval 11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8" name="Oval 11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49" name="Oval 11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0" name="Oval 11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1" name="Oval 11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2" name="Oval 11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3" name="Oval 11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4" name="Oval 11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5" name="Oval 11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6" name="Oval 11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7" name="Oval 11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8" name="Oval 11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59" name="Oval 11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0" name="Oval 11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1" name="Oval 11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2" name="Oval 11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3" name="Oval 11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4" name="Oval 11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5" name="Oval 11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6" name="Oval 11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7" name="Oval 11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8" name="Oval 11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69" name="Oval 11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0" name="Oval 11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1" name="Oval 11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2" name="Oval 11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3" name="Oval 11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4" name="Oval 11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5" name="Oval 11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6" name="Oval 11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7" name="Oval 11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8" name="Oval 11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79" name="Oval 11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0" name="Oval 11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1" name="Oval 11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2" name="Oval 11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3" name="Oval 11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4" name="Oval 11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5" name="Oval 11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6" name="Oval 11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7" name="Oval 11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8" name="Oval 11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89" name="Oval 11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0" name="Oval 11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1" name="Oval 11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2" name="Oval 11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3" name="Oval 11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4" name="Oval 11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5" name="Oval 11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6" name="Oval 11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7" name="Oval 11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8" name="Oval 11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199" name="Oval 11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0" name="Oval 11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1" name="Oval 11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2" name="Oval 11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3" name="Oval 11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4" name="Oval 11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5" name="Oval 11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6" name="Oval 11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7" name="Oval 11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8" name="Oval 11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09" name="Oval 11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0" name="Oval 11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1" name="Oval 11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2" name="Oval 11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3" name="Oval 11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4" name="Oval 12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5" name="Oval 12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6" name="Oval 12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7" name="Oval 12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8" name="Oval 12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19" name="Oval 12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0" name="Oval 120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1" name="Oval 120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2" name="Oval 120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3" name="Oval 120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4" name="Oval 121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5" name="Oval 121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6" name="Oval 121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7" name="Oval 121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8" name="Oval 121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29" name="Oval 121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0" name="Oval 121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1" name="Oval 121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2" name="Oval 121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3" name="Oval 122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4" name="Oval 122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5" name="Oval 122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6" name="Oval 122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7" name="Oval 122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8" name="Oval 122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39" name="Oval 122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0" name="Oval 122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1" name="Oval 122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2" name="Oval 122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3" name="Oval 123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4" name="Oval 123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5" name="Oval 123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6" name="Oval 123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7" name="Oval 123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8" name="Oval 123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49" name="Oval 123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0" name="Oval 123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1" name="Oval 123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2" name="Oval 123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3" name="Oval 124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4" name="Oval 124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5" name="Oval 124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6" name="Oval 124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7" name="Oval 124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8" name="Oval 124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59" name="Oval 124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0" name="Oval 124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1" name="Oval 124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2" name="Oval 124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3" name="Oval 125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4" name="Oval 125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5" name="Oval 125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6" name="Oval 125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7" name="Oval 125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8" name="Oval 125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69" name="Oval 125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0" name="Oval 125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1" name="Oval 125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2" name="Oval 125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3" name="Oval 126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4" name="Oval 126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5" name="Oval 126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6" name="Oval 126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7" name="Oval 126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8" name="Oval 126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79" name="Oval 126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0" name="Oval 126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1" name="Oval 126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2" name="Oval 126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3" name="Oval 127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4" name="Oval 127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5" name="Oval 127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6" name="Oval 127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7" name="Oval 127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8" name="Oval 127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89" name="Oval 127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0" name="Oval 127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1" name="Oval 127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2" name="Oval 127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3" name="Oval 128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4" name="Oval 128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5" name="Oval 128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6" name="Oval 128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7" name="Oval 128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8" name="Oval 128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299" name="Oval 128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0" name="Oval 128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1" name="Oval 128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2" name="Oval 128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3" name="Oval 129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4" name="Oval 129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5" name="Oval 129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6" name="Oval 129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7" name="Oval 129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8" name="Oval 129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09" name="Oval 129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0" name="Oval 129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1" name="Oval 129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2" name="Oval 129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3" name="Oval 130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4" name="Oval 130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5" name="Oval 130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6" name="Oval 130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7" name="Oval 130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8" name="Oval 130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19" name="Oval 130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0" name="Oval 130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1" name="Oval 130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2" name="Oval 130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3" name="Oval 131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4" name="Oval 131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5" name="Oval 131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6" name="Oval 131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7" name="Oval 131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8" name="Oval 131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29" name="Oval 131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0" name="Oval 131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1" name="Oval 131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2" name="Oval 131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3" name="Oval 132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4" name="Oval 132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5" name="Oval 132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6" name="Oval 132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7" name="Oval 132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8" name="Oval 132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39" name="Oval 132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0" name="Oval 132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1" name="Oval 132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2" name="Oval 132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3" name="Oval 133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4" name="Oval 133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5" name="Oval 133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6" name="Oval 133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7" name="Oval 133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8" name="Oval 133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49" name="Oval 133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0" name="Oval 133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1" name="Oval 133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2" name="Oval 133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3" name="Oval 134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4" name="Oval 134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5" name="Oval 134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6" name="Oval 134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7" name="Oval 134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8" name="Oval 134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59" name="Oval 134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0" name="Oval 134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1" name="Oval 134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2" name="Oval 134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3" name="Oval 135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4" name="Oval 135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5" name="Oval 135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6" name="Oval 135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7" name="Oval 135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8" name="Oval 135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69" name="Oval 135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0" name="Oval 135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1" name="Oval 135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2" name="Oval 135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3" name="Oval 136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4" name="Oval 136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5" name="Oval 136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6" name="Oval 136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7" name="Oval 136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8" name="Oval 136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79" name="Oval 136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0" name="Oval 136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1" name="Oval 136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2" name="Oval 136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3" name="Oval 137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4" name="Oval 137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5" name="Oval 137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6" name="Oval 137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7" name="Oval 137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8" name="Oval 137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89" name="Oval 137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0" name="Oval 137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1" name="Oval 137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2" name="Oval 137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3" name="Oval 138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4" name="Oval 138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5" name="Oval 138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6" name="Oval 138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7" name="Oval 138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8" name="Oval 138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399" name="Oval 138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0" name="Oval 138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1" name="Oval 138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2" name="Oval 138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3" name="Oval 139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4" name="Oval 139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5" name="Oval 139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6" name="Oval 139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7" name="Oval 139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8" name="Oval 139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09" name="Oval 139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0" name="Oval 139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1" name="Oval 139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2" name="Oval 139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3" name="Oval 140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4" name="Oval 140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5" name="Oval 140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6" name="Oval 140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7" name="Oval 140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8" name="Oval 140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19" name="Oval 140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0" name="Oval 140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1" name="Oval 140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2" name="Oval 140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3" name="Oval 141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4" name="Oval 141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5" name="Oval 141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6" name="Oval 141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7" name="Oval 141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8" name="Oval 14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29" name="Oval 14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0" name="Oval 14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1" name="Oval 14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2" name="Oval 14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3" name="Oval 14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4" name="Oval 14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5" name="Oval 14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6" name="Oval 14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7" name="Oval 14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8" name="Oval 14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39" name="Oval 14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0" name="Oval 14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1" name="Oval 14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2" name="Oval 14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3" name="Oval 14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4" name="Oval 14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5" name="Oval 14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6" name="Oval 14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7" name="Oval 14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8" name="Oval 14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49" name="Oval 14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0" name="Oval 14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1" name="Oval 14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2" name="Oval 14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3" name="Oval 14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4" name="Oval 14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5" name="Oval 14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6" name="Oval 14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7" name="Oval 14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8" name="Oval 14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59" name="Oval 14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0" name="Oval 14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1" name="Oval 14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2" name="Oval 14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3" name="Oval 14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4" name="Oval 14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5" name="Oval 14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6" name="Oval 14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7" name="Oval 14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8" name="Oval 14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69" name="Oval 14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0" name="Oval 14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1" name="Oval 14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2" name="Oval 14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3" name="Oval 14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4" name="Oval 14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5" name="Oval 14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6" name="Oval 14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7" name="Oval 14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8" name="Oval 14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79" name="Oval 14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0" name="Oval 14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1" name="Oval 14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2" name="Oval 14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3" name="Oval 14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4" name="Oval 14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5" name="Oval 14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6" name="Oval 14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7" name="Oval 14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8" name="Oval 14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89" name="Oval 14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0" name="Oval 14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1" name="Oval 14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2" name="Oval 14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3" name="Oval 14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4" name="Oval 14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5" name="Oval 14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6" name="Oval 14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7" name="Oval 14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8" name="Oval 14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499" name="Oval 14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0" name="Oval 14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1" name="Oval 14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2" name="Oval 14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3" name="Oval 14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4" name="Oval 14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5" name="Oval 14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6" name="Oval 14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7" name="Oval 14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8" name="Oval 14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09" name="Oval 14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0" name="Oval 14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1" name="Oval 14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2" name="Oval 15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3" name="Oval 15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4" name="Oval 15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5" name="Oval 15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6" name="Oval 15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7" name="Oval 15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8" name="Oval 150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19" name="Oval 150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0" name="Oval 150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1" name="Oval 150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2" name="Oval 151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3" name="Oval 151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4" name="Oval 151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5" name="Oval 151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6" name="Oval 151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7" name="Oval 151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8" name="Oval 15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29" name="Oval 15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0" name="Oval 15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1" name="Oval 15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2" name="Oval 15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3" name="Oval 15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4" name="Oval 15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5" name="Oval 15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6" name="Oval 15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7" name="Oval 15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8" name="Oval 15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39" name="Oval 15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0" name="Oval 15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1" name="Oval 15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2" name="Oval 15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3" name="Oval 15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4" name="Oval 15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5" name="Oval 15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6" name="Oval 15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7" name="Oval 15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8" name="Oval 15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49" name="Oval 15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0" name="Oval 15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1" name="Oval 15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2" name="Oval 15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3" name="Oval 15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4" name="Oval 15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5" name="Oval 15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6" name="Oval 15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7" name="Oval 15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8" name="Oval 15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59" name="Oval 15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0" name="Oval 15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1" name="Oval 15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2" name="Oval 15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3" name="Oval 15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4" name="Oval 15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5" name="Oval 15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6" name="Oval 15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7" name="Oval 15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8" name="Oval 15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69" name="Oval 15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0" name="Oval 15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1" name="Oval 15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2" name="Oval 15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3" name="Oval 15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4" name="Oval 15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5" name="Oval 15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6" name="Oval 15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7" name="Oval 15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8" name="Oval 15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79" name="Oval 15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0" name="Oval 15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1" name="Oval 15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2" name="Oval 15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3" name="Oval 15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4" name="Oval 15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5" name="Oval 15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6" name="Oval 15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7" name="Oval 15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8" name="Oval 15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89" name="Oval 15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0" name="Oval 15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1" name="Oval 15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2" name="Oval 15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3" name="Oval 15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4" name="Oval 15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5" name="Oval 15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6" name="Oval 15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7" name="Oval 15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8" name="Oval 15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599" name="Oval 15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0" name="Oval 15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1" name="Oval 15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2" name="Oval 15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3" name="Oval 15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4" name="Oval 15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5" name="Oval 15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6" name="Oval 15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7" name="Oval 15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8" name="Oval 15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09" name="Oval 15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0" name="Oval 15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1" name="Oval 15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2" name="Oval 16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3" name="Oval 16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4" name="Oval 16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5" name="Oval 16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6" name="Oval 16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7" name="Oval 16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8" name="Oval 160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19" name="Oval 160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0" name="Oval 160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1" name="Oval 160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2" name="Oval 161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3" name="Oval 161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4" name="Oval 161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5" name="Oval 161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6" name="Oval 161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7" name="Oval 161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8" name="Oval 161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29" name="Oval 161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0" name="Oval 161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1" name="Oval 162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2" name="Oval 162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3" name="Oval 162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4" name="Oval 162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5" name="Oval 162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6" name="Oval 162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7" name="Oval 162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8" name="Oval 162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39" name="Oval 162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0" name="Oval 162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1" name="Oval 163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2" name="Oval 163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3" name="Oval 163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4" name="Oval 163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5" name="Oval 163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6" name="Oval 163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7" name="Oval 163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8" name="Oval 163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49" name="Oval 163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0" name="Oval 163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1" name="Oval 164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2" name="Oval 164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3" name="Oval 164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4" name="Oval 164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5" name="Oval 164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6" name="Oval 164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7" name="Oval 164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8" name="Oval 164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59" name="Oval 164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0" name="Oval 164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1" name="Oval 165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2" name="Oval 165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3" name="Oval 165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4" name="Oval 165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5" name="Oval 165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6" name="Oval 165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7" name="Oval 165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8" name="Oval 165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69" name="Oval 165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0" name="Oval 165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1" name="Oval 166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2" name="Oval 166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3" name="Oval 166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4" name="Oval 166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5" name="Oval 166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6" name="Oval 166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7" name="Oval 166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8" name="Oval 166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79" name="Oval 166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0" name="Oval 166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1" name="Oval 167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2" name="Oval 167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3" name="Oval 167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4" name="Oval 167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5" name="Oval 167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6" name="Oval 167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7" name="Oval 167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8" name="Oval 167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89" name="Oval 167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0" name="Oval 167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1" name="Oval 168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2" name="Oval 168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3" name="Oval 168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4" name="Oval 168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5" name="Oval 168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6" name="Oval 168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7" name="Oval 168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8" name="Oval 168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699" name="Oval 168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0" name="Oval 168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1" name="Oval 169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2" name="Oval 169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3" name="Oval 169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4" name="Oval 169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5" name="Oval 169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6" name="Oval 169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7" name="Oval 169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8" name="Oval 169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09" name="Oval 169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0" name="Oval 169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1" name="Oval 170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2" name="Oval 170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3" name="Oval 170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4" name="Oval 170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5" name="Oval 170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6" name="Oval 170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7" name="Oval 170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8" name="Oval 170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19" name="Oval 170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0" name="Oval 170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1" name="Oval 171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2" name="Oval 171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3" name="Oval 171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4" name="Oval 171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5" name="Oval 171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6" name="Oval 171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7" name="Oval 171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8" name="Oval 171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29" name="Oval 171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0" name="Oval 171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1" name="Oval 172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2" name="Oval 172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3" name="Oval 172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4" name="Oval 172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5" name="Oval 172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6" name="Oval 172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7" name="Oval 172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8" name="Oval 172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39" name="Oval 172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0" name="Oval 172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1" name="Oval 173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2" name="Oval 173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3" name="Oval 173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4" name="Oval 173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5" name="Oval 173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6" name="Oval 173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7" name="Oval 173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8" name="Oval 173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49" name="Oval 173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0" name="Oval 173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1" name="Oval 174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2" name="Oval 174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3" name="Oval 174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4" name="Oval 174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5" name="Oval 174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6" name="Oval 174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7" name="Oval 174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8" name="Oval 174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59" name="Oval 174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0" name="Oval 174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1" name="Oval 175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2" name="Oval 175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3" name="Oval 175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4" name="Oval 175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5" name="Oval 175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6" name="Oval 175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7" name="Oval 175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8" name="Oval 175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69" name="Oval 175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0" name="Oval 175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1" name="Oval 176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2" name="Oval 176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3" name="Oval 176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4" name="Oval 176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5" name="Oval 176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6" name="Oval 176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7" name="Oval 176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8" name="Oval 176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79" name="Oval 176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0" name="Oval 176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1" name="Oval 177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2" name="Oval 177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3" name="Oval 177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4" name="Oval 177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5" name="Oval 177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6" name="Oval 177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7" name="Oval 177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8" name="Oval 177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89" name="Oval 177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0" name="Oval 177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1" name="Oval 178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2" name="Oval 178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3" name="Oval 178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4" name="Oval 178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5" name="Oval 178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6" name="Oval 178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7" name="Oval 178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8" name="Oval 178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799" name="Oval 178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0" name="Oval 178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1" name="Oval 179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2" name="Oval 179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3" name="Oval 179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4" name="Oval 179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5" name="Oval 179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6" name="Oval 179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7" name="Oval 179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8" name="Oval 179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09" name="Oval 179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0" name="Oval 179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1" name="Oval 180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2" name="Oval 180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3" name="Oval 180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4" name="Oval 1803"/>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5" name="Oval 1804"/>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6" name="Oval 180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7" name="Oval 180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8" name="Oval 180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19" name="Oval 180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0" name="Oval 1809"/>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1" name="Oval 1810"/>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2" name="Oval 1811"/>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3" name="Oval 1812"/>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4" name="Oval 181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5" name="Oval 181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6" name="Oval 18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7" name="Oval 18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8" name="Oval 18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29" name="Oval 18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0" name="Oval 18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1" name="Oval 18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2" name="Oval 18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3" name="Oval 18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4" name="Oval 18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5" name="Oval 18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6" name="Oval 18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7" name="Oval 18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8" name="Oval 18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39" name="Oval 18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0" name="Oval 18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1" name="Oval 18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2" name="Oval 18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3" name="Oval 18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4" name="Oval 18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5" name="Oval 18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6" name="Oval 18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7" name="Oval 18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8" name="Oval 18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49" name="Oval 18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0" name="Oval 18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1" name="Oval 18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2" name="Oval 18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3" name="Oval 18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4" name="Oval 18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5" name="Oval 18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6" name="Oval 18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7" name="Oval 18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8" name="Oval 18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59" name="Oval 18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0" name="Oval 18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1" name="Oval 18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2" name="Oval 18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3" name="Oval 18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4" name="Oval 18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5" name="Oval 18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6" name="Oval 18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7" name="Oval 18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8" name="Oval 18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69" name="Oval 18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0" name="Oval 18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1" name="Oval 18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2" name="Oval 18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3" name="Oval 18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4" name="Oval 18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5" name="Oval 18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6" name="Oval 18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7" name="Oval 18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8" name="Oval 18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79" name="Oval 18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0" name="Oval 18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1" name="Oval 18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2" name="Oval 18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3" name="Oval 18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4" name="Oval 18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5" name="Oval 18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6" name="Oval 18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7" name="Oval 18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8" name="Oval 18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89" name="Oval 18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0" name="Oval 18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1" name="Oval 18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2" name="Oval 18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3" name="Oval 18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4" name="Oval 18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5" name="Oval 18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6" name="Oval 18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7" name="Oval 18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8" name="Oval 18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899" name="Oval 18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0" name="Oval 18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1" name="Oval 18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2" name="Oval 18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3" name="Oval 18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4" name="Oval 18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5" name="Oval 18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6" name="Oval 18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7" name="Oval 18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8" name="Oval 18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09" name="Oval 18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0" name="Oval 19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1" name="Oval 19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2" name="Oval 19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3" name="Oval 19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4" name="Oval 19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5" name="Oval 19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6" name="Oval 190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7" name="Oval 190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8" name="Oval 190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19" name="Oval 190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0" name="Oval 191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1" name="Oval 191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2" name="Oval 191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3" name="Oval 191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4" name="Oval 191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5" name="Oval 191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6" name="Oval 191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7" name="Oval 191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8" name="Oval 191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29" name="Oval 191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0" name="Oval 192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1" name="Oval 192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2" name="Oval 192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3" name="Oval 192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4" name="Oval 192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5" name="Oval 192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6" name="Oval 192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7" name="Oval 192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8" name="Oval 192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39" name="Oval 192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0" name="Oval 193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1" name="Oval 193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2" name="Oval 193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3" name="Oval 193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4" name="Oval 193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5" name="Oval 193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6" name="Oval 193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7" name="Oval 193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8" name="Oval 193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49" name="Oval 193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0" name="Oval 194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1" name="Oval 194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2" name="Oval 194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3" name="Oval 194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4" name="Oval 194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5" name="Oval 194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6" name="Oval 194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7" name="Oval 194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8" name="Oval 194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59" name="Oval 194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0" name="Oval 195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1" name="Oval 195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2" name="Oval 195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3" name="Oval 195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4" name="Oval 195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5" name="Oval 195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6" name="Oval 195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7" name="Oval 195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8" name="Oval 195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69" name="Oval 195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0" name="Oval 196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1" name="Oval 196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2" name="Oval 196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3" name="Oval 196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4" name="Oval 196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5" name="Oval 196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6" name="Oval 196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7" name="Oval 196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8" name="Oval 196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79" name="Oval 196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0" name="Oval 197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1" name="Oval 197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2" name="Oval 197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3" name="Oval 197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4" name="Oval 197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5" name="Oval 197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6" name="Oval 197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7" name="Oval 197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8" name="Oval 197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89" name="Oval 197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0" name="Oval 198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1" name="Oval 198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2" name="Oval 198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3" name="Oval 198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4" name="Oval 198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5" name="Oval 198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6" name="Oval 198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7" name="Oval 198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8" name="Oval 198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3999" name="Oval 198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0" name="Oval 199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1" name="Oval 199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2" name="Oval 199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3" name="Oval 199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4" name="Oval 199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5" name="Oval 199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6" name="Oval 199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7" name="Oval 199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8" name="Oval 199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09" name="Oval 199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0" name="Oval 200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1" name="Oval 200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2" name="Oval 200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3" name="Oval 200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4" name="Oval 2004"/>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5" name="Oval 2005"/>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6" name="Oval 2006"/>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7" name="Oval 2007"/>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8" name="Oval 2008"/>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19" name="Oval 2009"/>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0" name="Oval 2010"/>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1" name="Oval 2011"/>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2" name="Oval 2012"/>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3" name="Oval 2013"/>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4" name="Oval 2015"/>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5" name="Oval 2016"/>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6" name="Oval 2017"/>
            <p:cNvSpPr>
              <a:spLocks noChangeArrowheads="1"/>
            </p:cNvSpPr>
            <p:nvPr/>
          </p:nvSpPr>
          <p:spPr bwMode="auto">
            <a:xfrm>
              <a:off x="6130925" y="3963988"/>
              <a:ext cx="44450" cy="44450"/>
            </a:xfrm>
            <a:prstGeom prst="ellipse">
              <a:avLst/>
            </a:prstGeom>
            <a:solidFill>
              <a:srgbClr val="F4B183"/>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sp>
          <p:nvSpPr>
            <p:cNvPr id="4027" name="Oval 2018"/>
            <p:cNvSpPr>
              <a:spLocks noChangeArrowheads="1"/>
            </p:cNvSpPr>
            <p:nvPr/>
          </p:nvSpPr>
          <p:spPr bwMode="auto">
            <a:xfrm>
              <a:off x="6130925" y="3963988"/>
              <a:ext cx="44450" cy="44450"/>
            </a:xfrm>
            <a:prstGeom prst="ellipse">
              <a:avLst/>
            </a:prstGeom>
            <a:noFill/>
            <a:ln w="3175" cap="flat">
              <a:solidFill>
                <a:srgbClr val="843C0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Arial" panose="020B0604020202020204" pitchFamily="34" charset="0"/>
                <a:cs typeface="Arial" panose="020B0604020202020204" pitchFamily="34" charset="0"/>
              </a:endParaRPr>
            </a:p>
          </p:txBody>
        </p:sp>
      </p:grpSp>
      <p:cxnSp>
        <p:nvCxnSpPr>
          <p:cNvPr id="4029" name="Gerade Verbindung mit Pfeil 4028"/>
          <p:cNvCxnSpPr>
            <a:stCxn id="4033" idx="0"/>
          </p:cNvCxnSpPr>
          <p:nvPr/>
        </p:nvCxnSpPr>
        <p:spPr>
          <a:xfrm flipH="1" flipV="1">
            <a:off x="9774315" y="4261282"/>
            <a:ext cx="1271635" cy="85825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33" name="Textfeld 4032"/>
          <p:cNvSpPr txBox="1"/>
          <p:nvPr/>
        </p:nvSpPr>
        <p:spPr>
          <a:xfrm>
            <a:off x="10200456" y="5119537"/>
            <a:ext cx="1690988" cy="1384995"/>
          </a:xfrm>
          <a:prstGeom prst="rect">
            <a:avLst/>
          </a:prstGeom>
          <a:noFill/>
        </p:spPr>
        <p:txBody>
          <a:bodyPr wrap="square" rtlCol="0">
            <a:spAutoFit/>
          </a:bodyPr>
          <a:lstStyle/>
          <a:p>
            <a:r>
              <a:rPr lang="de-DE" sz="1200" b="1"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Any</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test</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vehicle</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variant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from</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production</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on </a:t>
            </a:r>
            <a:r>
              <a:rPr lang="de-DE" sz="1200" b="1"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other</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test</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tracks</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with</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b="1"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other</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equipment</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and</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test</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team</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under</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b="1"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different</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ambient</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conditions</a:t>
            </a:r>
            <a:r>
              <a:rPr lang="de-DE" sz="1200" dirty="0">
                <a:solidFill>
                  <a:srgbClr val="B4C7E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cxnSp>
        <p:nvCxnSpPr>
          <p:cNvPr id="4034" name="Gerade Verbindung mit Pfeil 4033"/>
          <p:cNvCxnSpPr>
            <a:stCxn id="4037" idx="0"/>
            <a:endCxn id="4027" idx="2"/>
          </p:cNvCxnSpPr>
          <p:nvPr/>
        </p:nvCxnSpPr>
        <p:spPr>
          <a:xfrm flipV="1">
            <a:off x="7999608" y="4410323"/>
            <a:ext cx="797398" cy="85364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37" name="Textfeld 4036"/>
          <p:cNvSpPr txBox="1"/>
          <p:nvPr/>
        </p:nvSpPr>
        <p:spPr>
          <a:xfrm>
            <a:off x="7154114" y="5263970"/>
            <a:ext cx="1690988" cy="1200329"/>
          </a:xfrm>
          <a:prstGeom prst="rect">
            <a:avLst/>
          </a:prstGeom>
          <a:noFill/>
        </p:spPr>
        <p:txBody>
          <a:bodyPr wrap="square" rtlCol="0">
            <a:spAutoFit/>
          </a:bodyPr>
          <a:lstStyle/>
          <a:p>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Tests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for</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Type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Approval</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on </a:t>
            </a:r>
            <a:r>
              <a:rPr lang="de-DE" sz="1200" b="1"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one</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discrete</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vehicle</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on </a:t>
            </a:r>
            <a:r>
              <a:rPr lang="de-DE" sz="1200" b="1"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one</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test</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track</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with</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b="1"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one</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equipement</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an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test</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team</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on </a:t>
            </a:r>
            <a:r>
              <a:rPr lang="de-DE" sz="1200" b="1"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one</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1200" dirty="0" err="1">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day</a:t>
            </a:r>
            <a:r>
              <a:rPr lang="de-DE" sz="1200" dirty="0">
                <a:solidFill>
                  <a:srgbClr val="F4B18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p:txBody>
      </p:sp>
      <p:sp>
        <p:nvSpPr>
          <p:cNvPr id="4044" name="Textfeld 4043"/>
          <p:cNvSpPr txBox="1"/>
          <p:nvPr/>
        </p:nvSpPr>
        <p:spPr>
          <a:xfrm>
            <a:off x="7104112" y="2518934"/>
            <a:ext cx="4787332" cy="584775"/>
          </a:xfrm>
          <a:prstGeom prst="rect">
            <a:avLst/>
          </a:prstGeom>
          <a:noFill/>
        </p:spPr>
        <p:txBody>
          <a:bodyPr wrap="square" rtlCol="0">
            <a:spAutoFit/>
          </a:bodyPr>
          <a:lstStyle/>
          <a:p>
            <a:r>
              <a:rPr lang="de-DE" sz="1600" dirty="0" err="1">
                <a:latin typeface="Arial" panose="020B0604020202020204" pitchFamily="34" charset="0"/>
                <a:cs typeface="Arial" panose="020B0604020202020204" pitchFamily="34" charset="0"/>
              </a:rPr>
              <a:t>Uncertainty</a:t>
            </a:r>
            <a:r>
              <a:rPr lang="de-DE" sz="1600" dirty="0">
                <a:latin typeface="Arial" panose="020B0604020202020204" pitchFamily="34" charset="0"/>
                <a:cs typeface="Arial" panose="020B0604020202020204" pitchFamily="34" charset="0"/>
              </a:rPr>
              <a:t> „Bubble“ </a:t>
            </a:r>
            <a:r>
              <a:rPr lang="de-DE" sz="1600" dirty="0" err="1">
                <a:latin typeface="Arial" panose="020B0604020202020204" pitchFamily="34" charset="0"/>
                <a:cs typeface="Arial" panose="020B0604020202020204" pitchFamily="34" charset="0"/>
              </a:rPr>
              <a:t>for</a:t>
            </a:r>
            <a:r>
              <a:rPr lang="de-DE" sz="1600" dirty="0">
                <a:latin typeface="Arial" panose="020B0604020202020204" pitchFamily="34" charset="0"/>
                <a:cs typeface="Arial" panose="020B0604020202020204" pitchFamily="34" charset="0"/>
              </a:rPr>
              <a:t> a </a:t>
            </a:r>
            <a:r>
              <a:rPr lang="de-DE" sz="1600" dirty="0" err="1">
                <a:latin typeface="Arial" panose="020B0604020202020204" pitchFamily="34" charset="0"/>
                <a:cs typeface="Arial" panose="020B0604020202020204" pitchFamily="34" charset="0"/>
              </a:rPr>
              <a:t>measurement</a:t>
            </a:r>
            <a:r>
              <a:rPr lang="de-DE" sz="1600" dirty="0">
                <a:latin typeface="Arial" panose="020B0604020202020204" pitchFamily="34" charset="0"/>
                <a:cs typeface="Arial" panose="020B0604020202020204" pitchFamily="34" charset="0"/>
              </a:rPr>
              <a:t> </a:t>
            </a:r>
            <a:r>
              <a:rPr lang="de-DE" sz="1600" dirty="0" err="1">
                <a:latin typeface="Arial" panose="020B0604020202020204" pitchFamily="34" charset="0"/>
                <a:cs typeface="Arial" panose="020B0604020202020204" pitchFamily="34" charset="0"/>
              </a:rPr>
              <a:t>procedure</a:t>
            </a:r>
            <a:r>
              <a:rPr lang="de-DE" sz="1600" dirty="0">
                <a:latin typeface="Arial" panose="020B0604020202020204" pitchFamily="34" charset="0"/>
                <a:cs typeface="Arial" panose="020B0604020202020204" pitchFamily="34" charset="0"/>
              </a:rPr>
              <a:t> </a:t>
            </a:r>
            <a:r>
              <a:rPr lang="de-DE" sz="1600" dirty="0" err="1">
                <a:latin typeface="Arial" panose="020B0604020202020204" pitchFamily="34" charset="0"/>
                <a:cs typeface="Arial" panose="020B0604020202020204" pitchFamily="34" charset="0"/>
              </a:rPr>
              <a:t>which</a:t>
            </a:r>
            <a:r>
              <a:rPr lang="de-DE" sz="1600" dirty="0">
                <a:latin typeface="Arial" panose="020B0604020202020204" pitchFamily="34" charset="0"/>
                <a:cs typeface="Arial" panose="020B0604020202020204" pitchFamily="34" charset="0"/>
              </a:rPr>
              <a:t> </a:t>
            </a:r>
            <a:r>
              <a:rPr lang="de-DE" sz="1600" dirty="0" err="1">
                <a:latin typeface="Arial" panose="020B0604020202020204" pitchFamily="34" charset="0"/>
                <a:cs typeface="Arial" panose="020B0604020202020204" pitchFamily="34" charset="0"/>
              </a:rPr>
              <a:t>creates</a:t>
            </a:r>
            <a:r>
              <a:rPr lang="de-DE" sz="1600" dirty="0">
                <a:latin typeface="Arial" panose="020B0604020202020204" pitchFamily="34" charset="0"/>
                <a:cs typeface="Arial" panose="020B0604020202020204" pitchFamily="34" charset="0"/>
              </a:rPr>
              <a:t> </a:t>
            </a:r>
            <a:r>
              <a:rPr lang="de-DE" sz="1600" dirty="0" err="1">
                <a:latin typeface="Arial" panose="020B0604020202020204" pitchFamily="34" charset="0"/>
                <a:cs typeface="Arial" panose="020B0604020202020204" pitchFamily="34" charset="0"/>
              </a:rPr>
              <a:t>the</a:t>
            </a:r>
            <a:r>
              <a:rPr lang="de-DE" sz="1600" dirty="0">
                <a:latin typeface="Arial" panose="020B0604020202020204" pitchFamily="34" charset="0"/>
                <a:cs typeface="Arial" panose="020B0604020202020204" pitchFamily="34" charset="0"/>
              </a:rPr>
              <a:t> </a:t>
            </a:r>
            <a:r>
              <a:rPr lang="de-DE" sz="1600" dirty="0" err="1">
                <a:latin typeface="Arial" panose="020B0604020202020204" pitchFamily="34" charset="0"/>
                <a:cs typeface="Arial" panose="020B0604020202020204" pitchFamily="34" charset="0"/>
              </a:rPr>
              <a:t>basis</a:t>
            </a:r>
            <a:r>
              <a:rPr lang="de-DE" sz="1600" dirty="0">
                <a:latin typeface="Arial" panose="020B0604020202020204" pitchFamily="34" charset="0"/>
                <a:cs typeface="Arial" panose="020B0604020202020204" pitchFamily="34" charset="0"/>
              </a:rPr>
              <a:t> </a:t>
            </a:r>
            <a:r>
              <a:rPr lang="de-DE" sz="1600" dirty="0" err="1">
                <a:latin typeface="Arial" panose="020B0604020202020204" pitchFamily="34" charset="0"/>
                <a:cs typeface="Arial" panose="020B0604020202020204" pitchFamily="34" charset="0"/>
              </a:rPr>
              <a:t>for</a:t>
            </a:r>
            <a:r>
              <a:rPr lang="de-DE" sz="1600" dirty="0">
                <a:latin typeface="Arial" panose="020B0604020202020204" pitchFamily="34" charset="0"/>
                <a:cs typeface="Arial" panose="020B0604020202020204" pitchFamily="34" charset="0"/>
              </a:rPr>
              <a:t> a UN Regulation.</a:t>
            </a:r>
          </a:p>
        </p:txBody>
      </p:sp>
    </p:spTree>
    <p:extLst>
      <p:ext uri="{BB962C8B-B14F-4D97-AF65-F5344CB8AC3E}">
        <p14:creationId xmlns:p14="http://schemas.microsoft.com/office/powerpoint/2010/main" val="1629458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fontScale="90000"/>
          </a:bodyPr>
          <a:lstStyle/>
          <a:p>
            <a:pPr algn="ctr"/>
            <a:r>
              <a:rPr lang="en-US" dirty="0">
                <a:latin typeface="+mn-lt"/>
                <a:cs typeface="Arial" panose="020B0604020202020204" pitchFamily="34" charset="0"/>
              </a:rPr>
              <a:t>Improved Uncertainty Estimate After Corrections for Temperature and Test Track (UN R51.03)</a:t>
            </a:r>
          </a:p>
        </p:txBody>
      </p:sp>
      <p:sp>
        <p:nvSpPr>
          <p:cNvPr id="3" name="Inhaltsplatzhalter 2"/>
          <p:cNvSpPr>
            <a:spLocks noGrp="1"/>
          </p:cNvSpPr>
          <p:nvPr>
            <p:ph idx="1"/>
          </p:nvPr>
        </p:nvSpPr>
        <p:spPr>
          <a:xfrm>
            <a:off x="263352" y="836712"/>
            <a:ext cx="3384376" cy="5073428"/>
          </a:xfrm>
        </p:spPr>
        <p:txBody>
          <a:bodyPr>
            <a:normAutofit/>
          </a:bodyPr>
          <a:lstStyle/>
          <a:p>
            <a:pPr lvl="0"/>
            <a:r>
              <a:rPr lang="en-US" sz="2000" dirty="0">
                <a:cs typeface="Arial" panose="020B0604020202020204" pitchFamily="34" charset="0"/>
              </a:rPr>
              <a:t>By applying the general numerical approach with the GUM, for carrying out calculations required as part of an evaluation on measurement uncertainty, the actual uncertainty for UN R51.03 </a:t>
            </a:r>
            <a:r>
              <a:rPr lang="en-US" sz="2000" b="1" u="sng" dirty="0">
                <a:cs typeface="Arial" panose="020B0604020202020204" pitchFamily="34" charset="0"/>
              </a:rPr>
              <a:t>for electric vehicles</a:t>
            </a:r>
            <a:r>
              <a:rPr lang="en-US" sz="2000" b="1" dirty="0">
                <a:cs typeface="Arial" panose="020B0604020202020204" pitchFamily="34" charset="0"/>
              </a:rPr>
              <a:t> </a:t>
            </a:r>
            <a:r>
              <a:rPr lang="en-US" sz="2000" dirty="0">
                <a:cs typeface="Arial" panose="020B0604020202020204" pitchFamily="34" charset="0"/>
              </a:rPr>
              <a:t>is provided by the table beside:</a:t>
            </a:r>
          </a:p>
          <a:p>
            <a:endParaRPr lang="en-US" sz="2000" dirty="0">
              <a:cs typeface="Arial" panose="020B0604020202020204" pitchFamily="34" charset="0"/>
            </a:endParaRPr>
          </a:p>
          <a:p>
            <a:endParaRPr lang="en-US" sz="2000" dirty="0">
              <a:cs typeface="Arial" panose="020B0604020202020204" pitchFamily="34" charset="0"/>
            </a:endParaRPr>
          </a:p>
        </p:txBody>
      </p:sp>
      <p:sp>
        <p:nvSpPr>
          <p:cNvPr id="6" name="Textfeld 5"/>
          <p:cNvSpPr txBox="1"/>
          <p:nvPr/>
        </p:nvSpPr>
        <p:spPr>
          <a:xfrm rot="16200000">
            <a:off x="9458162" y="3188760"/>
            <a:ext cx="4878259"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Impact based on experiences of manufacturer</a:t>
            </a:r>
          </a:p>
        </p:txBody>
      </p:sp>
      <p:pic>
        <p:nvPicPr>
          <p:cNvPr id="12" name="Grafik 11"/>
          <p:cNvPicPr>
            <a:picLocks noChangeAspect="1"/>
          </p:cNvPicPr>
          <p:nvPr/>
        </p:nvPicPr>
        <p:blipFill>
          <a:blip r:embed="rId2"/>
          <a:stretch>
            <a:fillRect/>
          </a:stretch>
        </p:blipFill>
        <p:spPr>
          <a:xfrm>
            <a:off x="3791744" y="859570"/>
            <a:ext cx="7128792" cy="5863750"/>
          </a:xfrm>
          <a:prstGeom prst="rect">
            <a:avLst/>
          </a:prstGeom>
        </p:spPr>
      </p:pic>
      <p:sp>
        <p:nvSpPr>
          <p:cNvPr id="13" name="Gleichschenkliges Dreieck 12"/>
          <p:cNvSpPr/>
          <p:nvPr/>
        </p:nvSpPr>
        <p:spPr>
          <a:xfrm rot="5400000">
            <a:off x="4187788" y="3904309"/>
            <a:ext cx="360040" cy="288032"/>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4" name="Gleichschenkliges Dreieck 13"/>
          <p:cNvSpPr/>
          <p:nvPr/>
        </p:nvSpPr>
        <p:spPr>
          <a:xfrm rot="5400000">
            <a:off x="4195045" y="3119478"/>
            <a:ext cx="360040" cy="288032"/>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8" name="Textfeld 7"/>
          <p:cNvSpPr txBox="1"/>
          <p:nvPr/>
        </p:nvSpPr>
        <p:spPr>
          <a:xfrm>
            <a:off x="9840416" y="6237312"/>
            <a:ext cx="1826141" cy="369332"/>
          </a:xfrm>
          <a:prstGeom prst="rect">
            <a:avLst/>
          </a:prstGeom>
          <a:solidFill>
            <a:schemeClr val="accent2">
              <a:lumMod val="20000"/>
              <a:lumOff val="80000"/>
            </a:schemeClr>
          </a:solidFill>
          <a:ln>
            <a:solidFill>
              <a:schemeClr val="tx1"/>
            </a:solidFill>
          </a:ln>
        </p:spPr>
        <p:txBody>
          <a:bodyPr wrap="none" rtlCol="0">
            <a:spAutoFit/>
          </a:bodyPr>
          <a:lstStyle/>
          <a:p>
            <a:r>
              <a:rPr lang="en-US" dirty="0">
                <a:latin typeface="Arial" panose="020B0604020202020204" pitchFamily="34" charset="0"/>
                <a:cs typeface="Arial" panose="020B0604020202020204" pitchFamily="34" charset="0"/>
              </a:rPr>
              <a:t>was: 3.41 dB(A)</a:t>
            </a:r>
          </a:p>
        </p:txBody>
      </p:sp>
    </p:spTree>
    <p:extLst>
      <p:ext uri="{BB962C8B-B14F-4D97-AF65-F5344CB8AC3E}">
        <p14:creationId xmlns:p14="http://schemas.microsoft.com/office/powerpoint/2010/main" val="2414251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vert="horz" lIns="91440" tIns="45720" rIns="91440" bIns="45720" rtlCol="0" anchor="ctr">
            <a:normAutofit/>
          </a:bodyPr>
          <a:lstStyle/>
          <a:p>
            <a:pPr algn="ctr"/>
            <a:r>
              <a:rPr lang="de-DE" dirty="0">
                <a:latin typeface="+mn-lt"/>
                <a:cs typeface="Arial" panose="020B0604020202020204" pitchFamily="34" charset="0"/>
              </a:rPr>
              <a:t>VENOLIVA STUDY on UN R51.03 (EU COM 2011)</a:t>
            </a:r>
          </a:p>
        </p:txBody>
      </p:sp>
      <p:sp>
        <p:nvSpPr>
          <p:cNvPr id="5" name="Inhaltsplatzhalter 4"/>
          <p:cNvSpPr>
            <a:spLocks noGrp="1"/>
          </p:cNvSpPr>
          <p:nvPr>
            <p:ph idx="1"/>
          </p:nvPr>
        </p:nvSpPr>
        <p:spPr/>
        <p:txBody>
          <a:bodyPr/>
          <a:lstStyle/>
          <a:p>
            <a:pPr marL="0" indent="0">
              <a:buNone/>
            </a:pPr>
            <a:r>
              <a:rPr lang="en-US" b="1" dirty="0">
                <a:cs typeface="Arial" panose="020B0604020202020204" pitchFamily="34" charset="0"/>
              </a:rPr>
              <a:t>10.3 Evaluation of test method B</a:t>
            </a:r>
          </a:p>
          <a:p>
            <a:pPr marL="0" indent="0">
              <a:buNone/>
            </a:pPr>
            <a:r>
              <a:rPr lang="en-US" dirty="0">
                <a:cs typeface="Arial" panose="020B0604020202020204" pitchFamily="34" charset="0"/>
              </a:rPr>
              <a:t>The practicability and manageability of method B was investigated by means of a small enquiry among a number of type approval authorities that had submitted significant numbers of test report files for the database. Based on the response from these type approval authorities the following conclusions can be drawn:</a:t>
            </a:r>
          </a:p>
          <a:p>
            <a:pPr marL="809625"/>
            <a:r>
              <a:rPr lang="en-US" dirty="0">
                <a:cs typeface="Arial" panose="020B0604020202020204" pitchFamily="34" charset="0"/>
              </a:rPr>
              <a:t>The complexity of the new method B for light vehicles (M1, N1 and N2 &lt; 3,5t) is approximately three times higher than of the current method A;</a:t>
            </a:r>
          </a:p>
          <a:p>
            <a:pPr marL="809625"/>
            <a:r>
              <a:rPr lang="en-US" dirty="0">
                <a:cs typeface="Arial" panose="020B0604020202020204" pitchFamily="34" charset="0"/>
              </a:rPr>
              <a:t>For these vehicles </a:t>
            </a:r>
            <a:r>
              <a:rPr lang="en-US" b="1" u="sng" dirty="0">
                <a:cs typeface="Arial" panose="020B0604020202020204" pitchFamily="34" charset="0"/>
              </a:rPr>
              <a:t>method B requires more attention to avoid errors and to achieve the necessary measurement accuracy</a:t>
            </a:r>
            <a:r>
              <a:rPr lang="en-US" dirty="0">
                <a:cs typeface="Arial" panose="020B0604020202020204" pitchFamily="34" charset="0"/>
              </a:rPr>
              <a:t> than method A;</a:t>
            </a:r>
          </a:p>
          <a:p>
            <a:pPr marL="809625"/>
            <a:r>
              <a:rPr lang="en-US" dirty="0">
                <a:cs typeface="Arial" panose="020B0604020202020204" pitchFamily="34" charset="0"/>
              </a:rPr>
              <a:t>Depending on the type of measuring equipment (fully integrated or separate systems) the management of the test process may be rather time consuming;</a:t>
            </a:r>
          </a:p>
          <a:p>
            <a:pPr marL="809625"/>
            <a:r>
              <a:rPr lang="en-US" b="1" u="sng" dirty="0">
                <a:cs typeface="Arial" panose="020B0604020202020204" pitchFamily="34" charset="0"/>
              </a:rPr>
              <a:t>Method B is more sensitive to environmental parameters</a:t>
            </a:r>
            <a:r>
              <a:rPr lang="en-US" dirty="0">
                <a:cs typeface="Arial" panose="020B0604020202020204" pitchFamily="34" charset="0"/>
              </a:rPr>
              <a:t>, because the test results for light vehicles are lower than for method A;</a:t>
            </a:r>
          </a:p>
          <a:p>
            <a:pPr marL="809625"/>
            <a:r>
              <a:rPr lang="en-US" dirty="0">
                <a:cs typeface="Arial" panose="020B0604020202020204" pitchFamily="34" charset="0"/>
              </a:rPr>
              <a:t>Nevertheless, method B is considered reproducible and manageable;</a:t>
            </a:r>
            <a:endParaRPr lang="de-DE" dirty="0">
              <a:cs typeface="Arial" panose="020B0604020202020204" pitchFamily="34" charset="0"/>
            </a:endParaRPr>
          </a:p>
        </p:txBody>
      </p:sp>
      <p:sp>
        <p:nvSpPr>
          <p:cNvPr id="2" name="Textfeld 1"/>
          <p:cNvSpPr txBox="1"/>
          <p:nvPr/>
        </p:nvSpPr>
        <p:spPr>
          <a:xfrm>
            <a:off x="983432" y="5490868"/>
            <a:ext cx="10598968" cy="1015663"/>
          </a:xfrm>
          <a:prstGeom prst="rect">
            <a:avLst/>
          </a:prstGeom>
          <a:solidFill>
            <a:schemeClr val="bg1">
              <a:lumMod val="85000"/>
            </a:schemeClr>
          </a:solidFill>
        </p:spPr>
        <p:txBody>
          <a:bodyPr wrap="square" rtlCol="0">
            <a:spAutoFit/>
          </a:bodyPr>
          <a:lstStyle/>
          <a:p>
            <a:r>
              <a:rPr lang="de-DE" sz="2000" dirty="0">
                <a:latin typeface="Arial" panose="020B0604020202020204" pitchFamily="34" charset="0"/>
                <a:cs typeface="Arial" panose="020B0604020202020204" pitchFamily="34" charset="0"/>
              </a:rPr>
              <a:t>The VENOLIVA STUDY </a:t>
            </a:r>
            <a:r>
              <a:rPr lang="de-DE" sz="2000" dirty="0" err="1">
                <a:latin typeface="Arial" panose="020B0604020202020204" pitchFamily="34" charset="0"/>
                <a:cs typeface="Arial" panose="020B0604020202020204" pitchFamily="34" charset="0"/>
              </a:rPr>
              <a:t>of</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the</a:t>
            </a:r>
            <a:r>
              <a:rPr lang="de-DE" sz="2000" dirty="0">
                <a:latin typeface="Arial" panose="020B0604020202020204" pitchFamily="34" charset="0"/>
                <a:cs typeface="Arial" panose="020B0604020202020204" pitchFamily="34" charset="0"/>
              </a:rPr>
              <a:t> European </a:t>
            </a:r>
            <a:r>
              <a:rPr lang="de-DE" sz="2000" dirty="0" err="1">
                <a:latin typeface="Arial" panose="020B0604020202020204" pitchFamily="34" charset="0"/>
                <a:cs typeface="Arial" panose="020B0604020202020204" pitchFamily="34" charset="0"/>
              </a:rPr>
              <a:t>Commission</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from</a:t>
            </a:r>
            <a:r>
              <a:rPr lang="de-DE" sz="2000" dirty="0">
                <a:latin typeface="Arial" panose="020B0604020202020204" pitchFamily="34" charset="0"/>
                <a:cs typeface="Arial" panose="020B0604020202020204" pitchFamily="34" charset="0"/>
              </a:rPr>
              <a:t> 2011 on </a:t>
            </a:r>
            <a:r>
              <a:rPr lang="de-DE" sz="2000" dirty="0" err="1">
                <a:latin typeface="Arial" panose="020B0604020202020204" pitchFamily="34" charset="0"/>
                <a:cs typeface="Arial" panose="020B0604020202020204" pitchFamily="34" charset="0"/>
              </a:rPr>
              <a:t>the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introduction</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of</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the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new</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test</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procedure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method</a:t>
            </a:r>
            <a:r>
              <a:rPr lang="de-DE" sz="2000" dirty="0">
                <a:latin typeface="Arial" panose="020B0604020202020204" pitchFamily="34" charset="0"/>
                <a:cs typeface="Arial" panose="020B0604020202020204" pitchFamily="34" charset="0"/>
              </a:rPr>
              <a:t> B) </a:t>
            </a:r>
            <a:r>
              <a:rPr lang="de-DE" sz="2000" dirty="0" err="1">
                <a:latin typeface="Arial" panose="020B0604020202020204" pitchFamily="34" charset="0"/>
                <a:cs typeface="Arial" panose="020B0604020202020204" pitchFamily="34" charset="0"/>
              </a:rPr>
              <a:t>concludes</a:t>
            </a:r>
            <a:r>
              <a:rPr lang="de-DE" sz="2000" dirty="0">
                <a:latin typeface="Arial" panose="020B0604020202020204" pitchFamily="34" charset="0"/>
                <a:cs typeface="Arial" panose="020B0604020202020204" pitchFamily="34" charset="0"/>
              </a:rPr>
              <a:t> a </a:t>
            </a:r>
            <a:r>
              <a:rPr lang="de-DE" sz="2000" dirty="0" err="1">
                <a:latin typeface="Arial" panose="020B0604020202020204" pitchFamily="34" charset="0"/>
                <a:cs typeface="Arial" panose="020B0604020202020204" pitchFamily="34" charset="0"/>
              </a:rPr>
              <a:t>higher</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sensitivity</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with</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regard</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to</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measurement</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accuracy</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and</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ambient</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conditions</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compared</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to</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the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old</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test</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procedure</a:t>
            </a:r>
            <a:r>
              <a:rPr lang="de-DE" sz="2000" dirty="0">
                <a:latin typeface="Arial" panose="020B0604020202020204" pitchFamily="34" charset="0"/>
                <a:cs typeface="Arial" panose="020B0604020202020204" pitchFamily="34" charset="0"/>
              </a:rPr>
              <a:t> (</a:t>
            </a:r>
            <a:r>
              <a:rPr lang="de-DE" sz="2000" dirty="0" err="1">
                <a:latin typeface="Arial" panose="020B0604020202020204" pitchFamily="34" charset="0"/>
                <a:cs typeface="Arial" panose="020B0604020202020204" pitchFamily="34" charset="0"/>
              </a:rPr>
              <a:t>method</a:t>
            </a:r>
            <a:r>
              <a:rPr lang="de-DE" sz="2000" dirty="0">
                <a:latin typeface="Arial" panose="020B0604020202020204" pitchFamily="34" charset="0"/>
                <a:cs typeface="Arial" panose="020B0604020202020204" pitchFamily="34" charset="0"/>
              </a:rPr>
              <a:t> A)</a:t>
            </a:r>
          </a:p>
        </p:txBody>
      </p:sp>
      <p:sp>
        <p:nvSpPr>
          <p:cNvPr id="6" name="Gleichschenkliges Dreieck 5"/>
          <p:cNvSpPr/>
          <p:nvPr/>
        </p:nvSpPr>
        <p:spPr>
          <a:xfrm rot="5400000">
            <a:off x="186959" y="5703525"/>
            <a:ext cx="845282" cy="576064"/>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1876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vert="horz" lIns="91440" tIns="45720" rIns="91440" bIns="45720" rtlCol="0" anchor="ctr">
            <a:normAutofit/>
          </a:bodyPr>
          <a:lstStyle/>
          <a:p>
            <a:pPr algn="ctr"/>
            <a:r>
              <a:rPr lang="en-US" dirty="0">
                <a:latin typeface="+mn-lt"/>
                <a:cs typeface="Arial" panose="020B0604020202020204" pitchFamily="34" charset="0"/>
              </a:rPr>
              <a:t>VENOLIVA STUDY on UN R51.03 (EU COM 2011)</a:t>
            </a:r>
          </a:p>
        </p:txBody>
      </p:sp>
      <p:sp>
        <p:nvSpPr>
          <p:cNvPr id="5" name="Inhaltsplatzhalter 4"/>
          <p:cNvSpPr>
            <a:spLocks noGrp="1"/>
          </p:cNvSpPr>
          <p:nvPr>
            <p:ph idx="1"/>
          </p:nvPr>
        </p:nvSpPr>
        <p:spPr>
          <a:xfrm>
            <a:off x="191344" y="1052737"/>
            <a:ext cx="6494512" cy="5073428"/>
          </a:xfrm>
        </p:spPr>
        <p:txBody>
          <a:bodyPr>
            <a:normAutofit/>
          </a:bodyPr>
          <a:lstStyle/>
          <a:p>
            <a:pPr marL="0" indent="0">
              <a:buNone/>
            </a:pPr>
            <a:r>
              <a:rPr lang="en-US" b="1" dirty="0"/>
              <a:t>8.6 </a:t>
            </a:r>
            <a:r>
              <a:rPr lang="en-US" b="1" dirty="0" err="1"/>
              <a:t>Optimisation</a:t>
            </a:r>
            <a:r>
              <a:rPr lang="en-US" b="1" dirty="0"/>
              <a:t> of vehicles to the test method (</a:t>
            </a:r>
            <a:r>
              <a:rPr lang="en-US" b="1" dirty="0">
                <a:solidFill>
                  <a:srgbClr val="FF0000"/>
                </a:solidFill>
              </a:rPr>
              <a:t>M1 Vehicles</a:t>
            </a:r>
            <a:r>
              <a:rPr lang="en-US" b="1" dirty="0"/>
              <a:t>)</a:t>
            </a:r>
          </a:p>
          <a:p>
            <a:pPr marL="720725"/>
            <a:r>
              <a:rPr lang="en-US" dirty="0"/>
              <a:t>The current test method A has been in force for a very long period. </a:t>
            </a:r>
            <a:r>
              <a:rPr lang="en-US" b="1" u="sng" dirty="0"/>
              <a:t>Vehicle manufacturers have learnt to take the test conditions and the type approval requirements into account</a:t>
            </a:r>
            <a:r>
              <a:rPr lang="en-US" b="1" dirty="0"/>
              <a:t> </a:t>
            </a:r>
            <a:r>
              <a:rPr lang="en-US" dirty="0"/>
              <a:t>in the design process of the vehicles. </a:t>
            </a:r>
          </a:p>
          <a:p>
            <a:pPr marL="720725"/>
            <a:r>
              <a:rPr lang="en-US" b="1" u="sng" dirty="0"/>
              <a:t>This adaptation or </a:t>
            </a:r>
            <a:r>
              <a:rPr lang="en-US" b="1" u="sng" dirty="0" err="1"/>
              <a:t>optimisation</a:t>
            </a:r>
            <a:r>
              <a:rPr lang="en-US" b="1" u="sng" dirty="0"/>
              <a:t> to the test method has not yet taken place for test method B</a:t>
            </a:r>
            <a:r>
              <a:rPr lang="en-US" dirty="0"/>
              <a:t>, which is new and was applied on a large scale for the first time during the monitoring period. </a:t>
            </a:r>
          </a:p>
          <a:p>
            <a:pPr marL="720725"/>
            <a:r>
              <a:rPr lang="en-US" dirty="0"/>
              <a:t>The histograms for method A cut off sharply at the limit values, while the histograms for method B show a more natural tapering off to higher sound emission levels. </a:t>
            </a:r>
          </a:p>
          <a:p>
            <a:pPr marL="720725"/>
            <a:r>
              <a:rPr lang="en-US" dirty="0"/>
              <a:t>Based on the differences between the histograms for test methods A and B for these vehicles it may be assumed that after some time the results of test method B will show a similar high end cut off as the results of test method A. </a:t>
            </a:r>
          </a:p>
          <a:p>
            <a:pPr marL="720725"/>
            <a:r>
              <a:rPr lang="en-US" dirty="0"/>
              <a:t>The highest values will then be 72 or 73 dB(A). </a:t>
            </a:r>
          </a:p>
        </p:txBody>
      </p:sp>
      <p:pic>
        <p:nvPicPr>
          <p:cNvPr id="2" name="Grafik 1"/>
          <p:cNvPicPr>
            <a:picLocks noChangeAspect="1"/>
          </p:cNvPicPr>
          <p:nvPr/>
        </p:nvPicPr>
        <p:blipFill>
          <a:blip r:embed="rId2"/>
          <a:stretch>
            <a:fillRect/>
          </a:stretch>
        </p:blipFill>
        <p:spPr>
          <a:xfrm>
            <a:off x="6744072" y="1444139"/>
            <a:ext cx="2520000" cy="2395115"/>
          </a:xfrm>
          <a:prstGeom prst="rect">
            <a:avLst/>
          </a:prstGeom>
        </p:spPr>
      </p:pic>
      <p:pic>
        <p:nvPicPr>
          <p:cNvPr id="3" name="Grafik 2"/>
          <p:cNvPicPr>
            <a:picLocks noChangeAspect="1"/>
          </p:cNvPicPr>
          <p:nvPr/>
        </p:nvPicPr>
        <p:blipFill>
          <a:blip r:embed="rId3"/>
          <a:stretch>
            <a:fillRect/>
          </a:stretch>
        </p:blipFill>
        <p:spPr>
          <a:xfrm>
            <a:off x="9264072" y="1352990"/>
            <a:ext cx="2520000" cy="2520000"/>
          </a:xfrm>
          <a:prstGeom prst="rect">
            <a:avLst/>
          </a:prstGeom>
        </p:spPr>
      </p:pic>
      <p:pic>
        <p:nvPicPr>
          <p:cNvPr id="6" name="Grafik 5"/>
          <p:cNvPicPr>
            <a:picLocks noChangeAspect="1"/>
          </p:cNvPicPr>
          <p:nvPr/>
        </p:nvPicPr>
        <p:blipFill>
          <a:blip r:embed="rId4"/>
          <a:stretch>
            <a:fillRect/>
          </a:stretch>
        </p:blipFill>
        <p:spPr>
          <a:xfrm>
            <a:off x="7623887" y="1124744"/>
            <a:ext cx="3280370" cy="228246"/>
          </a:xfrm>
          <a:prstGeom prst="rect">
            <a:avLst/>
          </a:prstGeom>
        </p:spPr>
      </p:pic>
      <p:sp>
        <p:nvSpPr>
          <p:cNvPr id="7" name="Textfeld 6"/>
          <p:cNvSpPr txBox="1"/>
          <p:nvPr/>
        </p:nvSpPr>
        <p:spPr>
          <a:xfrm>
            <a:off x="7979126" y="4869160"/>
            <a:ext cx="3584681" cy="1477328"/>
          </a:xfrm>
          <a:prstGeom prst="rect">
            <a:avLst/>
          </a:prstGeom>
          <a:solidFill>
            <a:schemeClr val="bg1">
              <a:lumMod val="85000"/>
            </a:schemeClr>
          </a:solidFill>
        </p:spPr>
        <p:txBody>
          <a:bodyPr wrap="square" rtlCol="0">
            <a:spAutoFit/>
          </a:bodyPr>
          <a:lstStyle/>
          <a:p>
            <a:r>
              <a:rPr lang="en-US" dirty="0">
                <a:latin typeface="Arial" panose="020B0604020202020204" pitchFamily="34" charset="0"/>
              </a:rPr>
              <a:t>The basic limit for M1 vehicles was set to 72 dB(A) and included the assumption that manufacturer will „learn to take the best conditions into account“.</a:t>
            </a:r>
          </a:p>
        </p:txBody>
      </p:sp>
      <p:grpSp>
        <p:nvGrpSpPr>
          <p:cNvPr id="12" name="Gruppieren 11"/>
          <p:cNvGrpSpPr/>
          <p:nvPr/>
        </p:nvGrpSpPr>
        <p:grpSpPr>
          <a:xfrm>
            <a:off x="8116312" y="1577946"/>
            <a:ext cx="2362874" cy="1995069"/>
            <a:chOff x="8040216" y="1556792"/>
            <a:chExt cx="2448272" cy="2016224"/>
          </a:xfrm>
        </p:grpSpPr>
        <p:cxnSp>
          <p:nvCxnSpPr>
            <p:cNvPr id="9" name="Gerader Verbinder 8"/>
            <p:cNvCxnSpPr/>
            <p:nvPr/>
          </p:nvCxnSpPr>
          <p:spPr>
            <a:xfrm>
              <a:off x="8040216" y="1556792"/>
              <a:ext cx="0" cy="201622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Gerader Verbinder 10"/>
            <p:cNvCxnSpPr/>
            <p:nvPr/>
          </p:nvCxnSpPr>
          <p:spPr>
            <a:xfrm>
              <a:off x="10488488" y="1556792"/>
              <a:ext cx="0" cy="201622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14" name="Gerade Verbindung mit Pfeil 13"/>
          <p:cNvCxnSpPr/>
          <p:nvPr/>
        </p:nvCxnSpPr>
        <p:spPr>
          <a:xfrm flipH="1">
            <a:off x="8184232" y="2924944"/>
            <a:ext cx="288032"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8184232" y="2630872"/>
            <a:ext cx="825867" cy="369332"/>
          </a:xfrm>
          <a:prstGeom prst="rect">
            <a:avLst/>
          </a:prstGeom>
          <a:noFill/>
        </p:spPr>
        <p:txBody>
          <a:bodyPr wrap="none" rtlCol="0">
            <a:spAutoFit/>
          </a:bodyPr>
          <a:lstStyle/>
          <a:p>
            <a:r>
              <a:rPr lang="en-US" dirty="0">
                <a:latin typeface="Arial" panose="020B0604020202020204" pitchFamily="34" charset="0"/>
              </a:rPr>
              <a:t>Diesel</a:t>
            </a:r>
          </a:p>
        </p:txBody>
      </p:sp>
      <p:sp>
        <p:nvSpPr>
          <p:cNvPr id="13" name="Gleichschenkliges Dreieck 12"/>
          <p:cNvSpPr/>
          <p:nvPr/>
        </p:nvSpPr>
        <p:spPr>
          <a:xfrm rot="5400000">
            <a:off x="6961200" y="5306860"/>
            <a:ext cx="1451463" cy="576064"/>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731330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latin typeface="+mn-lt"/>
              </a:rPr>
              <a:t>ISO/IEC Guide 98-3 (</a:t>
            </a:r>
            <a:r>
              <a:rPr lang="en-US" u="sng" dirty="0">
                <a:effectLst>
                  <a:outerShdw blurRad="38100" dist="38100" dir="2700000" algn="tl">
                    <a:srgbClr val="000000">
                      <a:alpha val="43137"/>
                    </a:srgbClr>
                  </a:outerShdw>
                </a:effectLst>
                <a:latin typeface="+mn-lt"/>
              </a:rPr>
              <a:t>G</a:t>
            </a:r>
            <a:r>
              <a:rPr lang="en-US" dirty="0">
                <a:latin typeface="+mn-lt"/>
              </a:rPr>
              <a:t>uide to the expression of </a:t>
            </a:r>
            <a:r>
              <a:rPr lang="en-US" u="sng" dirty="0">
                <a:effectLst>
                  <a:outerShdw blurRad="38100" dist="38100" dir="2700000" algn="tl">
                    <a:srgbClr val="000000">
                      <a:alpha val="43137"/>
                    </a:srgbClr>
                  </a:outerShdw>
                </a:effectLst>
                <a:latin typeface="+mn-lt"/>
              </a:rPr>
              <a:t>U</a:t>
            </a:r>
            <a:r>
              <a:rPr lang="en-US" dirty="0">
                <a:latin typeface="+mn-lt"/>
              </a:rPr>
              <a:t>ncertainty in </a:t>
            </a:r>
            <a:r>
              <a:rPr lang="en-US" u="sng" dirty="0">
                <a:effectLst>
                  <a:outerShdw blurRad="38100" dist="38100" dir="2700000" algn="tl">
                    <a:srgbClr val="000000">
                      <a:alpha val="43137"/>
                    </a:srgbClr>
                  </a:outerShdw>
                </a:effectLst>
                <a:latin typeface="+mn-lt"/>
              </a:rPr>
              <a:t>M</a:t>
            </a:r>
            <a:r>
              <a:rPr lang="en-US" dirty="0">
                <a:latin typeface="+mn-lt"/>
              </a:rPr>
              <a:t>easurement)</a:t>
            </a:r>
            <a:endParaRPr lang="de-DE" dirty="0">
              <a:latin typeface="+mn-lt"/>
            </a:endParaRPr>
          </a:p>
        </p:txBody>
      </p:sp>
      <p:pic>
        <p:nvPicPr>
          <p:cNvPr id="4" name="Grafik 3"/>
          <p:cNvPicPr>
            <a:picLocks noChangeAspect="1"/>
          </p:cNvPicPr>
          <p:nvPr/>
        </p:nvPicPr>
        <p:blipFill>
          <a:blip r:embed="rId2"/>
          <a:stretch>
            <a:fillRect/>
          </a:stretch>
        </p:blipFill>
        <p:spPr>
          <a:xfrm>
            <a:off x="7248916" y="945763"/>
            <a:ext cx="4823748" cy="4427453"/>
          </a:xfrm>
          <a:prstGeom prst="rect">
            <a:avLst/>
          </a:prstGeom>
        </p:spPr>
      </p:pic>
      <p:sp>
        <p:nvSpPr>
          <p:cNvPr id="5" name="Textfeld 2"/>
          <p:cNvSpPr txBox="1"/>
          <p:nvPr/>
        </p:nvSpPr>
        <p:spPr>
          <a:xfrm>
            <a:off x="487218" y="945763"/>
            <a:ext cx="6904926" cy="5709255"/>
          </a:xfrm>
          <a:prstGeom prst="rect">
            <a:avLst/>
          </a:prstGeom>
          <a:noFill/>
        </p:spPr>
        <p:txBody>
          <a:bodyPr wrap="square" rtlCol="0">
            <a:spAutoFit/>
          </a:bodyPr>
          <a:lstStyle>
            <a:defPPr>
              <a:defRPr lang="fr-FR"/>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marL="285750" indent="-285750">
              <a:spcAft>
                <a:spcPts val="600"/>
              </a:spcAft>
              <a:buFont typeface="Wingdings" panose="05000000000000000000" pitchFamily="2" charset="2"/>
              <a:buChar char="Ø"/>
            </a:pPr>
            <a:r>
              <a:rPr lang="sv-SE" dirty="0"/>
              <a:t>The </a:t>
            </a:r>
            <a:r>
              <a:rPr lang="en-US" dirty="0"/>
              <a:t>uncertainty</a:t>
            </a:r>
            <a:r>
              <a:rPr lang="sv-SE" dirty="0"/>
              <a:t> </a:t>
            </a:r>
            <a:r>
              <a:rPr lang="en-US" dirty="0"/>
              <a:t>of results obtained from measurements can be evaluated by the procedure given in </a:t>
            </a:r>
            <a:r>
              <a:rPr lang="en-US" b="1" u="sng" dirty="0"/>
              <a:t>ISO/IEC Guide 98-3 </a:t>
            </a:r>
            <a:r>
              <a:rPr lang="en-US" dirty="0"/>
              <a:t>(GUM) or by interlaboratory comparisons in accordance with </a:t>
            </a:r>
            <a:r>
              <a:rPr lang="en-US" b="1" u="sng" dirty="0"/>
              <a:t>ISO 5725 </a:t>
            </a:r>
            <a:r>
              <a:rPr lang="sv-SE" dirty="0"/>
              <a:t>(part 1 to 6)</a:t>
            </a:r>
          </a:p>
          <a:p>
            <a:pPr marL="285750" indent="-285750">
              <a:spcAft>
                <a:spcPts val="600"/>
              </a:spcAft>
              <a:buFont typeface="Wingdings" panose="05000000000000000000" pitchFamily="2" charset="2"/>
              <a:buChar char="Ø"/>
            </a:pPr>
            <a:r>
              <a:rPr lang="en-US" dirty="0"/>
              <a:t>The procedure given in ISO 5725 </a:t>
            </a:r>
            <a:r>
              <a:rPr lang="sv-SE" dirty="0"/>
              <a:t>(part 1 to 6) </a:t>
            </a:r>
            <a:r>
              <a:rPr lang="en-US" dirty="0"/>
              <a:t>to estimate the uncertainties associated with the test procedures mentioned in UN Regulation No. 51.03 or No. 117.02 (for Rolling Sound) </a:t>
            </a:r>
            <a:r>
              <a:rPr lang="sv-SE" dirty="0"/>
              <a:t>is not followed, as </a:t>
            </a:r>
            <a:r>
              <a:rPr lang="en-US" dirty="0"/>
              <a:t>extensive inter- and intra-laboratory data are not available for the calculation of the uncertainties.</a:t>
            </a:r>
          </a:p>
          <a:p>
            <a:pPr marL="285750" indent="-285750">
              <a:spcAft>
                <a:spcPts val="600"/>
              </a:spcAft>
              <a:buFont typeface="Wingdings" panose="05000000000000000000" pitchFamily="2" charset="2"/>
              <a:buChar char="Ø"/>
            </a:pPr>
            <a:r>
              <a:rPr lang="en-US" dirty="0"/>
              <a:t>Instead, the procedure given in ISO/IEC Guide 98-3 (GUM) can be followed to estimate the uncertainties associated with the test procedures mentioned above. </a:t>
            </a:r>
          </a:p>
          <a:p>
            <a:pPr marL="285750" indent="-285750">
              <a:spcAft>
                <a:spcPts val="600"/>
              </a:spcAft>
              <a:buFont typeface="Wingdings" panose="05000000000000000000" pitchFamily="2" charset="2"/>
              <a:buChar char="Ø"/>
            </a:pPr>
            <a:r>
              <a:rPr lang="en-US" dirty="0"/>
              <a:t>The data for the calculation of the uncertainties are based on existing statistical data, analysis of tolerances and engineering judgement and can be grouped as follows for</a:t>
            </a:r>
          </a:p>
          <a:p>
            <a:pPr marL="742950" lvl="1" indent="-285750">
              <a:spcAft>
                <a:spcPts val="600"/>
              </a:spcAft>
              <a:buFont typeface="Wingdings" panose="05000000000000000000" pitchFamily="2" charset="2"/>
              <a:buChar char="Ø"/>
            </a:pPr>
            <a:r>
              <a:rPr lang="en-US" dirty="0"/>
              <a:t>the same vehicle</a:t>
            </a:r>
          </a:p>
          <a:p>
            <a:pPr marL="1200150" lvl="2" indent="-285750">
              <a:spcAft>
                <a:spcPts val="600"/>
              </a:spcAft>
              <a:buFont typeface="Wingdings" panose="05000000000000000000" pitchFamily="2" charset="2"/>
              <a:buChar char="ü"/>
            </a:pPr>
            <a:r>
              <a:rPr lang="en-US" dirty="0"/>
              <a:t>Run to Run</a:t>
            </a:r>
          </a:p>
          <a:p>
            <a:pPr marL="1200150" lvl="2" indent="-285750">
              <a:spcAft>
                <a:spcPts val="600"/>
              </a:spcAft>
              <a:buFont typeface="Wingdings" panose="05000000000000000000" pitchFamily="2" charset="2"/>
              <a:buChar char="ü"/>
            </a:pPr>
            <a:r>
              <a:rPr lang="en-US" dirty="0"/>
              <a:t>Day to Day</a:t>
            </a:r>
          </a:p>
          <a:p>
            <a:pPr marL="1200150" lvl="2" indent="-285750">
              <a:spcAft>
                <a:spcPts val="600"/>
              </a:spcAft>
              <a:buFont typeface="Wingdings" panose="05000000000000000000" pitchFamily="2" charset="2"/>
              <a:buChar char="ü"/>
            </a:pPr>
            <a:r>
              <a:rPr lang="en-US" dirty="0"/>
              <a:t>Site to Site</a:t>
            </a:r>
          </a:p>
          <a:p>
            <a:pPr marL="742950" lvl="2" indent="-285750">
              <a:spcAft>
                <a:spcPts val="600"/>
              </a:spcAft>
              <a:buFont typeface="Wingdings" panose="05000000000000000000" pitchFamily="2" charset="2"/>
              <a:buChar char="Ø"/>
            </a:pPr>
            <a:r>
              <a:rPr lang="en-US" dirty="0"/>
              <a:t>different vehicles of the same kind</a:t>
            </a:r>
          </a:p>
          <a:p>
            <a:pPr marL="1200150" lvl="2" indent="-285750">
              <a:spcAft>
                <a:spcPts val="600"/>
              </a:spcAft>
              <a:buFont typeface="Wingdings" panose="05000000000000000000" pitchFamily="2" charset="2"/>
              <a:buChar char="ü"/>
            </a:pPr>
            <a:r>
              <a:rPr lang="en-US" dirty="0"/>
              <a:t>New Vehicle to new Vehicle or, new Vehicle to used Vehicle</a:t>
            </a:r>
          </a:p>
        </p:txBody>
      </p:sp>
    </p:spTree>
    <p:extLst>
      <p:ext uri="{BB962C8B-B14F-4D97-AF65-F5344CB8AC3E}">
        <p14:creationId xmlns:p14="http://schemas.microsoft.com/office/powerpoint/2010/main" val="3613654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876000" y="1780707"/>
            <a:ext cx="10440000" cy="3753750"/>
          </a:xfrm>
          <a:prstGeom prst="rect">
            <a:avLst/>
          </a:prstGeom>
        </p:spPr>
      </p:pic>
      <p:sp>
        <p:nvSpPr>
          <p:cNvPr id="2" name="Titel 1"/>
          <p:cNvSpPr>
            <a:spLocks noGrp="1"/>
          </p:cNvSpPr>
          <p:nvPr>
            <p:ph type="title"/>
          </p:nvPr>
        </p:nvSpPr>
        <p:spPr/>
        <p:txBody>
          <a:bodyPr/>
          <a:lstStyle/>
          <a:p>
            <a:pPr algn="ctr"/>
            <a:r>
              <a:rPr lang="en-US" dirty="0">
                <a:latin typeface="+mn-lt"/>
                <a:cs typeface="Arial" panose="020B0604020202020204" pitchFamily="34" charset="0"/>
              </a:rPr>
              <a:t>How are Uncertainties Handled Today in a Regulation?</a:t>
            </a:r>
          </a:p>
        </p:txBody>
      </p:sp>
      <p:sp>
        <p:nvSpPr>
          <p:cNvPr id="3" name="Inhaltsplatzhalter 2"/>
          <p:cNvSpPr>
            <a:spLocks noGrp="1"/>
          </p:cNvSpPr>
          <p:nvPr>
            <p:ph idx="1"/>
          </p:nvPr>
        </p:nvSpPr>
        <p:spPr>
          <a:xfrm>
            <a:off x="263352" y="908720"/>
            <a:ext cx="11665296" cy="5616623"/>
          </a:xfrm>
        </p:spPr>
        <p:txBody>
          <a:bodyPr>
            <a:noAutofit/>
          </a:bodyPr>
          <a:lstStyle/>
          <a:p>
            <a:pPr lvl="0">
              <a:spcBef>
                <a:spcPts val="1200"/>
              </a:spcBef>
            </a:pPr>
            <a:r>
              <a:rPr lang="en-GB" dirty="0">
                <a:cs typeface="Arial" panose="020B0604020202020204" pitchFamily="34" charset="0"/>
              </a:rPr>
              <a:t>Regulations provide already provisions to ensure accurate testing. Without these provisions, test results would not be repeatable and would provide a variation, which is inacceptable for the purpose of regulation.</a:t>
            </a:r>
            <a:br>
              <a:rPr lang="en-GB" dirty="0">
                <a:cs typeface="Arial" panose="020B0604020202020204" pitchFamily="34" charset="0"/>
              </a:rPr>
            </a:br>
            <a:br>
              <a:rPr lang="en-GB" dirty="0">
                <a:cs typeface="Arial" panose="020B0604020202020204" pitchFamily="34" charset="0"/>
              </a:rPr>
            </a:br>
            <a:br>
              <a:rPr lang="en-GB" dirty="0">
                <a:cs typeface="Arial" panose="020B0604020202020204" pitchFamily="34" charset="0"/>
              </a:rPr>
            </a:br>
            <a:endParaRPr lang="en-GB" dirty="0">
              <a:cs typeface="Arial" panose="020B0604020202020204" pitchFamily="34" charset="0"/>
            </a:endParaRPr>
          </a:p>
          <a:p>
            <a:pPr>
              <a:spcBef>
                <a:spcPts val="1200"/>
              </a:spcBef>
            </a:pPr>
            <a:endParaRPr lang="en-GB" dirty="0">
              <a:cs typeface="Arial" panose="020B0604020202020204" pitchFamily="34" charset="0"/>
            </a:endParaRPr>
          </a:p>
          <a:p>
            <a:pPr>
              <a:spcBef>
                <a:spcPts val="1200"/>
              </a:spcBef>
            </a:pPr>
            <a:endParaRPr lang="en-GB" dirty="0">
              <a:cs typeface="Arial" panose="020B0604020202020204" pitchFamily="34" charset="0"/>
            </a:endParaRPr>
          </a:p>
          <a:p>
            <a:pPr>
              <a:spcBef>
                <a:spcPts val="1200"/>
              </a:spcBef>
            </a:pPr>
            <a:endParaRPr lang="en-GB" dirty="0">
              <a:cs typeface="Arial" panose="020B0604020202020204" pitchFamily="34" charset="0"/>
            </a:endParaRPr>
          </a:p>
          <a:p>
            <a:pPr>
              <a:spcBef>
                <a:spcPts val="1200"/>
              </a:spcBef>
            </a:pPr>
            <a:endParaRPr lang="en-GB" dirty="0">
              <a:cs typeface="Arial" panose="020B0604020202020204" pitchFamily="34" charset="0"/>
            </a:endParaRPr>
          </a:p>
          <a:p>
            <a:pPr>
              <a:spcBef>
                <a:spcPts val="1200"/>
              </a:spcBef>
            </a:pPr>
            <a:endParaRPr lang="en-GB" dirty="0">
              <a:cs typeface="Arial" panose="020B0604020202020204" pitchFamily="34" charset="0"/>
            </a:endParaRPr>
          </a:p>
          <a:p>
            <a:pPr>
              <a:spcBef>
                <a:spcPts val="1200"/>
              </a:spcBef>
            </a:pPr>
            <a:endParaRPr lang="en-GB" dirty="0">
              <a:cs typeface="Arial" panose="020B0604020202020204" pitchFamily="34" charset="0"/>
            </a:endParaRPr>
          </a:p>
          <a:p>
            <a:pPr>
              <a:spcBef>
                <a:spcPts val="1200"/>
              </a:spcBef>
            </a:pPr>
            <a:endParaRPr lang="en-GB" dirty="0">
              <a:cs typeface="Arial" panose="020B0604020202020204" pitchFamily="34" charset="0"/>
            </a:endParaRPr>
          </a:p>
          <a:p>
            <a:pPr>
              <a:spcBef>
                <a:spcPts val="1200"/>
              </a:spcBef>
            </a:pPr>
            <a:endParaRPr lang="en-GB" dirty="0">
              <a:cs typeface="Arial" panose="020B0604020202020204" pitchFamily="34" charset="0"/>
            </a:endParaRPr>
          </a:p>
          <a:p>
            <a:pPr>
              <a:spcBef>
                <a:spcPts val="1200"/>
              </a:spcBef>
            </a:pPr>
            <a:endParaRPr lang="en-GB" dirty="0">
              <a:cs typeface="Arial" panose="020B0604020202020204" pitchFamily="34" charset="0"/>
            </a:endParaRPr>
          </a:p>
          <a:p>
            <a:pPr>
              <a:spcBef>
                <a:spcPts val="1200"/>
              </a:spcBef>
            </a:pPr>
            <a:r>
              <a:rPr lang="en-GB" b="1" dirty="0">
                <a:cs typeface="Arial" panose="020B0604020202020204" pitchFamily="34" charset="0"/>
              </a:rPr>
              <a:t>However, even with all these provisions, uncertainties remain and must be assessed, especially when considering third party testing such as in-use conformity and market surveillance provide additional uncertainties. </a:t>
            </a:r>
            <a:endParaRPr lang="de-DE" b="1" dirty="0">
              <a:cs typeface="Arial" panose="020B0604020202020204" pitchFamily="34" charset="0"/>
            </a:endParaRPr>
          </a:p>
        </p:txBody>
      </p:sp>
    </p:spTree>
    <p:extLst>
      <p:ext uri="{BB962C8B-B14F-4D97-AF65-F5344CB8AC3E}">
        <p14:creationId xmlns:p14="http://schemas.microsoft.com/office/powerpoint/2010/main" val="4031082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stretch>
            <a:fillRect/>
          </a:stretch>
        </p:blipFill>
        <p:spPr>
          <a:xfrm>
            <a:off x="705833" y="4033871"/>
            <a:ext cx="3214800" cy="2223694"/>
          </a:xfrm>
          <a:prstGeom prst="rect">
            <a:avLst/>
          </a:prstGeom>
        </p:spPr>
      </p:pic>
      <p:sp>
        <p:nvSpPr>
          <p:cNvPr id="2" name="Titel 1"/>
          <p:cNvSpPr>
            <a:spLocks noGrp="1"/>
          </p:cNvSpPr>
          <p:nvPr>
            <p:ph type="title"/>
          </p:nvPr>
        </p:nvSpPr>
        <p:spPr/>
        <p:txBody>
          <a:bodyPr>
            <a:normAutofit/>
          </a:bodyPr>
          <a:lstStyle/>
          <a:p>
            <a:pPr algn="ctr"/>
            <a:r>
              <a:rPr lang="en-US" dirty="0">
                <a:latin typeface="+mn-lt"/>
                <a:cs typeface="Arial" panose="020B0604020202020204" pitchFamily="34" charset="0"/>
              </a:rPr>
              <a:t>Uncertainty Estimate Based on the GUM Assessment Principles for UN R51.03</a:t>
            </a:r>
          </a:p>
        </p:txBody>
      </p:sp>
      <p:sp>
        <p:nvSpPr>
          <p:cNvPr id="3" name="Inhaltsplatzhalter 2"/>
          <p:cNvSpPr>
            <a:spLocks noGrp="1"/>
          </p:cNvSpPr>
          <p:nvPr>
            <p:ph idx="1"/>
          </p:nvPr>
        </p:nvSpPr>
        <p:spPr>
          <a:xfrm>
            <a:off x="207624" y="1052736"/>
            <a:ext cx="4104456" cy="5073428"/>
          </a:xfrm>
        </p:spPr>
        <p:txBody>
          <a:bodyPr>
            <a:normAutofit/>
          </a:bodyPr>
          <a:lstStyle/>
          <a:p>
            <a:pPr lvl="0"/>
            <a:r>
              <a:rPr lang="en-US" dirty="0">
                <a:cs typeface="Arial" panose="020B0604020202020204" pitchFamily="34" charset="0"/>
              </a:rPr>
              <a:t>By applying the principles of the GUM, on the type approval condition according to Annex 3 of UN R51.03, the </a:t>
            </a:r>
            <a:r>
              <a:rPr lang="en-US" u="sng" dirty="0">
                <a:solidFill>
                  <a:srgbClr val="C00000"/>
                </a:solidFill>
                <a:effectLst>
                  <a:outerShdw blurRad="38100" dist="38100" dir="2700000" algn="tl">
                    <a:srgbClr val="000000">
                      <a:alpha val="43137"/>
                    </a:srgbClr>
                  </a:outerShdw>
                </a:effectLst>
                <a:cs typeface="Arial" panose="020B0604020202020204" pitchFamily="34" charset="0"/>
              </a:rPr>
              <a:t>measurement uncertainty for a M1 passenger car </a:t>
            </a:r>
            <a:r>
              <a:rPr lang="en-US" dirty="0">
                <a:cs typeface="Arial" panose="020B0604020202020204" pitchFamily="34" charset="0"/>
              </a:rPr>
              <a:t>equipped with a combustion engine is provided by the table beside:</a:t>
            </a:r>
          </a:p>
          <a:p>
            <a:endParaRPr lang="en-US" dirty="0">
              <a:cs typeface="Arial" panose="020B0604020202020204" pitchFamily="34" charset="0"/>
            </a:endParaRPr>
          </a:p>
          <a:p>
            <a:endParaRPr lang="en-US" dirty="0">
              <a:cs typeface="Arial" panose="020B0604020202020204" pitchFamily="34" charset="0"/>
            </a:endParaRPr>
          </a:p>
        </p:txBody>
      </p:sp>
      <p:pic>
        <p:nvPicPr>
          <p:cNvPr id="4" name="Grafik 3"/>
          <p:cNvPicPr>
            <a:picLocks noChangeAspect="1"/>
          </p:cNvPicPr>
          <p:nvPr/>
        </p:nvPicPr>
        <p:blipFill rotWithShape="1">
          <a:blip r:embed="rId3"/>
          <a:srcRect t="2806"/>
          <a:stretch/>
        </p:blipFill>
        <p:spPr>
          <a:xfrm>
            <a:off x="4439816" y="929768"/>
            <a:ext cx="6624736" cy="5717602"/>
          </a:xfrm>
          <a:prstGeom prst="rect">
            <a:avLst/>
          </a:prstGeom>
        </p:spPr>
      </p:pic>
      <p:sp>
        <p:nvSpPr>
          <p:cNvPr id="8" name="Textfeld 7"/>
          <p:cNvSpPr txBox="1"/>
          <p:nvPr/>
        </p:nvSpPr>
        <p:spPr>
          <a:xfrm>
            <a:off x="4367808" y="5771640"/>
            <a:ext cx="3618298" cy="253916"/>
          </a:xfrm>
          <a:prstGeom prst="rect">
            <a:avLst/>
          </a:prstGeom>
          <a:noFill/>
        </p:spPr>
        <p:txBody>
          <a:bodyPr wrap="none" rtlCol="0">
            <a:spAutoFit/>
          </a:bodyPr>
          <a:lstStyle/>
          <a:p>
            <a:r>
              <a:rPr lang="en-US" sz="1050" dirty="0">
                <a:latin typeface="Arial" panose="020B0604020202020204" pitchFamily="34" charset="0"/>
                <a:cs typeface="Arial" panose="020B0604020202020204" pitchFamily="34" charset="0"/>
              </a:rPr>
              <a:t>Impacts estimated based on experiences of manufacturer</a:t>
            </a:r>
          </a:p>
        </p:txBody>
      </p:sp>
      <p:sp>
        <p:nvSpPr>
          <p:cNvPr id="9" name="Textfeld 8"/>
          <p:cNvSpPr txBox="1"/>
          <p:nvPr/>
        </p:nvSpPr>
        <p:spPr>
          <a:xfrm>
            <a:off x="10800962" y="3033070"/>
            <a:ext cx="319318" cy="276999"/>
          </a:xfrm>
          <a:prstGeom prst="rect">
            <a:avLst/>
          </a:prstGeom>
          <a:noFill/>
        </p:spPr>
        <p:txBody>
          <a:bodyPr wrap="none" rtlCol="0">
            <a:spAutoFit/>
          </a:bodyPr>
          <a:lstStyle/>
          <a:p>
            <a:r>
              <a:rPr lang="en-US" sz="1200" dirty="0">
                <a:solidFill>
                  <a:srgbClr val="C00000"/>
                </a:solidFill>
                <a:latin typeface="Arial" panose="020B0604020202020204" pitchFamily="34" charset="0"/>
                <a:cs typeface="Arial" panose="020B0604020202020204" pitchFamily="34" charset="0"/>
              </a:rPr>
              <a:t>1)</a:t>
            </a:r>
          </a:p>
        </p:txBody>
      </p:sp>
      <p:sp>
        <p:nvSpPr>
          <p:cNvPr id="10" name="Textfeld 9"/>
          <p:cNvSpPr txBox="1"/>
          <p:nvPr/>
        </p:nvSpPr>
        <p:spPr>
          <a:xfrm>
            <a:off x="10344472" y="4033872"/>
            <a:ext cx="319318" cy="276999"/>
          </a:xfrm>
          <a:prstGeom prst="rect">
            <a:avLst/>
          </a:prstGeom>
          <a:noFill/>
        </p:spPr>
        <p:txBody>
          <a:bodyPr wrap="none" rtlCol="0">
            <a:spAutoFit/>
          </a:bodyPr>
          <a:lstStyle/>
          <a:p>
            <a:r>
              <a:rPr lang="en-US" sz="1200" dirty="0">
                <a:solidFill>
                  <a:srgbClr val="C00000"/>
                </a:solidFill>
                <a:latin typeface="Arial" panose="020B0604020202020204" pitchFamily="34" charset="0"/>
                <a:cs typeface="Arial" panose="020B0604020202020204" pitchFamily="34" charset="0"/>
              </a:rPr>
              <a:t>2)</a:t>
            </a:r>
          </a:p>
        </p:txBody>
      </p:sp>
      <p:sp>
        <p:nvSpPr>
          <p:cNvPr id="11" name="Textfeld 10"/>
          <p:cNvSpPr txBox="1"/>
          <p:nvPr/>
        </p:nvSpPr>
        <p:spPr>
          <a:xfrm rot="16200000">
            <a:off x="9775305" y="3564513"/>
            <a:ext cx="3614192" cy="938719"/>
          </a:xfrm>
          <a:prstGeom prst="rect">
            <a:avLst/>
          </a:prstGeom>
          <a:noFill/>
        </p:spPr>
        <p:txBody>
          <a:bodyPr wrap="square" rtlCol="0">
            <a:spAutoFit/>
          </a:bodyPr>
          <a:lstStyle/>
          <a:p>
            <a:pPr>
              <a:spcBef>
                <a:spcPts val="600"/>
              </a:spcBef>
            </a:pPr>
            <a:r>
              <a:rPr lang="en-US" sz="900" dirty="0">
                <a:latin typeface="Arial" panose="020B0604020202020204" pitchFamily="34" charset="0"/>
                <a:cs typeface="Arial" panose="020B0604020202020204" pitchFamily="34" charset="0"/>
              </a:rPr>
              <a:t>Remarks:</a:t>
            </a:r>
          </a:p>
          <a:p>
            <a:pPr>
              <a:spcBef>
                <a:spcPts val="600"/>
              </a:spcBef>
            </a:pPr>
            <a:r>
              <a:rPr lang="en-US" sz="900" b="1" dirty="0">
                <a:solidFill>
                  <a:srgbClr val="C00000"/>
                </a:solidFill>
                <a:latin typeface="Arial" panose="020B0604020202020204" pitchFamily="34" charset="0"/>
                <a:cs typeface="Arial" panose="020B0604020202020204" pitchFamily="34" charset="0"/>
              </a:rPr>
              <a:t>1) </a:t>
            </a:r>
            <a:r>
              <a:rPr lang="en-US" sz="900" dirty="0">
                <a:latin typeface="Arial" panose="020B0604020202020204" pitchFamily="34" charset="0"/>
                <a:cs typeface="Arial" panose="020B0604020202020204" pitchFamily="34" charset="0"/>
              </a:rPr>
              <a:t>Test are allowed at temperatures below 10°C. In this case additional uncertainties must be kept in mind.</a:t>
            </a:r>
          </a:p>
          <a:p>
            <a:pPr>
              <a:spcBef>
                <a:spcPts val="600"/>
              </a:spcBef>
            </a:pPr>
            <a:r>
              <a:rPr lang="en-US" sz="900" b="1" dirty="0">
                <a:solidFill>
                  <a:srgbClr val="C00000"/>
                </a:solidFill>
                <a:latin typeface="Arial" panose="020B0604020202020204" pitchFamily="34" charset="0"/>
                <a:cs typeface="Arial" panose="020B0604020202020204" pitchFamily="34" charset="0"/>
              </a:rPr>
              <a:t>2) </a:t>
            </a:r>
            <a:r>
              <a:rPr lang="en-US" sz="900" dirty="0">
                <a:latin typeface="Arial" panose="020B0604020202020204" pitchFamily="34" charset="0"/>
                <a:cs typeface="Arial" panose="020B0604020202020204" pitchFamily="34" charset="0"/>
              </a:rPr>
              <a:t>Site to Site variation for </a:t>
            </a:r>
            <a:r>
              <a:rPr lang="en-US" sz="900" dirty="0" err="1">
                <a:latin typeface="Arial" panose="020B0604020202020204" pitchFamily="34" charset="0"/>
                <a:cs typeface="Arial" panose="020B0604020202020204" pitchFamily="34" charset="0"/>
              </a:rPr>
              <a:t>CoP</a:t>
            </a:r>
            <a:r>
              <a:rPr lang="en-US" sz="900" dirty="0">
                <a:latin typeface="Arial" panose="020B0604020202020204" pitchFamily="34" charset="0"/>
                <a:cs typeface="Arial" panose="020B0604020202020204" pitchFamily="34" charset="0"/>
              </a:rPr>
              <a:t> is quoted less, as manufacturer will select the test site for their </a:t>
            </a:r>
            <a:r>
              <a:rPr lang="en-US" sz="900" dirty="0" err="1">
                <a:latin typeface="Arial" panose="020B0604020202020204" pitchFamily="34" charset="0"/>
                <a:cs typeface="Arial" panose="020B0604020202020204" pitchFamily="34" charset="0"/>
              </a:rPr>
              <a:t>CoP</a:t>
            </a:r>
            <a:r>
              <a:rPr lang="en-US" sz="900" dirty="0">
                <a:latin typeface="Arial" panose="020B0604020202020204" pitchFamily="34" charset="0"/>
                <a:cs typeface="Arial" panose="020B0604020202020204" pitchFamily="34" charset="0"/>
              </a:rPr>
              <a:t> tests.</a:t>
            </a:r>
          </a:p>
        </p:txBody>
      </p:sp>
      <p:sp>
        <p:nvSpPr>
          <p:cNvPr id="6" name="Textfeld 5"/>
          <p:cNvSpPr txBox="1"/>
          <p:nvPr/>
        </p:nvSpPr>
        <p:spPr>
          <a:xfrm>
            <a:off x="4871864" y="716431"/>
            <a:ext cx="5942652" cy="261610"/>
          </a:xfrm>
          <a:prstGeom prst="rect">
            <a:avLst/>
          </a:prstGeom>
          <a:noFill/>
        </p:spPr>
        <p:txBody>
          <a:bodyPr wrap="none" rtlCol="0">
            <a:spAutoFit/>
          </a:bodyPr>
          <a:lstStyle/>
          <a:p>
            <a:r>
              <a:rPr lang="de-DE" sz="1100" dirty="0" err="1">
                <a:latin typeface="Arial" panose="020B0604020202020204" pitchFamily="34" charset="0"/>
                <a:cs typeface="Arial" panose="020B0604020202020204" pitchFamily="34" charset="0"/>
              </a:rPr>
              <a:t>Example</a:t>
            </a:r>
            <a:r>
              <a:rPr lang="de-DE" sz="1100" dirty="0">
                <a:latin typeface="Arial" panose="020B0604020202020204" pitchFamily="34" charset="0"/>
                <a:cs typeface="Arial" panose="020B0604020202020204" pitchFamily="34" charset="0"/>
              </a:rPr>
              <a:t>: Measurement </a:t>
            </a:r>
            <a:r>
              <a:rPr lang="de-DE" sz="1100" dirty="0" err="1">
                <a:latin typeface="Arial" panose="020B0604020202020204" pitchFamily="34" charset="0"/>
                <a:cs typeface="Arial" panose="020B0604020202020204" pitchFamily="34" charset="0"/>
              </a:rPr>
              <a:t>Uncertainty</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Full</a:t>
            </a:r>
            <a:r>
              <a:rPr lang="de-DE" sz="1100" dirty="0">
                <a:latin typeface="Arial" panose="020B0604020202020204" pitchFamily="34" charset="0"/>
                <a:cs typeface="Arial" panose="020B0604020202020204" pitchFamily="34" charset="0"/>
              </a:rPr>
              <a:t> Assessment </a:t>
            </a:r>
            <a:r>
              <a:rPr lang="de-DE" sz="1100" dirty="0" err="1">
                <a:latin typeface="Arial" panose="020B0604020202020204" pitchFamily="34" charset="0"/>
                <a:cs typeface="Arial" panose="020B0604020202020204" pitchFamily="34" charset="0"/>
              </a:rPr>
              <a:t>for</a:t>
            </a:r>
            <a:r>
              <a:rPr lang="de-DE" sz="1100" dirty="0">
                <a:latin typeface="Arial" panose="020B0604020202020204" pitchFamily="34" charset="0"/>
                <a:cs typeface="Arial" panose="020B0604020202020204" pitchFamily="34" charset="0"/>
              </a:rPr>
              <a:t> M1 ICE </a:t>
            </a:r>
            <a:r>
              <a:rPr lang="de-DE" sz="1100" dirty="0" err="1">
                <a:latin typeface="Arial" panose="020B0604020202020204" pitchFamily="34" charset="0"/>
                <a:cs typeface="Arial" panose="020B0604020202020204" pitchFamily="34" charset="0"/>
              </a:rPr>
              <a:t>Vehicles</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Under</a:t>
            </a:r>
            <a:r>
              <a:rPr lang="de-DE" sz="1100" dirty="0">
                <a:latin typeface="Arial" panose="020B0604020202020204" pitchFamily="34" charset="0"/>
                <a:cs typeface="Arial" panose="020B0604020202020204" pitchFamily="34" charset="0"/>
              </a:rPr>
              <a:t> UN R51.03</a:t>
            </a:r>
          </a:p>
        </p:txBody>
      </p:sp>
      <p:sp>
        <p:nvSpPr>
          <p:cNvPr id="7" name="Textfeld 6"/>
          <p:cNvSpPr txBox="1"/>
          <p:nvPr/>
        </p:nvSpPr>
        <p:spPr>
          <a:xfrm>
            <a:off x="551384" y="3757213"/>
            <a:ext cx="3648115" cy="276999"/>
          </a:xfrm>
          <a:prstGeom prst="rect">
            <a:avLst/>
          </a:prstGeom>
          <a:noFill/>
        </p:spPr>
        <p:txBody>
          <a:bodyPr wrap="none" rtlCol="0">
            <a:spAutoFit/>
          </a:bodyPr>
          <a:lstStyle/>
          <a:p>
            <a:r>
              <a:rPr lang="de-DE" sz="1200" b="1" dirty="0">
                <a:latin typeface="Arial" panose="020B0604020202020204" pitchFamily="34" charset="0"/>
                <a:cs typeface="Arial" panose="020B0604020202020204" pitchFamily="34" charset="0"/>
              </a:rPr>
              <a:t>Summary Table </a:t>
            </a:r>
            <a:r>
              <a:rPr lang="de-DE" sz="1200" b="1" dirty="0" err="1">
                <a:latin typeface="Arial" panose="020B0604020202020204" pitchFamily="34" charset="0"/>
                <a:cs typeface="Arial" panose="020B0604020202020204" pitchFamily="34" charset="0"/>
              </a:rPr>
              <a:t>for</a:t>
            </a:r>
            <a:r>
              <a:rPr lang="de-DE" sz="1200" b="1" dirty="0">
                <a:latin typeface="Arial" panose="020B0604020202020204" pitchFamily="34" charset="0"/>
                <a:cs typeface="Arial" panose="020B0604020202020204" pitchFamily="34" charset="0"/>
              </a:rPr>
              <a:t> UN R51.03 and UN R117.02</a:t>
            </a:r>
          </a:p>
        </p:txBody>
      </p:sp>
    </p:spTree>
    <p:extLst>
      <p:ext uri="{BB962C8B-B14F-4D97-AF65-F5344CB8AC3E}">
        <p14:creationId xmlns:p14="http://schemas.microsoft.com/office/powerpoint/2010/main" val="3292897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a:bodyPr>
          <a:lstStyle/>
          <a:p>
            <a:pPr algn="ctr"/>
            <a:r>
              <a:rPr lang="en-US" dirty="0">
                <a:latin typeface="+mn-lt"/>
                <a:cs typeface="Arial" panose="020B0604020202020204" pitchFamily="34" charset="0"/>
              </a:rPr>
              <a:t>Strategic Approach to Improve Measurement Uncertainties</a:t>
            </a:r>
          </a:p>
        </p:txBody>
      </p:sp>
      <p:sp>
        <p:nvSpPr>
          <p:cNvPr id="3" name="Inhaltsplatzhalter 2"/>
          <p:cNvSpPr>
            <a:spLocks noGrp="1"/>
          </p:cNvSpPr>
          <p:nvPr>
            <p:ph idx="1"/>
          </p:nvPr>
        </p:nvSpPr>
        <p:spPr>
          <a:xfrm>
            <a:off x="335360" y="908720"/>
            <a:ext cx="11247040" cy="5073428"/>
          </a:xfrm>
        </p:spPr>
        <p:txBody>
          <a:bodyPr>
            <a:normAutofit/>
          </a:bodyPr>
          <a:lstStyle/>
          <a:p>
            <a:pPr lvl="0"/>
            <a:r>
              <a:rPr lang="en-US" dirty="0">
                <a:cs typeface="Arial" panose="020B0604020202020204" pitchFamily="34" charset="0"/>
              </a:rPr>
              <a:t>Measurement Uncertainties can be minimized by various additional measures</a:t>
            </a:r>
          </a:p>
        </p:txBody>
      </p:sp>
      <p:graphicFrame>
        <p:nvGraphicFramePr>
          <p:cNvPr id="4" name="Tabelle 3"/>
          <p:cNvGraphicFramePr>
            <a:graphicFrameLocks noGrp="1"/>
          </p:cNvGraphicFramePr>
          <p:nvPr>
            <p:extLst>
              <p:ext uri="{D42A27DB-BD31-4B8C-83A1-F6EECF244321}">
                <p14:modId xmlns:p14="http://schemas.microsoft.com/office/powerpoint/2010/main" val="928773344"/>
              </p:ext>
            </p:extLst>
          </p:nvPr>
        </p:nvGraphicFramePr>
        <p:xfrm>
          <a:off x="695400" y="1340768"/>
          <a:ext cx="10801200" cy="3510280"/>
        </p:xfrm>
        <a:graphic>
          <a:graphicData uri="http://schemas.openxmlformats.org/drawingml/2006/table">
            <a:tbl>
              <a:tblPr firstRow="1" bandRow="1">
                <a:tableStyleId>{7DF18680-E054-41AD-8BC1-D1AEF772440D}</a:tableStyleId>
              </a:tblPr>
              <a:tblGrid>
                <a:gridCol w="648072">
                  <a:extLst>
                    <a:ext uri="{9D8B030D-6E8A-4147-A177-3AD203B41FA5}">
                      <a16:colId xmlns:a16="http://schemas.microsoft.com/office/drawing/2014/main" val="3236445426"/>
                    </a:ext>
                  </a:extLst>
                </a:gridCol>
                <a:gridCol w="3024336">
                  <a:extLst>
                    <a:ext uri="{9D8B030D-6E8A-4147-A177-3AD203B41FA5}">
                      <a16:colId xmlns:a16="http://schemas.microsoft.com/office/drawing/2014/main" val="3800502126"/>
                    </a:ext>
                  </a:extLst>
                </a:gridCol>
                <a:gridCol w="3240360">
                  <a:extLst>
                    <a:ext uri="{9D8B030D-6E8A-4147-A177-3AD203B41FA5}">
                      <a16:colId xmlns:a16="http://schemas.microsoft.com/office/drawing/2014/main" val="1506787382"/>
                    </a:ext>
                  </a:extLst>
                </a:gridCol>
                <a:gridCol w="3888432">
                  <a:extLst>
                    <a:ext uri="{9D8B030D-6E8A-4147-A177-3AD203B41FA5}">
                      <a16:colId xmlns:a16="http://schemas.microsoft.com/office/drawing/2014/main" val="417534559"/>
                    </a:ext>
                  </a:extLst>
                </a:gridCol>
              </a:tblGrid>
              <a:tr h="370840">
                <a:tc>
                  <a:txBody>
                    <a:bodyPr/>
                    <a:lstStyle/>
                    <a:p>
                      <a:pPr algn="ctr"/>
                      <a:r>
                        <a:rPr lang="en-US" sz="1600" noProof="0" dirty="0"/>
                        <a:t>Pos.</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Measure</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Advantage</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Drawback</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49245598"/>
                  </a:ext>
                </a:extLst>
              </a:tr>
              <a:tr h="370840">
                <a:tc>
                  <a:txBody>
                    <a:bodyPr/>
                    <a:lstStyle/>
                    <a:p>
                      <a:pPr algn="ctr"/>
                      <a:r>
                        <a:rPr lang="en-US" sz="1600" noProof="0" dirty="0"/>
                        <a:t>1</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Narrow the application range to minimize external influences</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Scientifically</a:t>
                      </a:r>
                      <a:r>
                        <a:rPr lang="en-US" sz="1600" baseline="0" noProof="0" dirty="0"/>
                        <a:t> most preferable to have uniform test conditions</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Practically not possible for outdoor measurements, not</a:t>
                      </a:r>
                      <a:r>
                        <a:rPr lang="en-US" sz="1600" baseline="0" noProof="0" dirty="0"/>
                        <a:t> realistic for real world conditions</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87689921"/>
                  </a:ext>
                </a:extLst>
              </a:tr>
              <a:tr h="370840">
                <a:tc>
                  <a:txBody>
                    <a:bodyPr/>
                    <a:lstStyle/>
                    <a:p>
                      <a:pPr algn="ctr"/>
                      <a:r>
                        <a:rPr lang="en-US" sz="1600" noProof="0" dirty="0"/>
                        <a:t>2</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Introduce compensation models</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Allows larger application range</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Not always applicable, introduces</a:t>
                      </a:r>
                      <a:r>
                        <a:rPr lang="en-US" sz="1600" baseline="0" noProof="0" dirty="0"/>
                        <a:t> own uncertainties</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53623765"/>
                  </a:ext>
                </a:extLst>
              </a:tr>
              <a:tr h="370840">
                <a:tc>
                  <a:txBody>
                    <a:bodyPr/>
                    <a:lstStyle/>
                    <a:p>
                      <a:pPr algn="ctr"/>
                      <a:r>
                        <a:rPr lang="en-US" sz="1600" noProof="0" dirty="0"/>
                        <a:t>3</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Apply tolerances</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Simple,</a:t>
                      </a:r>
                      <a:r>
                        <a:rPr lang="en-US" sz="1600" baseline="0" noProof="0" dirty="0"/>
                        <a:t> considerable for non-type approval measurements</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Could be understood as weakening of applied limits</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95294685"/>
                  </a:ext>
                </a:extLst>
              </a:tr>
              <a:tr h="370840">
                <a:tc>
                  <a:txBody>
                    <a:bodyPr/>
                    <a:lstStyle/>
                    <a:p>
                      <a:pPr algn="ctr"/>
                      <a:r>
                        <a:rPr lang="en-US" sz="1600" noProof="0" dirty="0"/>
                        <a:t>4</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Statistical compliance</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Already introduced system for </a:t>
                      </a:r>
                      <a:r>
                        <a:rPr lang="en-US" sz="1600" noProof="0" dirty="0" err="1"/>
                        <a:t>CoP</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Some vehicles not fully compliant to the regulation</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78694250"/>
                  </a:ext>
                </a:extLst>
              </a:tr>
              <a:tr h="370840">
                <a:tc>
                  <a:txBody>
                    <a:bodyPr/>
                    <a:lstStyle/>
                    <a:p>
                      <a:pPr algn="ctr"/>
                      <a:r>
                        <a:rPr lang="en-US" sz="1600" noProof="0" dirty="0"/>
                        <a:t>5</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Repeat measurements under type approval conditions</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Most accurate procedure</a:t>
                      </a:r>
                      <a:endParaRPr lang="en-US" sz="1600" noProof="0" dirty="0">
                        <a:latin typeface="Arial" panose="020B0604020202020204" pitchFamily="34" charset="0"/>
                        <a:cs typeface="Arial" panose="020B0604020202020204" pitchFamily="34" charset="0"/>
                      </a:endParaRPr>
                    </a:p>
                  </a:txBody>
                  <a:tcPr/>
                </a:tc>
                <a:tc>
                  <a:txBody>
                    <a:bodyPr/>
                    <a:lstStyle/>
                    <a:p>
                      <a:r>
                        <a:rPr lang="en-US" sz="1600" noProof="0" dirty="0"/>
                        <a:t>Difficult to arrange</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53275242"/>
                  </a:ext>
                </a:extLst>
              </a:tr>
            </a:tbl>
          </a:graphicData>
        </a:graphic>
      </p:graphicFrame>
      <p:sp>
        <p:nvSpPr>
          <p:cNvPr id="5" name="Textfeld 4"/>
          <p:cNvSpPr txBox="1"/>
          <p:nvPr/>
        </p:nvSpPr>
        <p:spPr>
          <a:xfrm>
            <a:off x="335360" y="4941168"/>
            <a:ext cx="11247040" cy="1785104"/>
          </a:xfrm>
          <a:prstGeom prst="rect">
            <a:avLst/>
          </a:prstGeom>
          <a:noFill/>
        </p:spPr>
        <p:txBody>
          <a:bodyPr wrap="square" rtlCol="0">
            <a:spAutoFit/>
          </a:bodyPr>
          <a:lstStyle/>
          <a:p>
            <a:pPr marL="285750" indent="-285750">
              <a:spcAft>
                <a:spcPts val="1200"/>
              </a:spcAft>
              <a:buFont typeface="Wingdings" panose="05000000000000000000" pitchFamily="2" charset="2"/>
              <a:buChar char="Ø"/>
            </a:pPr>
            <a:r>
              <a:rPr lang="en-US" dirty="0">
                <a:latin typeface="Arial" panose="020B0604020202020204" pitchFamily="34" charset="0"/>
                <a:cs typeface="Arial" panose="020B0604020202020204" pitchFamily="34" charset="0"/>
              </a:rPr>
              <a:t>A mix of these measures can balance the request for a large control range to reflect real world conditions and to keep the precision of the test method in a technically and politically acceptable range.</a:t>
            </a:r>
          </a:p>
          <a:p>
            <a:pPr marL="285750" indent="-285750">
              <a:spcAft>
                <a:spcPts val="1200"/>
              </a:spcAft>
              <a:buFont typeface="Wingdings" panose="05000000000000000000" pitchFamily="2" charset="2"/>
              <a:buChar char="Ø"/>
            </a:pPr>
            <a:r>
              <a:rPr lang="en-US" dirty="0">
                <a:latin typeface="Arial" panose="020B0604020202020204" pitchFamily="34" charset="0"/>
                <a:cs typeface="Arial" panose="020B0604020202020204" pitchFamily="34" charset="0"/>
              </a:rPr>
              <a:t>Limits have an impact on the source distribution of vehicles and components. Different source compositions will result different sensitivities on uncertainty parameters. </a:t>
            </a:r>
          </a:p>
          <a:p>
            <a:pPr marL="285750" indent="-285750">
              <a:spcAft>
                <a:spcPts val="1200"/>
              </a:spcAft>
              <a:buFont typeface="Wingdings" panose="05000000000000000000" pitchFamily="2" charset="2"/>
              <a:buChar char="Ø"/>
            </a:pPr>
            <a:r>
              <a:rPr lang="en-US" dirty="0">
                <a:latin typeface="Arial" panose="020B0604020202020204" pitchFamily="34" charset="0"/>
                <a:cs typeface="Arial" panose="020B0604020202020204" pitchFamily="34" charset="0"/>
              </a:rPr>
              <a:t>Enforcement of limits shall consider such sensitivities.</a:t>
            </a:r>
          </a:p>
        </p:txBody>
      </p:sp>
    </p:spTree>
    <p:extLst>
      <p:ext uri="{BB962C8B-B14F-4D97-AF65-F5344CB8AC3E}">
        <p14:creationId xmlns:p14="http://schemas.microsoft.com/office/powerpoint/2010/main" val="2208067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121060" y="1975548"/>
            <a:ext cx="10440000" cy="4346447"/>
          </a:xfrm>
          <a:prstGeom prst="rect">
            <a:avLst/>
          </a:prstGeom>
        </p:spPr>
      </p:pic>
      <p:sp>
        <p:nvSpPr>
          <p:cNvPr id="2" name="Titel 1"/>
          <p:cNvSpPr>
            <a:spLocks noGrp="1"/>
          </p:cNvSpPr>
          <p:nvPr>
            <p:ph type="title"/>
          </p:nvPr>
        </p:nvSpPr>
        <p:spPr>
          <a:xfrm>
            <a:off x="838200" y="266330"/>
            <a:ext cx="10515600" cy="424695"/>
          </a:xfrm>
        </p:spPr>
        <p:txBody>
          <a:bodyPr vert="horz" lIns="91440" tIns="45720" rIns="91440" bIns="45720" rtlCol="0" anchor="ctr">
            <a:noAutofit/>
          </a:bodyPr>
          <a:lstStyle/>
          <a:p>
            <a:pPr algn="ctr"/>
            <a:r>
              <a:rPr lang="de-DE" dirty="0" err="1">
                <a:latin typeface="+mn-lt"/>
                <a:cs typeface="Arial" panose="020B0604020202020204" pitchFamily="34" charset="0"/>
              </a:rPr>
              <a:t>Improvement</a:t>
            </a:r>
            <a:r>
              <a:rPr lang="de-DE" dirty="0">
                <a:latin typeface="+mn-lt"/>
                <a:cs typeface="Arial" panose="020B0604020202020204" pitchFamily="34" charset="0"/>
              </a:rPr>
              <a:t> </a:t>
            </a:r>
            <a:r>
              <a:rPr lang="de-DE" dirty="0" err="1">
                <a:latin typeface="+mn-lt"/>
                <a:cs typeface="Arial" panose="020B0604020202020204" pitchFamily="34" charset="0"/>
              </a:rPr>
              <a:t>of</a:t>
            </a:r>
            <a:r>
              <a:rPr lang="de-DE" dirty="0">
                <a:latin typeface="+mn-lt"/>
                <a:cs typeface="Arial" panose="020B0604020202020204" pitchFamily="34" charset="0"/>
              </a:rPr>
              <a:t> Measurement </a:t>
            </a:r>
            <a:r>
              <a:rPr lang="de-DE" dirty="0" err="1">
                <a:latin typeface="+mn-lt"/>
                <a:cs typeface="Arial" panose="020B0604020202020204" pitchFamily="34" charset="0"/>
              </a:rPr>
              <a:t>Uncertainties</a:t>
            </a:r>
            <a:endParaRPr lang="de-DE" dirty="0">
              <a:latin typeface="+mn-lt"/>
              <a:cs typeface="Arial" panose="020B0604020202020204" pitchFamily="34" charset="0"/>
            </a:endParaRPr>
          </a:p>
        </p:txBody>
      </p:sp>
      <p:sp>
        <p:nvSpPr>
          <p:cNvPr id="3" name="Inhaltsplatzhalter 2"/>
          <p:cNvSpPr>
            <a:spLocks noGrp="1"/>
          </p:cNvSpPr>
          <p:nvPr>
            <p:ph idx="1"/>
          </p:nvPr>
        </p:nvSpPr>
        <p:spPr>
          <a:xfrm>
            <a:off x="263352" y="799873"/>
            <a:ext cx="11665296" cy="5616623"/>
          </a:xfrm>
        </p:spPr>
        <p:txBody>
          <a:bodyPr>
            <a:noAutofit/>
          </a:bodyPr>
          <a:lstStyle/>
          <a:p>
            <a:pPr lvl="0">
              <a:spcBef>
                <a:spcPts val="600"/>
              </a:spcBef>
            </a:pPr>
            <a:r>
              <a:rPr lang="en-GB" dirty="0">
                <a:cs typeface="Arial" panose="020B0604020202020204" pitchFamily="34" charset="0"/>
              </a:rPr>
              <a:t>The comparison of UN R117.02 and UN R51.03 show, that by harmonizing requirements, the level of uncertainty can already be approved. </a:t>
            </a:r>
          </a:p>
          <a:p>
            <a:pPr lvl="0">
              <a:spcBef>
                <a:spcPts val="600"/>
              </a:spcBef>
            </a:pPr>
            <a:r>
              <a:rPr lang="en-GB" dirty="0">
                <a:cs typeface="Arial" panose="020B0604020202020204" pitchFamily="34" charset="0"/>
              </a:rPr>
              <a:t>Red colour indicated improvements, by already existing measures, green colour introduces new provisions.</a:t>
            </a:r>
          </a:p>
        </p:txBody>
      </p:sp>
    </p:spTree>
    <p:extLst>
      <p:ext uri="{BB962C8B-B14F-4D97-AF65-F5344CB8AC3E}">
        <p14:creationId xmlns:p14="http://schemas.microsoft.com/office/powerpoint/2010/main" val="117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9762306" y="187223"/>
            <a:ext cx="2299063" cy="26161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Arial" panose="020B0604020202020204" pitchFamily="34" charset="0"/>
              <a:cs typeface="Arial" panose="020B0604020202020204" pitchFamily="34" charset="0"/>
            </a:endParaRPr>
          </a:p>
        </p:txBody>
      </p:sp>
      <p:sp>
        <p:nvSpPr>
          <p:cNvPr id="9" name="Textfeld 8"/>
          <p:cNvSpPr txBox="1"/>
          <p:nvPr/>
        </p:nvSpPr>
        <p:spPr>
          <a:xfrm>
            <a:off x="623392" y="236158"/>
            <a:ext cx="10739765" cy="461665"/>
          </a:xfrm>
          <a:prstGeom prst="rect">
            <a:avLst/>
          </a:prstGeom>
        </p:spPr>
        <p:txBody>
          <a:bodyPr vert="horz" lIns="91440" tIns="45720" rIns="91440" bIns="45720" rtlCol="0" anchor="ctr">
            <a:normAutofit fontScale="92500"/>
          </a:bodyPr>
          <a:lstStyle>
            <a:lvl1pPr algn="ctr">
              <a:lnSpc>
                <a:spcPct val="90000"/>
              </a:lnSpc>
              <a:spcBef>
                <a:spcPct val="0"/>
              </a:spcBef>
              <a:buNone/>
              <a:defRPr sz="2400" b="1">
                <a:ea typeface="+mj-ea"/>
                <a:cs typeface="Arial" panose="020B0604020202020204" pitchFamily="34" charset="0"/>
              </a:defRPr>
            </a:lvl1pPr>
          </a:lstStyle>
          <a:p>
            <a:r>
              <a:rPr lang="de-DE" dirty="0" err="1"/>
              <a:t>Compensation</a:t>
            </a:r>
            <a:r>
              <a:rPr lang="de-DE" dirty="0"/>
              <a:t> </a:t>
            </a:r>
            <a:r>
              <a:rPr lang="de-DE" dirty="0" err="1"/>
              <a:t>for</a:t>
            </a:r>
            <a:r>
              <a:rPr lang="de-DE" dirty="0"/>
              <a:t> </a:t>
            </a:r>
            <a:r>
              <a:rPr lang="de-DE" dirty="0" err="1"/>
              <a:t>Influence</a:t>
            </a:r>
            <a:r>
              <a:rPr lang="de-DE" dirty="0"/>
              <a:t> </a:t>
            </a:r>
            <a:r>
              <a:rPr lang="de-DE" dirty="0" err="1"/>
              <a:t>Factors</a:t>
            </a:r>
            <a:r>
              <a:rPr lang="de-DE" dirty="0"/>
              <a:t> UN R117 </a:t>
            </a:r>
            <a:r>
              <a:rPr lang="de-DE" dirty="0" err="1"/>
              <a:t>and</a:t>
            </a:r>
            <a:r>
              <a:rPr lang="de-DE" dirty="0"/>
              <a:t> UN R51 – </a:t>
            </a:r>
            <a:r>
              <a:rPr lang="de-DE" dirty="0" err="1"/>
              <a:t>Temperature</a:t>
            </a:r>
            <a:r>
              <a:rPr lang="de-DE" dirty="0"/>
              <a:t> </a:t>
            </a:r>
            <a:r>
              <a:rPr lang="de-DE" dirty="0" err="1"/>
              <a:t>and</a:t>
            </a:r>
            <a:r>
              <a:rPr lang="de-DE" dirty="0"/>
              <a:t> Test Track</a:t>
            </a:r>
          </a:p>
        </p:txBody>
      </p:sp>
      <p:sp>
        <p:nvSpPr>
          <p:cNvPr id="25" name="Rechteck 24"/>
          <p:cNvSpPr/>
          <p:nvPr/>
        </p:nvSpPr>
        <p:spPr>
          <a:xfrm>
            <a:off x="3177125" y="1052736"/>
            <a:ext cx="3600000" cy="1080000"/>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p:spPr>
        <p:style>
          <a:lnRef idx="0">
            <a:scrgbClr r="0" g="0" b="0"/>
          </a:lnRef>
          <a:fillRef idx="3">
            <a:scrgbClr r="0" g="0" b="0"/>
          </a:fillRef>
          <a:effectRef idx="3">
            <a:scrgbClr r="0" g="0" b="0"/>
          </a:effectRef>
          <a:fontRef idx="minor">
            <a:schemeClr val="lt1"/>
          </a:fontRef>
        </p:style>
        <p:txBody>
          <a:bodyPr spcFirstLastPara="0" vert="horz" wrap="square" lIns="72000" tIns="72000" rIns="72000" bIns="72000" numCol="1" spcCol="1270" anchor="ctr" anchorCtr="0">
            <a:noAutofit/>
          </a:bodyPr>
          <a:lstStyle/>
          <a:p>
            <a:pPr lvl="0" algn="ctr" defTabSz="800100">
              <a:lnSpc>
                <a:spcPct val="90000"/>
              </a:lnSpc>
              <a:spcBef>
                <a:spcPct val="0"/>
              </a:spcBef>
              <a:spcAft>
                <a:spcPct val="35000"/>
              </a:spcAft>
            </a:pP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Today </a:t>
            </a: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available</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b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compensation</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procedures</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for</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sound</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measurements</a:t>
            </a:r>
            <a:endPar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6" name="Rechteck 25"/>
          <p:cNvSpPr/>
          <p:nvPr/>
        </p:nvSpPr>
        <p:spPr>
          <a:xfrm>
            <a:off x="1055440" y="2700097"/>
            <a:ext cx="3600000" cy="1080000"/>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p:spPr>
        <p:style>
          <a:lnRef idx="0">
            <a:scrgbClr r="0" g="0" b="0"/>
          </a:lnRef>
          <a:fillRef idx="3">
            <a:scrgbClr r="0" g="0" b="0"/>
          </a:fillRef>
          <a:effectRef idx="3">
            <a:scrgbClr r="0" g="0" b="0"/>
          </a:effectRef>
          <a:fontRef idx="minor">
            <a:schemeClr val="lt1"/>
          </a:fontRef>
        </p:style>
        <p:txBody>
          <a:bodyPr spcFirstLastPara="0" vert="horz" wrap="square" lIns="72000" tIns="72000" rIns="72000" bIns="72000" numCol="1" spcCol="1270" anchor="ctr" anchorCtr="0">
            <a:noAutofit/>
          </a:bodyPr>
          <a:lstStyle/>
          <a:p>
            <a:pPr lvl="0" algn="ctr" defTabSz="622300">
              <a:lnSpc>
                <a:spcPct val="90000"/>
              </a:lnSpc>
              <a:spcBef>
                <a:spcPct val="0"/>
              </a:spcBef>
              <a:spcAft>
                <a:spcPct val="35000"/>
              </a:spcAft>
            </a:pP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Compensation</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for</a:t>
            </a:r>
            <a:b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Temperature</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(Road Surface)</a:t>
            </a:r>
            <a:b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de-DE" dirty="0">
                <a:solidFill>
                  <a:sysClr val="window" lastClr="FFFFFF"/>
                </a:solidFill>
                <a:latin typeface="Arial" panose="020B0604020202020204" pitchFamily="34" charset="0"/>
                <a:cs typeface="Arial" panose="020B0604020202020204" pitchFamily="34" charset="0"/>
              </a:rPr>
              <a:t>e.g. UN R117 </a:t>
            </a:r>
            <a:r>
              <a:rPr lang="de-DE" dirty="0" err="1">
                <a:solidFill>
                  <a:sysClr val="window" lastClr="FFFFFF"/>
                </a:solidFill>
                <a:latin typeface="Arial" panose="020B0604020202020204" pitchFamily="34" charset="0"/>
                <a:cs typeface="Arial" panose="020B0604020202020204" pitchFamily="34" charset="0"/>
              </a:rPr>
              <a:t>or</a:t>
            </a:r>
            <a:r>
              <a:rPr lang="de-DE" dirty="0">
                <a:solidFill>
                  <a:sysClr val="window" lastClr="FFFFFF"/>
                </a:solidFill>
                <a:latin typeface="Arial" panose="020B0604020202020204" pitchFamily="34" charset="0"/>
                <a:cs typeface="Arial" panose="020B0604020202020204" pitchFamily="34" charset="0"/>
              </a:rPr>
              <a:t> ISO13255</a:t>
            </a:r>
          </a:p>
        </p:txBody>
      </p:sp>
      <p:sp>
        <p:nvSpPr>
          <p:cNvPr id="27" name="Rechteck 26"/>
          <p:cNvSpPr/>
          <p:nvPr/>
        </p:nvSpPr>
        <p:spPr>
          <a:xfrm>
            <a:off x="5231904" y="2700097"/>
            <a:ext cx="3600000" cy="1080000"/>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p:spPr>
        <p:style>
          <a:lnRef idx="0">
            <a:scrgbClr r="0" g="0" b="0"/>
          </a:lnRef>
          <a:fillRef idx="3">
            <a:scrgbClr r="0" g="0" b="0"/>
          </a:fillRef>
          <a:effectRef idx="3">
            <a:scrgbClr r="0" g="0" b="0"/>
          </a:effectRef>
          <a:fontRef idx="minor">
            <a:schemeClr val="lt1"/>
          </a:fontRef>
        </p:style>
        <p:txBody>
          <a:bodyPr spcFirstLastPara="0" vert="horz" wrap="square" lIns="72000" tIns="72000" rIns="72000" bIns="72000" numCol="1" spcCol="1270" anchor="ctr" anchorCtr="0">
            <a:noAutofit/>
          </a:bodyPr>
          <a:lstStyle/>
          <a:p>
            <a:pPr lvl="0" algn="ctr" defTabSz="622300">
              <a:lnSpc>
                <a:spcPct val="90000"/>
              </a:lnSpc>
              <a:spcBef>
                <a:spcPct val="0"/>
              </a:spcBef>
              <a:spcAft>
                <a:spcPct val="35000"/>
              </a:spcAft>
            </a:pP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Compensation</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for</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b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Test Track </a:t>
            </a: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Influence</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lvl="0" algn="ctr" defTabSz="622300">
              <a:lnSpc>
                <a:spcPct val="90000"/>
              </a:lnSpc>
              <a:spcBef>
                <a:spcPct val="0"/>
              </a:spcBef>
              <a:spcAft>
                <a:spcPct val="35000"/>
              </a:spcAft>
            </a:pPr>
            <a:r>
              <a:rPr lang="de-DE" dirty="0" err="1">
                <a:solidFill>
                  <a:sysClr val="window" lastClr="FFFFFF"/>
                </a:solidFill>
                <a:latin typeface="Arial" panose="020B0604020202020204" pitchFamily="34" charset="0"/>
                <a:cs typeface="Arial" panose="020B0604020202020204" pitchFamily="34" charset="0"/>
              </a:rPr>
              <a:t>by</a:t>
            </a:r>
            <a:r>
              <a:rPr lang="de-DE" dirty="0">
                <a:solidFill>
                  <a:sysClr val="window" lastClr="FFFFFF"/>
                </a:solidFill>
                <a:latin typeface="Arial" panose="020B0604020202020204" pitchFamily="34" charset="0"/>
                <a:cs typeface="Arial" panose="020B0604020202020204" pitchFamily="34" charset="0"/>
              </a:rPr>
              <a:t> </a:t>
            </a:r>
            <a:r>
              <a:rPr lang="de-DE" dirty="0" err="1">
                <a:solidFill>
                  <a:sysClr val="window" lastClr="FFFFFF"/>
                </a:solidFill>
                <a:latin typeface="Arial" panose="020B0604020202020204" pitchFamily="34" charset="0"/>
                <a:cs typeface="Arial" panose="020B0604020202020204" pitchFamily="34" charset="0"/>
              </a:rPr>
              <a:t>one</a:t>
            </a:r>
            <a:r>
              <a:rPr lang="de-DE" dirty="0">
                <a:solidFill>
                  <a:sysClr val="window" lastClr="FFFFFF"/>
                </a:solidFill>
                <a:latin typeface="Arial" panose="020B0604020202020204" pitchFamily="34" charset="0"/>
                <a:cs typeface="Arial" panose="020B0604020202020204" pitchFamily="34" charset="0"/>
              </a:rPr>
              <a:t> </a:t>
            </a:r>
            <a:r>
              <a:rPr lang="de-DE" dirty="0" err="1">
                <a:solidFill>
                  <a:sysClr val="window" lastClr="FFFFFF"/>
                </a:solidFill>
                <a:latin typeface="Arial" panose="020B0604020202020204" pitchFamily="34" charset="0"/>
                <a:cs typeface="Arial" panose="020B0604020202020204" pitchFamily="34" charset="0"/>
              </a:rPr>
              <a:t>of</a:t>
            </a:r>
            <a:r>
              <a:rPr lang="de-DE" dirty="0">
                <a:solidFill>
                  <a:sysClr val="window" lastClr="FFFFFF"/>
                </a:solidFill>
                <a:latin typeface="Arial" panose="020B0604020202020204" pitchFamily="34" charset="0"/>
                <a:cs typeface="Arial" panose="020B0604020202020204" pitchFamily="34" charset="0"/>
              </a:rPr>
              <a:t> </a:t>
            </a:r>
            <a:r>
              <a:rPr lang="de-DE" dirty="0" err="1">
                <a:solidFill>
                  <a:sysClr val="window" lastClr="FFFFFF"/>
                </a:solidFill>
                <a:latin typeface="Arial" panose="020B0604020202020204" pitchFamily="34" charset="0"/>
                <a:cs typeface="Arial" panose="020B0604020202020204" pitchFamily="34" charset="0"/>
              </a:rPr>
              <a:t>the</a:t>
            </a:r>
            <a:r>
              <a:rPr lang="de-DE" dirty="0">
                <a:solidFill>
                  <a:sysClr val="window" lastClr="FFFFFF"/>
                </a:solidFill>
                <a:latin typeface="Arial" panose="020B0604020202020204" pitchFamily="34" charset="0"/>
                <a:cs typeface="Arial" panose="020B0604020202020204" pitchFamily="34" charset="0"/>
              </a:rPr>
              <a:t> </a:t>
            </a:r>
            <a:r>
              <a:rPr lang="de-DE" dirty="0" err="1">
                <a:solidFill>
                  <a:sysClr val="window" lastClr="FFFFFF"/>
                </a:solidFill>
                <a:latin typeface="Arial" panose="020B0604020202020204" pitchFamily="34" charset="0"/>
                <a:cs typeface="Arial" panose="020B0604020202020204" pitchFamily="34" charset="0"/>
              </a:rPr>
              <a:t>following</a:t>
            </a:r>
            <a:r>
              <a:rPr lang="de-DE" dirty="0">
                <a:solidFill>
                  <a:sysClr val="window" lastClr="FFFFFF"/>
                </a:solidFill>
                <a:latin typeface="Arial" panose="020B0604020202020204" pitchFamily="34" charset="0"/>
                <a:cs typeface="Arial" panose="020B0604020202020204" pitchFamily="34" charset="0"/>
              </a:rPr>
              <a:t> </a:t>
            </a:r>
            <a:r>
              <a:rPr lang="de-DE" dirty="0" err="1">
                <a:solidFill>
                  <a:sysClr val="window" lastClr="FFFFFF"/>
                </a:solidFill>
                <a:latin typeface="Arial" panose="020B0604020202020204" pitchFamily="34" charset="0"/>
                <a:cs typeface="Arial" panose="020B0604020202020204" pitchFamily="34" charset="0"/>
              </a:rPr>
              <a:t>methods</a:t>
            </a:r>
            <a:endParaRPr lang="de-DE" dirty="0">
              <a:solidFill>
                <a:sysClr val="window" lastClr="FFFFFF"/>
              </a:solidFill>
              <a:latin typeface="Arial" panose="020B0604020202020204" pitchFamily="34" charset="0"/>
              <a:cs typeface="Arial" panose="020B0604020202020204" pitchFamily="34" charset="0"/>
            </a:endParaRPr>
          </a:p>
        </p:txBody>
      </p:sp>
      <p:sp>
        <p:nvSpPr>
          <p:cNvPr id="28" name="Rechteck 27"/>
          <p:cNvSpPr/>
          <p:nvPr/>
        </p:nvSpPr>
        <p:spPr>
          <a:xfrm>
            <a:off x="3168220" y="4284392"/>
            <a:ext cx="3600000" cy="2405257"/>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p:spPr>
        <p:style>
          <a:lnRef idx="0">
            <a:scrgbClr r="0" g="0" b="0"/>
          </a:lnRef>
          <a:fillRef idx="3">
            <a:scrgbClr r="0" g="0" b="0"/>
          </a:fillRef>
          <a:effectRef idx="3">
            <a:scrgbClr r="0" g="0" b="0"/>
          </a:effectRef>
          <a:fontRef idx="minor">
            <a:schemeClr val="lt1"/>
          </a:fontRef>
        </p:style>
        <p:txBody>
          <a:bodyPr spcFirstLastPara="0" vert="horz" wrap="square" lIns="72000" tIns="72000" rIns="72000" bIns="72000" numCol="1" spcCol="1270" anchor="ctr" anchorCtr="0">
            <a:noAutofit/>
          </a:bodyPr>
          <a:lstStyle/>
          <a:p>
            <a:pPr lvl="0" algn="ctr" defTabSz="622300">
              <a:lnSpc>
                <a:spcPct val="90000"/>
              </a:lnSpc>
              <a:spcBef>
                <a:spcPct val="0"/>
              </a:spcBef>
              <a:spcAft>
                <a:spcPct val="35000"/>
              </a:spcAft>
            </a:pPr>
            <a:r>
              <a:rPr lang="de-DE" b="1"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Method</a:t>
            </a:r>
            <a:r>
              <a:rPr lang="de-DE" b="1"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a:t>
            </a:r>
          </a:p>
          <a:p>
            <a:pPr lvl="0" defTabSz="622300">
              <a:lnSpc>
                <a:spcPct val="90000"/>
              </a:lnSpc>
              <a:spcBef>
                <a:spcPct val="0"/>
              </a:spcBef>
              <a:spcAft>
                <a:spcPct val="35000"/>
              </a:spcAft>
            </a:pPr>
            <a:r>
              <a:rPr lang="de-DE" sz="1600" dirty="0" err="1">
                <a:solidFill>
                  <a:sysClr val="window" lastClr="FFFFFF"/>
                </a:solidFill>
                <a:latin typeface="Arial" panose="020B0604020202020204" pitchFamily="34" charset="0"/>
                <a:cs typeface="Arial" panose="020B0604020202020204" pitchFamily="34" charset="0"/>
              </a:rPr>
              <a:t>Correction</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calculation</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based</a:t>
            </a:r>
            <a:r>
              <a:rPr lang="de-DE" sz="1600" dirty="0">
                <a:solidFill>
                  <a:sysClr val="window" lastClr="FFFFFF"/>
                </a:solidFill>
                <a:latin typeface="Arial" panose="020B0604020202020204" pitchFamily="34" charset="0"/>
                <a:cs typeface="Arial" panose="020B0604020202020204" pitchFamily="34" charset="0"/>
              </a:rPr>
              <a:t> on </a:t>
            </a:r>
            <a:r>
              <a:rPr lang="de-DE" sz="1600" dirty="0" err="1">
                <a:solidFill>
                  <a:sysClr val="window" lastClr="FFFFFF"/>
                </a:solidFill>
                <a:latin typeface="Arial" panose="020B0604020202020204" pitchFamily="34" charset="0"/>
                <a:cs typeface="Arial" panose="020B0604020202020204" pitchFamily="34" charset="0"/>
              </a:rPr>
              <a:t>test</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track</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parameters</a:t>
            </a:r>
            <a:r>
              <a:rPr lang="de-DE" sz="1600" dirty="0">
                <a:solidFill>
                  <a:sysClr val="window" lastClr="FFFFFF"/>
                </a:solidFill>
                <a:latin typeface="Arial" panose="020B0604020202020204" pitchFamily="34" charset="0"/>
                <a:cs typeface="Arial" panose="020B0604020202020204" pitchFamily="34" charset="0"/>
              </a:rPr>
              <a:t> – </a:t>
            </a:r>
            <a:r>
              <a:rPr lang="de-DE" sz="1600" dirty="0" err="1">
                <a:solidFill>
                  <a:sysClr val="window" lastClr="FFFFFF"/>
                </a:solidFill>
                <a:latin typeface="Arial" panose="020B0604020202020204" pitchFamily="34" charset="0"/>
                <a:cs typeface="Arial" panose="020B0604020202020204" pitchFamily="34" charset="0"/>
              </a:rPr>
              <a:t>description</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of</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the</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calculation</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could</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be</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subject</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of</a:t>
            </a:r>
            <a:r>
              <a:rPr lang="de-DE" sz="1600" dirty="0">
                <a:solidFill>
                  <a:sysClr val="window" lastClr="FFFFFF"/>
                </a:solidFill>
                <a:latin typeface="Arial" panose="020B0604020202020204" pitchFamily="34" charset="0"/>
                <a:cs typeface="Arial" panose="020B0604020202020204" pitchFamily="34" charset="0"/>
              </a:rPr>
              <a:t> an </a:t>
            </a:r>
            <a:r>
              <a:rPr lang="de-DE" sz="1600" dirty="0" err="1">
                <a:solidFill>
                  <a:sysClr val="window" lastClr="FFFFFF"/>
                </a:solidFill>
                <a:latin typeface="Arial" panose="020B0604020202020204" pitchFamily="34" charset="0"/>
                <a:cs typeface="Arial" panose="020B0604020202020204" pitchFamily="34" charset="0"/>
              </a:rPr>
              <a:t>extension</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of</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the</a:t>
            </a:r>
            <a:r>
              <a:rPr lang="de-DE" sz="1600" dirty="0">
                <a:solidFill>
                  <a:sysClr val="window" lastClr="FFFFFF"/>
                </a:solidFill>
                <a:latin typeface="Arial" panose="020B0604020202020204" pitchFamily="34" charset="0"/>
                <a:cs typeface="Arial" panose="020B0604020202020204" pitchFamily="34" charset="0"/>
              </a:rPr>
              <a:t> ISO 10844 </a:t>
            </a:r>
            <a:r>
              <a:rPr lang="de-DE" sz="1600" dirty="0" err="1">
                <a:solidFill>
                  <a:sysClr val="window" lastClr="FFFFFF"/>
                </a:solidFill>
                <a:latin typeface="Arial" panose="020B0604020202020204" pitchFamily="34" charset="0"/>
                <a:cs typeface="Arial" panose="020B0604020202020204" pitchFamily="34" charset="0"/>
              </a:rPr>
              <a:t>or</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could</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be</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done</a:t>
            </a:r>
            <a:r>
              <a:rPr lang="de-DE" sz="1600" dirty="0">
                <a:solidFill>
                  <a:sysClr val="window" lastClr="FFFFFF"/>
                </a:solidFill>
                <a:latin typeface="Arial" panose="020B0604020202020204" pitchFamily="34" charset="0"/>
                <a:cs typeface="Arial" panose="020B0604020202020204" pitchFamily="34" charset="0"/>
              </a:rPr>
              <a:t> in an </a:t>
            </a:r>
            <a:r>
              <a:rPr lang="de-DE" sz="1600" dirty="0" err="1">
                <a:solidFill>
                  <a:sysClr val="window" lastClr="FFFFFF"/>
                </a:solidFill>
                <a:latin typeface="Arial" panose="020B0604020202020204" pitchFamily="34" charset="0"/>
                <a:cs typeface="Arial" panose="020B0604020202020204" pitchFamily="34" charset="0"/>
              </a:rPr>
              <a:t>own</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standard</a:t>
            </a:r>
            <a:r>
              <a:rPr lang="de-DE" sz="1600" dirty="0">
                <a:solidFill>
                  <a:sysClr val="window" lastClr="FFFFFF"/>
                </a:solidFill>
                <a:latin typeface="Arial" panose="020B0604020202020204" pitchFamily="34" charset="0"/>
                <a:cs typeface="Arial" panose="020B0604020202020204" pitchFamily="34" charset="0"/>
              </a:rPr>
              <a:t>.</a:t>
            </a:r>
            <a:br>
              <a:rPr lang="de-DE" sz="1600" dirty="0">
                <a:solidFill>
                  <a:sysClr val="window" lastClr="FFFFFF"/>
                </a:solidFill>
                <a:latin typeface="Arial" panose="020B0604020202020204" pitchFamily="34" charset="0"/>
                <a:cs typeface="Arial" panose="020B0604020202020204" pitchFamily="34" charset="0"/>
              </a:rPr>
            </a:br>
            <a:br>
              <a:rPr lang="de-DE" sz="1600" dirty="0">
                <a:solidFill>
                  <a:sysClr val="window" lastClr="FFFFFF"/>
                </a:solidFill>
                <a:latin typeface="Arial" panose="020B0604020202020204" pitchFamily="34" charset="0"/>
                <a:cs typeface="Arial" panose="020B0604020202020204" pitchFamily="34" charset="0"/>
              </a:rPr>
            </a:br>
            <a:br>
              <a:rPr lang="de-DE" sz="1600" dirty="0">
                <a:solidFill>
                  <a:sysClr val="window" lastClr="FFFFFF"/>
                </a:solidFill>
                <a:latin typeface="Arial" panose="020B0604020202020204" pitchFamily="34" charset="0"/>
                <a:cs typeface="Arial" panose="020B0604020202020204" pitchFamily="34" charset="0"/>
              </a:rPr>
            </a:br>
            <a:endParaRPr lang="de-DE" sz="1600" dirty="0">
              <a:solidFill>
                <a:sysClr val="window" lastClr="FFFFFF"/>
              </a:solidFill>
              <a:latin typeface="Arial" panose="020B0604020202020204" pitchFamily="34" charset="0"/>
              <a:cs typeface="Arial" panose="020B0604020202020204" pitchFamily="34" charset="0"/>
            </a:endParaRPr>
          </a:p>
        </p:txBody>
      </p:sp>
      <p:sp>
        <p:nvSpPr>
          <p:cNvPr id="29" name="Rechteck 28"/>
          <p:cNvSpPr/>
          <p:nvPr/>
        </p:nvSpPr>
        <p:spPr>
          <a:xfrm>
            <a:off x="7248528" y="4284391"/>
            <a:ext cx="3600000" cy="2405257"/>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p:spPr>
        <p:style>
          <a:lnRef idx="0">
            <a:scrgbClr r="0" g="0" b="0"/>
          </a:lnRef>
          <a:fillRef idx="3">
            <a:scrgbClr r="0" g="0" b="0"/>
          </a:fillRef>
          <a:effectRef idx="3">
            <a:scrgbClr r="0" g="0" b="0"/>
          </a:effectRef>
          <a:fontRef idx="minor">
            <a:schemeClr val="lt1"/>
          </a:fontRef>
        </p:style>
        <p:txBody>
          <a:bodyPr spcFirstLastPara="0" vert="horz" wrap="square" lIns="72000" tIns="72000" rIns="72000" bIns="72000" numCol="1" spcCol="1270" anchor="ctr" anchorCtr="0">
            <a:noAutofit/>
          </a:bodyPr>
          <a:lstStyle/>
          <a:p>
            <a:pPr lvl="0" algn="ctr" defTabSz="622300">
              <a:lnSpc>
                <a:spcPct val="90000"/>
              </a:lnSpc>
              <a:spcBef>
                <a:spcPct val="0"/>
              </a:spcBef>
              <a:spcAft>
                <a:spcPct val="35000"/>
              </a:spcAft>
            </a:pPr>
            <a:r>
              <a:rPr lang="de-DE" b="1" u="sng" dirty="0" err="1">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Method</a:t>
            </a:r>
            <a:r>
              <a:rPr lang="de-DE" b="1" u="sng" dirty="0">
                <a:solidFill>
                  <a:sysClr val="window" lastClr="FFFF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B</a:t>
            </a:r>
          </a:p>
          <a:p>
            <a:pPr lvl="0" defTabSz="622300">
              <a:lnSpc>
                <a:spcPct val="90000"/>
              </a:lnSpc>
              <a:spcBef>
                <a:spcPct val="0"/>
              </a:spcBef>
              <a:spcAft>
                <a:spcPct val="35000"/>
              </a:spcAft>
            </a:pPr>
            <a:r>
              <a:rPr lang="de-DE" sz="1600" u="sng" dirty="0" err="1">
                <a:solidFill>
                  <a:sysClr val="window" lastClr="FFFFFF"/>
                </a:solidFill>
                <a:latin typeface="Arial" panose="020B0604020202020204" pitchFamily="34" charset="0"/>
                <a:cs typeface="Arial" panose="020B0604020202020204" pitchFamily="34" charset="0"/>
              </a:rPr>
              <a:t>For</a:t>
            </a:r>
            <a:r>
              <a:rPr lang="de-DE" sz="1600" u="sng" dirty="0">
                <a:solidFill>
                  <a:sysClr val="window" lastClr="FFFFFF"/>
                </a:solidFill>
                <a:latin typeface="Arial" panose="020B0604020202020204" pitchFamily="34" charset="0"/>
                <a:cs typeface="Arial" panose="020B0604020202020204" pitchFamily="34" charset="0"/>
              </a:rPr>
              <a:t> UN R51.03</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Correction</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based</a:t>
            </a:r>
            <a:r>
              <a:rPr lang="de-DE" sz="1600" dirty="0">
                <a:solidFill>
                  <a:sysClr val="window" lastClr="FFFFFF"/>
                </a:solidFill>
                <a:latin typeface="Arial" panose="020B0604020202020204" pitchFamily="34" charset="0"/>
                <a:cs typeface="Arial" panose="020B0604020202020204" pitchFamily="34" charset="0"/>
              </a:rPr>
              <a:t> on </a:t>
            </a:r>
            <a:r>
              <a:rPr lang="de-DE" sz="1600" dirty="0" err="1">
                <a:solidFill>
                  <a:sysClr val="window" lastClr="FFFFFF"/>
                </a:solidFill>
                <a:latin typeface="Arial" panose="020B0604020202020204" pitchFamily="34" charset="0"/>
                <a:cs typeface="Arial" panose="020B0604020202020204" pitchFamily="34" charset="0"/>
              </a:rPr>
              <a:t>free-rolling</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noise</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reference</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measurement</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data</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delivered</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during</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the</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approval</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process</a:t>
            </a:r>
            <a:r>
              <a:rPr lang="de-DE" sz="1600" dirty="0">
                <a:solidFill>
                  <a:sysClr val="window" lastClr="FFFFFF"/>
                </a:solidFill>
                <a:latin typeface="Arial" panose="020B0604020202020204" pitchFamily="34" charset="0"/>
                <a:cs typeface="Arial" panose="020B0604020202020204" pitchFamily="34" charset="0"/>
              </a:rPr>
              <a:t>.</a:t>
            </a:r>
            <a:br>
              <a:rPr lang="de-DE" sz="1600" dirty="0">
                <a:solidFill>
                  <a:sysClr val="window" lastClr="FFFFFF"/>
                </a:solidFill>
                <a:latin typeface="Arial" panose="020B0604020202020204" pitchFamily="34" charset="0"/>
                <a:cs typeface="Arial" panose="020B0604020202020204" pitchFamily="34" charset="0"/>
              </a:rPr>
            </a:br>
            <a:br>
              <a:rPr lang="de-DE" sz="1600" dirty="0">
                <a:solidFill>
                  <a:sysClr val="window" lastClr="FFFFFF"/>
                </a:solidFill>
                <a:latin typeface="Arial" panose="020B0604020202020204" pitchFamily="34" charset="0"/>
                <a:cs typeface="Arial" panose="020B0604020202020204" pitchFamily="34" charset="0"/>
              </a:rPr>
            </a:br>
            <a:r>
              <a:rPr lang="de-DE" sz="1600" u="sng" dirty="0" err="1">
                <a:solidFill>
                  <a:sysClr val="window" lastClr="FFFFFF"/>
                </a:solidFill>
                <a:latin typeface="Arial" panose="020B0604020202020204" pitchFamily="34" charset="0"/>
                <a:cs typeface="Arial" panose="020B0604020202020204" pitchFamily="34" charset="0"/>
              </a:rPr>
              <a:t>For</a:t>
            </a:r>
            <a:r>
              <a:rPr lang="de-DE" sz="1600" u="sng" dirty="0">
                <a:solidFill>
                  <a:sysClr val="window" lastClr="FFFFFF"/>
                </a:solidFill>
                <a:latin typeface="Arial" panose="020B0604020202020204" pitchFamily="34" charset="0"/>
                <a:cs typeface="Arial" panose="020B0604020202020204" pitchFamily="34" charset="0"/>
              </a:rPr>
              <a:t> UN R117.02</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Based</a:t>
            </a:r>
            <a:r>
              <a:rPr lang="de-DE" sz="1600" dirty="0">
                <a:solidFill>
                  <a:sysClr val="window" lastClr="FFFFFF"/>
                </a:solidFill>
                <a:latin typeface="Arial" panose="020B0604020202020204" pitchFamily="34" charset="0"/>
                <a:cs typeface="Arial" panose="020B0604020202020204" pitchFamily="34" charset="0"/>
              </a:rPr>
              <a:t> on </a:t>
            </a:r>
            <a:r>
              <a:rPr lang="de-DE" sz="1600" dirty="0" err="1">
                <a:solidFill>
                  <a:sysClr val="window" lastClr="FFFFFF"/>
                </a:solidFill>
                <a:latin typeface="Arial" panose="020B0604020202020204" pitchFamily="34" charset="0"/>
                <a:cs typeface="Arial" panose="020B0604020202020204" pitchFamily="34" charset="0"/>
              </a:rPr>
              <a:t>interlaboratory</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round</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robin</a:t>
            </a:r>
            <a:r>
              <a:rPr lang="de-DE" sz="1600" dirty="0">
                <a:solidFill>
                  <a:sysClr val="window" lastClr="FFFFFF"/>
                </a:solidFill>
                <a:latin typeface="Arial" panose="020B0604020202020204" pitchFamily="34" charset="0"/>
                <a:cs typeface="Arial" panose="020B0604020202020204" pitchFamily="34" charset="0"/>
              </a:rPr>
              <a:t> </a:t>
            </a:r>
            <a:r>
              <a:rPr lang="de-DE" sz="1600" dirty="0" err="1">
                <a:solidFill>
                  <a:sysClr val="window" lastClr="FFFFFF"/>
                </a:solidFill>
                <a:latin typeface="Arial" panose="020B0604020202020204" pitchFamily="34" charset="0"/>
                <a:cs typeface="Arial" panose="020B0604020202020204" pitchFamily="34" charset="0"/>
              </a:rPr>
              <a:t>data</a:t>
            </a:r>
            <a:r>
              <a:rPr lang="de-DE" sz="1600" dirty="0">
                <a:solidFill>
                  <a:sysClr val="window" lastClr="FFFFFF"/>
                </a:solidFill>
                <a:latin typeface="Arial" panose="020B0604020202020204" pitchFamily="34" charset="0"/>
                <a:cs typeface="Arial" panose="020B0604020202020204" pitchFamily="34" charset="0"/>
              </a:rPr>
              <a:t> (ISO5725)</a:t>
            </a:r>
          </a:p>
        </p:txBody>
      </p:sp>
      <p:cxnSp>
        <p:nvCxnSpPr>
          <p:cNvPr id="31" name="Gewinkelter Verbinder 30"/>
          <p:cNvCxnSpPr>
            <a:stCxn id="25" idx="2"/>
            <a:endCxn id="27" idx="0"/>
          </p:cNvCxnSpPr>
          <p:nvPr/>
        </p:nvCxnSpPr>
        <p:spPr>
          <a:xfrm rot="16200000" flipH="1">
            <a:off x="5720834" y="1389026"/>
            <a:ext cx="567361" cy="2054779"/>
          </a:xfrm>
          <a:prstGeom prst="bentConnector3">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5" name="Gewinkelter Verbinder 34"/>
          <p:cNvCxnSpPr>
            <a:stCxn id="25" idx="2"/>
            <a:endCxn id="26" idx="0"/>
          </p:cNvCxnSpPr>
          <p:nvPr/>
        </p:nvCxnSpPr>
        <p:spPr>
          <a:xfrm rot="5400000">
            <a:off x="3632603" y="1355574"/>
            <a:ext cx="567361" cy="2121685"/>
          </a:xfrm>
          <a:prstGeom prst="bentConnector3">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7" name="Gewinkelter Verbinder 36"/>
          <p:cNvCxnSpPr>
            <a:stCxn id="27" idx="2"/>
            <a:endCxn id="28" idx="0"/>
          </p:cNvCxnSpPr>
          <p:nvPr/>
        </p:nvCxnSpPr>
        <p:spPr>
          <a:xfrm rot="5400000">
            <a:off x="5747915" y="3000402"/>
            <a:ext cx="504295" cy="2063684"/>
          </a:xfrm>
          <a:prstGeom prst="bentConnector3">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9" name="Gewinkelter Verbinder 38"/>
          <p:cNvCxnSpPr>
            <a:stCxn id="27" idx="2"/>
            <a:endCxn id="29" idx="0"/>
          </p:cNvCxnSpPr>
          <p:nvPr/>
        </p:nvCxnSpPr>
        <p:spPr>
          <a:xfrm rot="16200000" flipH="1">
            <a:off x="7788069" y="3023932"/>
            <a:ext cx="504294" cy="2016624"/>
          </a:xfrm>
          <a:prstGeom prst="bentConnector3">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3" name="Gruppieren 2"/>
          <p:cNvGrpSpPr/>
          <p:nvPr/>
        </p:nvGrpSpPr>
        <p:grpSpPr>
          <a:xfrm>
            <a:off x="335360" y="4293096"/>
            <a:ext cx="2941033" cy="1200329"/>
            <a:chOff x="335360" y="4581128"/>
            <a:chExt cx="2941033" cy="1200329"/>
          </a:xfrm>
        </p:grpSpPr>
        <p:sp>
          <p:nvSpPr>
            <p:cNvPr id="17" name="Gleichschenkliges Dreieck 16"/>
            <p:cNvSpPr/>
            <p:nvPr/>
          </p:nvSpPr>
          <p:spPr>
            <a:xfrm rot="16200000" flipV="1">
              <a:off x="2880349" y="4653136"/>
              <a:ext cx="432048" cy="360040"/>
            </a:xfrm>
            <a:prstGeom prst="triangle">
              <a:avLst/>
            </a:prstGeom>
            <a:solidFill>
              <a:srgbClr val="467BBA"/>
            </a:solidFill>
            <a:ln>
              <a:solidFill>
                <a:srgbClr val="0000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Arial" panose="020B0604020202020204" pitchFamily="34" charset="0"/>
                <a:cs typeface="Arial" panose="020B0604020202020204" pitchFamily="34" charset="0"/>
              </a:endParaRPr>
            </a:p>
          </p:txBody>
        </p:sp>
        <p:sp>
          <p:nvSpPr>
            <p:cNvPr id="18" name="Textfeld 17"/>
            <p:cNvSpPr txBox="1"/>
            <p:nvPr/>
          </p:nvSpPr>
          <p:spPr>
            <a:xfrm>
              <a:off x="335360" y="4581128"/>
              <a:ext cx="2580993" cy="1200329"/>
            </a:xfrm>
            <a:prstGeom prst="rect">
              <a:avLst/>
            </a:prstGeom>
            <a:noFill/>
            <a:ln w="12700">
              <a:solidFill>
                <a:srgbClr val="0000A3"/>
              </a:solidFill>
            </a:ln>
          </p:spPr>
          <p:txBody>
            <a:bodyPr wrap="square" rtlCol="0">
              <a:spAutoFit/>
            </a:bodyPr>
            <a:lstStyle/>
            <a:p>
              <a:r>
                <a:rPr lang="de-DE" sz="1200" dirty="0">
                  <a:latin typeface="Arial" panose="020B0604020202020204" pitchFamily="34" charset="0"/>
                  <a:cs typeface="Arial" panose="020B0604020202020204" pitchFamily="34" charset="0"/>
                </a:rPr>
                <a:t>ISSUE:</a:t>
              </a:r>
            </a:p>
            <a:p>
              <a:r>
                <a:rPr lang="de-DE" sz="1200" dirty="0">
                  <a:latin typeface="Arial" panose="020B0604020202020204" pitchFamily="34" charset="0"/>
                  <a:cs typeface="Arial" panose="020B0604020202020204" pitchFamily="34" charset="0"/>
                </a:rPr>
                <a:t>The „VDA“ </a:t>
              </a:r>
              <a:r>
                <a:rPr lang="de-DE" sz="1200" dirty="0" err="1">
                  <a:latin typeface="Arial" panose="020B0604020202020204" pitchFamily="34" charset="0"/>
                  <a:cs typeface="Arial" panose="020B0604020202020204" pitchFamily="34" charset="0"/>
                </a:rPr>
                <a:t>formula</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might</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be</a:t>
              </a:r>
              <a:r>
                <a:rPr lang="de-DE" sz="1200" dirty="0">
                  <a:latin typeface="Arial" panose="020B0604020202020204" pitchFamily="34" charset="0"/>
                  <a:cs typeface="Arial" panose="020B0604020202020204" pitchFamily="34" charset="0"/>
                </a:rPr>
                <a:t> an </a:t>
              </a:r>
              <a:r>
                <a:rPr lang="de-DE" sz="1200" dirty="0" err="1">
                  <a:latin typeface="Arial" panose="020B0604020202020204" pitchFamily="34" charset="0"/>
                  <a:cs typeface="Arial" panose="020B0604020202020204" pitchFamily="34" charset="0"/>
                </a:rPr>
                <a:t>interesting</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approach</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however</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validation</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is</a:t>
              </a:r>
              <a:r>
                <a:rPr lang="de-DE" sz="1200" dirty="0">
                  <a:latin typeface="Arial" panose="020B0604020202020204" pitchFamily="34" charset="0"/>
                  <a:cs typeface="Arial" panose="020B0604020202020204" pitchFamily="34" charset="0"/>
                </a:rPr>
                <a:t> still </a:t>
              </a:r>
              <a:r>
                <a:rPr lang="de-DE" sz="1200" dirty="0" err="1">
                  <a:latin typeface="Arial" panose="020B0604020202020204" pitchFamily="34" charset="0"/>
                  <a:cs typeface="Arial" panose="020B0604020202020204" pitchFamily="34" charset="0"/>
                </a:rPr>
                <a:t>needed</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for</a:t>
              </a:r>
              <a:r>
                <a:rPr lang="de-DE" sz="1200" dirty="0">
                  <a:latin typeface="Arial" panose="020B0604020202020204" pitchFamily="34" charset="0"/>
                  <a:cs typeface="Arial" panose="020B0604020202020204" pitchFamily="34" charset="0"/>
                </a:rPr>
                <a:t> a </a:t>
              </a:r>
              <a:r>
                <a:rPr lang="de-DE" sz="1200" dirty="0" err="1">
                  <a:latin typeface="Arial" panose="020B0604020202020204" pitchFamily="34" charset="0"/>
                  <a:cs typeface="Arial" panose="020B0604020202020204" pitchFamily="34" charset="0"/>
                </a:rPr>
                <a:t>general</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use</a:t>
              </a:r>
              <a:r>
                <a:rPr lang="de-DE" sz="1200" dirty="0">
                  <a:latin typeface="Arial" panose="020B0604020202020204" pitchFamily="34" charset="0"/>
                  <a:cs typeface="Arial" panose="020B0604020202020204" pitchFamily="34" charset="0"/>
                </a:rPr>
                <a:t> on all ISO 10844 </a:t>
              </a:r>
              <a:r>
                <a:rPr lang="de-DE" sz="1200" dirty="0" err="1">
                  <a:latin typeface="Arial" panose="020B0604020202020204" pitchFamily="34" charset="0"/>
                  <a:cs typeface="Arial" panose="020B0604020202020204" pitchFamily="34" charset="0"/>
                </a:rPr>
                <a:t>test</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tracks</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and</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for</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any</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tyre</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dimension</a:t>
              </a:r>
              <a:r>
                <a:rPr lang="de-DE" sz="1200" dirty="0">
                  <a:latin typeface="Arial" panose="020B0604020202020204" pitchFamily="34" charset="0"/>
                  <a:cs typeface="Arial" panose="020B0604020202020204" pitchFamily="34" charset="0"/>
                </a:rPr>
                <a:t>.</a:t>
              </a:r>
            </a:p>
          </p:txBody>
        </p:sp>
      </p:grpSp>
      <p:grpSp>
        <p:nvGrpSpPr>
          <p:cNvPr id="4" name="Gruppieren 3"/>
          <p:cNvGrpSpPr/>
          <p:nvPr/>
        </p:nvGrpSpPr>
        <p:grpSpPr>
          <a:xfrm>
            <a:off x="9203639" y="3061409"/>
            <a:ext cx="2797017" cy="1375703"/>
            <a:chOff x="9242736" y="3421449"/>
            <a:chExt cx="2797017" cy="1375703"/>
          </a:xfrm>
        </p:grpSpPr>
        <p:sp>
          <p:nvSpPr>
            <p:cNvPr id="5" name="Textfeld 4"/>
            <p:cNvSpPr txBox="1"/>
            <p:nvPr/>
          </p:nvSpPr>
          <p:spPr>
            <a:xfrm>
              <a:off x="9242736" y="3421449"/>
              <a:ext cx="2797017" cy="1015663"/>
            </a:xfrm>
            <a:prstGeom prst="rect">
              <a:avLst/>
            </a:prstGeom>
            <a:noFill/>
            <a:ln w="12700">
              <a:solidFill>
                <a:srgbClr val="0000A3"/>
              </a:solidFill>
            </a:ln>
          </p:spPr>
          <p:txBody>
            <a:bodyPr wrap="square" rtlCol="0">
              <a:spAutoFit/>
            </a:bodyPr>
            <a:lstStyle/>
            <a:p>
              <a:r>
                <a:rPr lang="de-DE" sz="1200" dirty="0">
                  <a:latin typeface="Arial" panose="020B0604020202020204" pitchFamily="34" charset="0"/>
                  <a:cs typeface="Arial" panose="020B0604020202020204" pitchFamily="34" charset="0"/>
                </a:rPr>
                <a:t>IDEA FOR DISCUSSION:</a:t>
              </a:r>
            </a:p>
            <a:p>
              <a:r>
                <a:rPr lang="de-DE" sz="1200" dirty="0" err="1">
                  <a:latin typeface="Arial" panose="020B0604020202020204" pitchFamily="34" charset="0"/>
                  <a:cs typeface="Arial" panose="020B0604020202020204" pitchFamily="34" charset="0"/>
                </a:rPr>
                <a:t>For</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each</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tyre</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which</a:t>
              </a:r>
              <a:r>
                <a:rPr lang="de-DE" sz="1200" dirty="0">
                  <a:latin typeface="Arial" panose="020B0604020202020204" pitchFamily="34" charset="0"/>
                  <a:cs typeface="Arial" panose="020B0604020202020204" pitchFamily="34" charset="0"/>
                </a:rPr>
                <a:t> a </a:t>
              </a:r>
              <a:r>
                <a:rPr lang="de-DE" sz="1200" dirty="0" err="1">
                  <a:latin typeface="Arial" panose="020B0604020202020204" pitchFamily="34" charset="0"/>
                  <a:cs typeface="Arial" panose="020B0604020202020204" pitchFamily="34" charset="0"/>
                </a:rPr>
                <a:t>manufacturer</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nominates</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as</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version</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to</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the</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vehicle</a:t>
              </a:r>
              <a:r>
                <a:rPr lang="de-DE" sz="1200" dirty="0">
                  <a:latin typeface="Arial" panose="020B0604020202020204" pitchFamily="34" charset="0"/>
                  <a:cs typeface="Arial" panose="020B0604020202020204" pitchFamily="34" charset="0"/>
                </a:rPr>
                <a:t> type, </a:t>
              </a:r>
              <a:r>
                <a:rPr lang="de-DE" sz="1200" dirty="0" err="1">
                  <a:latin typeface="Arial" panose="020B0604020202020204" pitchFamily="34" charset="0"/>
                  <a:cs typeface="Arial" panose="020B0604020202020204" pitchFamily="34" charset="0"/>
                </a:rPr>
                <a:t>free</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rolling</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sound</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data</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could</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be</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made</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available</a:t>
              </a:r>
              <a:r>
                <a:rPr lang="de-DE" sz="1200" dirty="0">
                  <a:latin typeface="Arial" panose="020B0604020202020204" pitchFamily="34" charset="0"/>
                  <a:cs typeface="Arial" panose="020B0604020202020204" pitchFamily="34" charset="0"/>
                </a:rPr>
                <a:t>.</a:t>
              </a:r>
            </a:p>
          </p:txBody>
        </p:sp>
        <p:sp>
          <p:nvSpPr>
            <p:cNvPr id="2" name="Gleichschenkliges Dreieck 1"/>
            <p:cNvSpPr/>
            <p:nvPr/>
          </p:nvSpPr>
          <p:spPr>
            <a:xfrm flipV="1">
              <a:off x="9912424" y="4437112"/>
              <a:ext cx="432048" cy="360040"/>
            </a:xfrm>
            <a:prstGeom prst="triangle">
              <a:avLst/>
            </a:prstGeom>
            <a:solidFill>
              <a:srgbClr val="467BBA"/>
            </a:solidFill>
            <a:ln>
              <a:solidFill>
                <a:srgbClr val="0000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226995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vert="horz" lIns="91440" tIns="45720" rIns="91440" bIns="45720" rtlCol="0" anchor="ctr">
            <a:normAutofit/>
          </a:bodyPr>
          <a:lstStyle/>
          <a:p>
            <a:pPr algn="ctr"/>
            <a:r>
              <a:rPr lang="de-DE" dirty="0" err="1">
                <a:latin typeface="+mn-lt"/>
                <a:cs typeface="Arial" panose="020B0604020202020204" pitchFamily="34" charset="0"/>
              </a:rPr>
              <a:t>Improved</a:t>
            </a:r>
            <a:r>
              <a:rPr lang="de-DE" dirty="0">
                <a:latin typeface="+mn-lt"/>
                <a:cs typeface="Arial" panose="020B0604020202020204" pitchFamily="34" charset="0"/>
              </a:rPr>
              <a:t> </a:t>
            </a:r>
            <a:r>
              <a:rPr lang="de-DE" dirty="0" err="1">
                <a:latin typeface="+mn-lt"/>
                <a:cs typeface="Arial" panose="020B0604020202020204" pitchFamily="34" charset="0"/>
              </a:rPr>
              <a:t>Uncertainty</a:t>
            </a:r>
            <a:r>
              <a:rPr lang="de-DE" dirty="0">
                <a:latin typeface="+mn-lt"/>
                <a:cs typeface="Arial" panose="020B0604020202020204" pitchFamily="34" charset="0"/>
              </a:rPr>
              <a:t> </a:t>
            </a:r>
            <a:r>
              <a:rPr lang="de-DE" dirty="0" err="1">
                <a:latin typeface="+mn-lt"/>
                <a:cs typeface="Arial" panose="020B0604020202020204" pitchFamily="34" charset="0"/>
              </a:rPr>
              <a:t>Estimate</a:t>
            </a:r>
            <a:r>
              <a:rPr lang="de-DE" dirty="0">
                <a:latin typeface="+mn-lt"/>
                <a:cs typeface="Arial" panose="020B0604020202020204" pitchFamily="34" charset="0"/>
              </a:rPr>
              <a:t> After </a:t>
            </a:r>
            <a:r>
              <a:rPr lang="de-DE" dirty="0" err="1">
                <a:latin typeface="+mn-lt"/>
                <a:cs typeface="Arial" panose="020B0604020202020204" pitchFamily="34" charset="0"/>
              </a:rPr>
              <a:t>Corrections</a:t>
            </a:r>
            <a:r>
              <a:rPr lang="de-DE" dirty="0">
                <a:latin typeface="+mn-lt"/>
                <a:cs typeface="Arial" panose="020B0604020202020204" pitchFamily="34" charset="0"/>
              </a:rPr>
              <a:t> </a:t>
            </a:r>
            <a:r>
              <a:rPr lang="de-DE" dirty="0" err="1">
                <a:latin typeface="+mn-lt"/>
                <a:cs typeface="Arial" panose="020B0604020202020204" pitchFamily="34" charset="0"/>
              </a:rPr>
              <a:t>for</a:t>
            </a:r>
            <a:r>
              <a:rPr lang="de-DE" dirty="0">
                <a:latin typeface="+mn-lt"/>
                <a:cs typeface="Arial" panose="020B0604020202020204" pitchFamily="34" charset="0"/>
              </a:rPr>
              <a:t> </a:t>
            </a:r>
            <a:r>
              <a:rPr lang="de-DE" dirty="0" err="1">
                <a:latin typeface="+mn-lt"/>
                <a:cs typeface="Arial" panose="020B0604020202020204" pitchFamily="34" charset="0"/>
              </a:rPr>
              <a:t>Temperature</a:t>
            </a:r>
            <a:r>
              <a:rPr lang="de-DE" dirty="0">
                <a:latin typeface="+mn-lt"/>
                <a:cs typeface="Arial" panose="020B0604020202020204" pitchFamily="34" charset="0"/>
              </a:rPr>
              <a:t> </a:t>
            </a:r>
            <a:r>
              <a:rPr lang="de-DE" dirty="0" err="1">
                <a:latin typeface="+mn-lt"/>
                <a:cs typeface="Arial" panose="020B0604020202020204" pitchFamily="34" charset="0"/>
              </a:rPr>
              <a:t>and</a:t>
            </a:r>
            <a:r>
              <a:rPr lang="de-DE" dirty="0">
                <a:latin typeface="+mn-lt"/>
                <a:cs typeface="Arial" panose="020B0604020202020204" pitchFamily="34" charset="0"/>
              </a:rPr>
              <a:t> Test Track</a:t>
            </a:r>
          </a:p>
        </p:txBody>
      </p:sp>
      <p:sp>
        <p:nvSpPr>
          <p:cNvPr id="3" name="Inhaltsplatzhalter 2"/>
          <p:cNvSpPr>
            <a:spLocks noGrp="1"/>
          </p:cNvSpPr>
          <p:nvPr>
            <p:ph idx="1"/>
          </p:nvPr>
        </p:nvSpPr>
        <p:spPr>
          <a:xfrm>
            <a:off x="263352" y="836712"/>
            <a:ext cx="4032448" cy="5073428"/>
          </a:xfrm>
        </p:spPr>
        <p:txBody>
          <a:bodyPr>
            <a:normAutofit/>
          </a:bodyPr>
          <a:lstStyle/>
          <a:p>
            <a:pPr lvl="0"/>
            <a:r>
              <a:rPr lang="en-GB" dirty="0">
                <a:cs typeface="Arial" panose="020B0604020202020204" pitchFamily="34" charset="0"/>
              </a:rPr>
              <a:t>By reducing the uncertainty budgets for the two parameters on which a compensation has been applied, the overall uncertainty is reduced.</a:t>
            </a:r>
          </a:p>
          <a:p>
            <a:pPr lvl="0"/>
            <a:r>
              <a:rPr lang="en-GB" dirty="0">
                <a:cs typeface="Arial" panose="020B0604020202020204" pitchFamily="34" charset="0"/>
              </a:rPr>
              <a:t>The shares of uncertainty budgets become more harmonized, which make a test procedure more robust.</a:t>
            </a:r>
            <a:endParaRPr lang="de-DE" dirty="0">
              <a:cs typeface="Arial" panose="020B0604020202020204" pitchFamily="34" charset="0"/>
            </a:endParaRPr>
          </a:p>
        </p:txBody>
      </p:sp>
      <p:sp>
        <p:nvSpPr>
          <p:cNvPr id="13" name="Gleichschenkliges Dreieck 12"/>
          <p:cNvSpPr/>
          <p:nvPr/>
        </p:nvSpPr>
        <p:spPr>
          <a:xfrm rot="5400000">
            <a:off x="2856013" y="5108448"/>
            <a:ext cx="983375" cy="264040"/>
          </a:xfrm>
          <a:prstGeom prst="triangle">
            <a:avLst>
              <a:gd name="adj" fmla="val 48437"/>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Arial" panose="020B0604020202020204" pitchFamily="34" charset="0"/>
              <a:cs typeface="Arial" panose="020B0604020202020204" pitchFamily="34" charset="0"/>
            </a:endParaRPr>
          </a:p>
        </p:txBody>
      </p:sp>
      <p:pic>
        <p:nvPicPr>
          <p:cNvPr id="8" name="Grafik 7"/>
          <p:cNvPicPr>
            <a:picLocks noChangeAspect="1"/>
          </p:cNvPicPr>
          <p:nvPr/>
        </p:nvPicPr>
        <p:blipFill>
          <a:blip r:embed="rId2"/>
          <a:stretch>
            <a:fillRect/>
          </a:stretch>
        </p:blipFill>
        <p:spPr>
          <a:xfrm>
            <a:off x="4519081" y="859570"/>
            <a:ext cx="6624000" cy="5907015"/>
          </a:xfrm>
          <a:prstGeom prst="rect">
            <a:avLst/>
          </a:prstGeom>
        </p:spPr>
      </p:pic>
      <p:pic>
        <p:nvPicPr>
          <p:cNvPr id="10" name="Grafik 9"/>
          <p:cNvPicPr>
            <a:picLocks noChangeAspect="1"/>
          </p:cNvPicPr>
          <p:nvPr/>
        </p:nvPicPr>
        <p:blipFill>
          <a:blip r:embed="rId3"/>
          <a:stretch>
            <a:fillRect/>
          </a:stretch>
        </p:blipFill>
        <p:spPr>
          <a:xfrm>
            <a:off x="658404" y="4340467"/>
            <a:ext cx="2536172" cy="1800000"/>
          </a:xfrm>
          <a:prstGeom prst="rect">
            <a:avLst/>
          </a:prstGeom>
        </p:spPr>
      </p:pic>
      <p:pic>
        <p:nvPicPr>
          <p:cNvPr id="11" name="Grafik 10"/>
          <p:cNvPicPr>
            <a:picLocks noChangeAspect="1"/>
          </p:cNvPicPr>
          <p:nvPr/>
        </p:nvPicPr>
        <p:blipFill>
          <a:blip r:embed="rId4"/>
          <a:stretch>
            <a:fillRect/>
          </a:stretch>
        </p:blipFill>
        <p:spPr>
          <a:xfrm>
            <a:off x="3515429" y="4340467"/>
            <a:ext cx="866956" cy="1800000"/>
          </a:xfrm>
          <a:prstGeom prst="rect">
            <a:avLst/>
          </a:prstGeom>
        </p:spPr>
      </p:pic>
      <p:sp>
        <p:nvSpPr>
          <p:cNvPr id="15" name="Textfeld 14"/>
          <p:cNvSpPr txBox="1"/>
          <p:nvPr/>
        </p:nvSpPr>
        <p:spPr>
          <a:xfrm>
            <a:off x="4439816" y="5877272"/>
            <a:ext cx="3618298" cy="253916"/>
          </a:xfrm>
          <a:prstGeom prst="rect">
            <a:avLst/>
          </a:prstGeom>
          <a:noFill/>
        </p:spPr>
        <p:txBody>
          <a:bodyPr wrap="none" rtlCol="0">
            <a:spAutoFit/>
          </a:bodyPr>
          <a:lstStyle/>
          <a:p>
            <a:r>
              <a:rPr lang="en-US" sz="1050" dirty="0">
                <a:latin typeface="Arial" panose="020B0604020202020204" pitchFamily="34" charset="0"/>
                <a:cs typeface="Arial" panose="020B0604020202020204" pitchFamily="34" charset="0"/>
              </a:rPr>
              <a:t>Impacts estimated based on experiences of manufacturer</a:t>
            </a:r>
          </a:p>
        </p:txBody>
      </p:sp>
      <p:sp>
        <p:nvSpPr>
          <p:cNvPr id="16" name="Textfeld 15"/>
          <p:cNvSpPr txBox="1"/>
          <p:nvPr/>
        </p:nvSpPr>
        <p:spPr>
          <a:xfrm rot="16200000">
            <a:off x="9834681" y="3602985"/>
            <a:ext cx="3614192" cy="861774"/>
          </a:xfrm>
          <a:prstGeom prst="rect">
            <a:avLst/>
          </a:prstGeom>
          <a:noFill/>
        </p:spPr>
        <p:txBody>
          <a:bodyPr wrap="square" rtlCol="0">
            <a:spAutoFit/>
          </a:bodyPr>
          <a:lstStyle/>
          <a:p>
            <a:pPr>
              <a:spcBef>
                <a:spcPts val="300"/>
              </a:spcBef>
            </a:pPr>
            <a:r>
              <a:rPr lang="en-US" sz="900" dirty="0">
                <a:latin typeface="Arial" panose="020B0604020202020204" pitchFamily="34" charset="0"/>
                <a:cs typeface="Arial" panose="020B0604020202020204" pitchFamily="34" charset="0"/>
              </a:rPr>
              <a:t>Remarks:</a:t>
            </a:r>
          </a:p>
          <a:p>
            <a:pPr>
              <a:spcBef>
                <a:spcPts val="300"/>
              </a:spcBef>
            </a:pPr>
            <a:r>
              <a:rPr lang="en-US" sz="900" b="1" dirty="0">
                <a:solidFill>
                  <a:srgbClr val="C00000"/>
                </a:solidFill>
                <a:latin typeface="Arial" panose="020B0604020202020204" pitchFamily="34" charset="0"/>
                <a:cs typeface="Arial" panose="020B0604020202020204" pitchFamily="34" charset="0"/>
              </a:rPr>
              <a:t>1) </a:t>
            </a:r>
            <a:r>
              <a:rPr lang="en-US" sz="900" dirty="0">
                <a:latin typeface="Arial" panose="020B0604020202020204" pitchFamily="34" charset="0"/>
                <a:cs typeface="Arial" panose="020B0604020202020204" pitchFamily="34" charset="0"/>
              </a:rPr>
              <a:t>Test are allowed at temperatures below 10°C. In this case additional uncertainties must be kept in mind.</a:t>
            </a:r>
          </a:p>
          <a:p>
            <a:pPr>
              <a:spcBef>
                <a:spcPts val="300"/>
              </a:spcBef>
            </a:pPr>
            <a:r>
              <a:rPr lang="en-US" sz="900" b="1" dirty="0">
                <a:solidFill>
                  <a:srgbClr val="C00000"/>
                </a:solidFill>
                <a:latin typeface="Arial" panose="020B0604020202020204" pitchFamily="34" charset="0"/>
                <a:cs typeface="Arial" panose="020B0604020202020204" pitchFamily="34" charset="0"/>
              </a:rPr>
              <a:t>2) </a:t>
            </a:r>
            <a:r>
              <a:rPr lang="en-US" sz="900" dirty="0">
                <a:latin typeface="Arial" panose="020B0604020202020204" pitchFamily="34" charset="0"/>
                <a:cs typeface="Arial" panose="020B0604020202020204" pitchFamily="34" charset="0"/>
              </a:rPr>
              <a:t>Site to Site variation for </a:t>
            </a:r>
            <a:r>
              <a:rPr lang="en-US" sz="900" dirty="0" err="1">
                <a:latin typeface="Arial" panose="020B0604020202020204" pitchFamily="34" charset="0"/>
                <a:cs typeface="Arial" panose="020B0604020202020204" pitchFamily="34" charset="0"/>
              </a:rPr>
              <a:t>CoP</a:t>
            </a:r>
            <a:r>
              <a:rPr lang="en-US" sz="900" dirty="0">
                <a:latin typeface="Arial" panose="020B0604020202020204" pitchFamily="34" charset="0"/>
                <a:cs typeface="Arial" panose="020B0604020202020204" pitchFamily="34" charset="0"/>
              </a:rPr>
              <a:t> is quoted less, as manufacturer will select the test site for their </a:t>
            </a:r>
            <a:r>
              <a:rPr lang="en-US" sz="900" dirty="0" err="1">
                <a:latin typeface="Arial" panose="020B0604020202020204" pitchFamily="34" charset="0"/>
                <a:cs typeface="Arial" panose="020B0604020202020204" pitchFamily="34" charset="0"/>
              </a:rPr>
              <a:t>CoP</a:t>
            </a:r>
            <a:r>
              <a:rPr lang="en-US" sz="900" dirty="0">
                <a:latin typeface="Arial" panose="020B0604020202020204" pitchFamily="34" charset="0"/>
                <a:cs typeface="Arial" panose="020B0604020202020204" pitchFamily="34" charset="0"/>
              </a:rPr>
              <a:t> tests.</a:t>
            </a:r>
          </a:p>
        </p:txBody>
      </p:sp>
      <p:sp>
        <p:nvSpPr>
          <p:cNvPr id="19" name="Textfeld 18"/>
          <p:cNvSpPr txBox="1"/>
          <p:nvPr/>
        </p:nvSpPr>
        <p:spPr>
          <a:xfrm>
            <a:off x="695400" y="4033872"/>
            <a:ext cx="3648115" cy="276999"/>
          </a:xfrm>
          <a:prstGeom prst="rect">
            <a:avLst/>
          </a:prstGeom>
          <a:noFill/>
        </p:spPr>
        <p:txBody>
          <a:bodyPr wrap="none" rtlCol="0">
            <a:spAutoFit/>
          </a:bodyPr>
          <a:lstStyle/>
          <a:p>
            <a:r>
              <a:rPr lang="de-DE" sz="1200" b="1" dirty="0">
                <a:latin typeface="Arial" panose="020B0604020202020204" pitchFamily="34" charset="0"/>
                <a:cs typeface="Arial" panose="020B0604020202020204" pitchFamily="34" charset="0"/>
              </a:rPr>
              <a:t>Summary Table </a:t>
            </a:r>
            <a:r>
              <a:rPr lang="de-DE" sz="1200" b="1" dirty="0" err="1">
                <a:latin typeface="Arial" panose="020B0604020202020204" pitchFamily="34" charset="0"/>
                <a:cs typeface="Arial" panose="020B0604020202020204" pitchFamily="34" charset="0"/>
              </a:rPr>
              <a:t>for</a:t>
            </a:r>
            <a:r>
              <a:rPr lang="de-DE" sz="1200" b="1" dirty="0">
                <a:latin typeface="Arial" panose="020B0604020202020204" pitchFamily="34" charset="0"/>
                <a:cs typeface="Arial" panose="020B0604020202020204" pitchFamily="34" charset="0"/>
              </a:rPr>
              <a:t> UN R51.03 and UN R117.02</a:t>
            </a:r>
          </a:p>
        </p:txBody>
      </p:sp>
      <p:sp>
        <p:nvSpPr>
          <p:cNvPr id="20" name="Textfeld 19"/>
          <p:cNvSpPr txBox="1"/>
          <p:nvPr/>
        </p:nvSpPr>
        <p:spPr>
          <a:xfrm>
            <a:off x="8063201" y="6055417"/>
            <a:ext cx="1714178" cy="295175"/>
          </a:xfrm>
          <a:prstGeom prst="rect">
            <a:avLst/>
          </a:prstGeom>
          <a:solidFill>
            <a:schemeClr val="accent2">
              <a:lumMod val="20000"/>
              <a:lumOff val="80000"/>
            </a:schemeClr>
          </a:solidFill>
          <a:ln>
            <a:solidFill>
              <a:schemeClr val="tx1"/>
            </a:solidFill>
          </a:ln>
        </p:spPr>
        <p:txBody>
          <a:bodyPr wrap="none" lIns="36000" tIns="18000" rIns="36000" bIns="0" rtlCol="0" anchor="ctr" anchorCtr="0">
            <a:spAutoFit/>
          </a:bodyPr>
          <a:lstStyle/>
          <a:p>
            <a:r>
              <a:rPr lang="de-DE" dirty="0">
                <a:latin typeface="Arial" panose="020B0604020202020204" pitchFamily="34" charset="0"/>
                <a:cs typeface="Arial" panose="020B0604020202020204" pitchFamily="34" charset="0"/>
              </a:rPr>
              <a:t>was: 2.65 dB(A)</a:t>
            </a:r>
          </a:p>
        </p:txBody>
      </p:sp>
    </p:spTree>
    <p:extLst>
      <p:ext uri="{BB962C8B-B14F-4D97-AF65-F5344CB8AC3E}">
        <p14:creationId xmlns:p14="http://schemas.microsoft.com/office/powerpoint/2010/main" val="21619324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2292</Words>
  <Application>Microsoft Office PowerPoint</Application>
  <PresentationFormat>Widescreen</PresentationFormat>
  <Paragraphs>180</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Cambria Math</vt:lpstr>
      <vt:lpstr>Wingdings</vt:lpstr>
      <vt:lpstr>Office Theme</vt:lpstr>
      <vt:lpstr>Task Force  Measurement Uncertainty</vt:lpstr>
      <vt:lpstr>Task Force Measurement Uncertainty</vt:lpstr>
      <vt:lpstr>ISO/IEC Guide 98-3 (Guide to the expression of Uncertainty in Measurement)</vt:lpstr>
      <vt:lpstr>How are Uncertainties Handled Today in a Regulation?</vt:lpstr>
      <vt:lpstr>Uncertainty Estimate Based on the GUM Assessment Principles for UN R51.03</vt:lpstr>
      <vt:lpstr>Strategic Approach to Improve Measurement Uncertainties</vt:lpstr>
      <vt:lpstr>Improvement of Measurement Uncertainties</vt:lpstr>
      <vt:lpstr>PowerPoint Presentation</vt:lpstr>
      <vt:lpstr>Improved Uncertainty Estimate After Corrections for Temperature and Test Track</vt:lpstr>
      <vt:lpstr>EU COMMISSION STUDY VENOLIVA (GRB-54-01)  on Vehicle Noise Limits for EU Noise Legislation and for UN R51.03</vt:lpstr>
      <vt:lpstr>Proposal for Consideration</vt:lpstr>
      <vt:lpstr>BACKUP MATERIAL</vt:lpstr>
      <vt:lpstr>Uncertainty Estimate Based on the GUM Assessment Principles for UN R117</vt:lpstr>
      <vt:lpstr>Uncertainty Estimate Based on the GUM Assessment Principles for UN R51.03</vt:lpstr>
      <vt:lpstr>PowerPoint Presentation</vt:lpstr>
      <vt:lpstr>ISO/TS 13471-2:Temperature Correction Procedure:</vt:lpstr>
      <vt:lpstr>PowerPoint Presentation</vt:lpstr>
      <vt:lpstr>PowerPoint Presentation</vt:lpstr>
      <vt:lpstr>Update of the Uncertainty Sheets based on the Compensation</vt:lpstr>
      <vt:lpstr>Improved Uncertainty Estimate After Corrections for Temperature and Test Track (UN R51.03)</vt:lpstr>
      <vt:lpstr>VENOLIVA STUDY on UN R51.03 (EU COM 2011)</vt:lpstr>
      <vt:lpstr>VENOLIVA STUDY on UN R51.03 (EU COM 2011)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2020-01-14T05:33:44Z</dcterms:created>
  <dcterms:modified xsi:type="dcterms:W3CDTF">2020-01-23T15:21:59Z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2020-01-23T16:21:47.0737770+01:00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