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9" r:id="rId3"/>
    <p:sldId id="280" r:id="rId4"/>
    <p:sldId id="281" r:id="rId5"/>
    <p:sldId id="275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3167A7"/>
    <a:srgbClr val="2F6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rgbClr val="00000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72"/>
    <p:restoredTop sz="96159" autoAdjust="0"/>
  </p:normalViewPr>
  <p:slideViewPr>
    <p:cSldViewPr>
      <p:cViewPr varScale="1">
        <p:scale>
          <a:sx n="87" d="100"/>
          <a:sy n="87" d="100"/>
        </p:scale>
        <p:origin x="504" y="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1115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DAE5B-4107-42E0-AE6C-7DCF593E2ECE}" type="datetimeFigureOut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116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1117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E847A-F82F-4057-B92E-6579F81F8C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902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1108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2C0A7-0A5B-4E5B-9956-2CF01C17D1F1}" type="datetimeFigureOut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109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1110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111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1112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E3FFF-1CCD-423A-A624-3BD354B71F9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063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1032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789041"/>
            <a:ext cx="85344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103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03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3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1036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9937" y="4564064"/>
            <a:ext cx="1130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Rectangle 8"/>
          <p:cNvSpPr>
            <a:spLocks noChangeArrowheads="1"/>
          </p:cNvSpPr>
          <p:nvPr userDrawn="1"/>
        </p:nvSpPr>
        <p:spPr>
          <a:xfrm>
            <a:off x="3646757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370536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95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96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DFBA-1654-40D7-8C4F-FADCF61981E9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097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98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099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712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102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10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FB22-D820-48F3-B5BA-3A2232FE40EA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10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10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668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40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E94-5E85-4F52-873F-8CC9D78AFCCC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041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42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1043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6927" y="70913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正方形/長方形 7"/>
          <p:cNvSpPr/>
          <p:nvPr userDrawn="1"/>
        </p:nvSpPr>
        <p:spPr>
          <a:xfrm>
            <a:off x="1" y="1"/>
            <a:ext cx="11386927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/>
          </a:p>
        </p:txBody>
      </p:sp>
      <p:sp>
        <p:nvSpPr>
          <p:cNvPr id="1045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679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タイトル 1"/>
          <p:cNvSpPr>
            <a:spLocks noGrp="1"/>
          </p:cNvSpPr>
          <p:nvPr>
            <p:ph type="title"/>
          </p:nvPr>
        </p:nvSpPr>
        <p:spPr>
          <a:xfrm>
            <a:off x="335360" y="1988841"/>
            <a:ext cx="1152128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1048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049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50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124534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5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326-624B-4033-884D-0D3E535DB7E6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05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5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058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024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61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62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63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64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65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91B4-3819-43F6-B403-2FAD10971C9E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066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67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068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61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71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D658-CBAA-442C-98F3-C3837E39FC9D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072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73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074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25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077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78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44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8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82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83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467C-43FA-4156-9E93-0F4BA7685E66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084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85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223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88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1089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90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7DDD-9303-47A6-8BAF-AF7F02EE8657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091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92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170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1026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27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2021/1/15</a:t>
            </a:fld>
            <a:endParaRPr kumimoji="1" lang="ja-JP" altLang="en-US" dirty="0"/>
          </a:p>
        </p:txBody>
      </p:sp>
      <p:sp>
        <p:nvSpPr>
          <p:cNvPr id="1028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102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882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タイトル 1"/>
          <p:cNvSpPr>
            <a:spLocks noGrp="1"/>
          </p:cNvSpPr>
          <p:nvPr>
            <p:ph type="ctrTitle"/>
          </p:nvPr>
        </p:nvSpPr>
        <p:spPr>
          <a:xfrm>
            <a:off x="3145160" y="1772816"/>
            <a:ext cx="5901680" cy="1470025"/>
          </a:xfrm>
        </p:spPr>
        <p:txBody>
          <a:bodyPr>
            <a:normAutofit/>
          </a:bodyPr>
          <a:lstStyle/>
          <a:p>
            <a:r>
              <a:rPr lang="en-US" altLang="ja-JP" dirty="0"/>
              <a:t>Comments and answers for the JPN presentation</a:t>
            </a:r>
            <a:endParaRPr lang="ja-JP" altLang="en-US" dirty="0"/>
          </a:p>
        </p:txBody>
      </p:sp>
      <p:sp>
        <p:nvSpPr>
          <p:cNvPr id="1120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altLang="ja-JP" sz="2000" dirty="0"/>
              <a:t>20th EVS-GTR IWG</a:t>
            </a:r>
          </a:p>
          <a:p>
            <a:r>
              <a:rPr lang="en-US" altLang="ja-JP" sz="2000" dirty="0"/>
              <a:t>January 2021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3315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1123" name="タイトル 1"/>
          <p:cNvSpPr>
            <a:spLocks noGrp="1"/>
          </p:cNvSpPr>
          <p:nvPr>
            <p:ph type="title"/>
          </p:nvPr>
        </p:nvSpPr>
        <p:spPr>
          <a:xfrm>
            <a:off x="1524001" y="-5169"/>
            <a:ext cx="8540195" cy="548680"/>
          </a:xfrm>
          <a:noFill/>
        </p:spPr>
        <p:txBody>
          <a:bodyPr>
            <a:noAutofit/>
          </a:bodyPr>
          <a:lstStyle/>
          <a:p>
            <a:r>
              <a:rPr lang="en-US" altLang="ja-JP" sz="4000" b="1" dirty="0">
                <a:latin typeface="+mn-lt"/>
                <a:ea typeface="Meiryo UI" panose="020B0604030504040204" pitchFamily="50" charset="-128"/>
                <a:cs typeface="Arial" panose="020B0604020202020204" pitchFamily="34" charset="0"/>
              </a:rPr>
              <a:t>Comments</a:t>
            </a:r>
            <a:r>
              <a:rPr lang="ja-JP" altLang="en-US" sz="4000" b="1" dirty="0">
                <a:latin typeface="+mn-lt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4000" b="1" dirty="0">
                <a:latin typeface="+mn-lt"/>
                <a:ea typeface="Meiryo UI" panose="020B0604030504040204" pitchFamily="50" charset="-128"/>
                <a:cs typeface="Arial" panose="020B0604020202020204" pitchFamily="34" charset="0"/>
              </a:rPr>
              <a:t>for</a:t>
            </a:r>
            <a:r>
              <a:rPr lang="ja-JP" altLang="en-US" sz="4000" b="1" dirty="0">
                <a:latin typeface="+mn-lt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4000" b="1" dirty="0">
                <a:latin typeface="+mn-lt"/>
                <a:ea typeface="Meiryo UI" panose="020B0604030504040204" pitchFamily="50" charset="-128"/>
                <a:cs typeface="Arial" panose="020B0604020202020204" pitchFamily="34" charset="0"/>
              </a:rPr>
              <a:t>Japan</a:t>
            </a:r>
            <a:r>
              <a:rPr lang="ja-JP" altLang="en-US" sz="4000" b="1" dirty="0">
                <a:latin typeface="+mn-lt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4000" b="1" dirty="0">
                <a:latin typeface="+mn-lt"/>
                <a:ea typeface="Meiryo UI" panose="020B0604030504040204" pitchFamily="50" charset="-128"/>
                <a:cs typeface="Arial" panose="020B0604020202020204" pitchFamily="34" charset="0"/>
              </a:rPr>
              <a:t>Presentation</a:t>
            </a:r>
            <a:endParaRPr lang="ja-JP" altLang="en-US" sz="4000" b="1" dirty="0">
              <a:latin typeface="+mn-lt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24" name="テキスト プレースホルダー 2"/>
          <p:cNvSpPr txBox="1"/>
          <p:nvPr/>
        </p:nvSpPr>
        <p:spPr>
          <a:xfrm>
            <a:off x="1912896" y="929289"/>
            <a:ext cx="2592288" cy="4277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200" b="1" kern="1200">
                <a:solidFill>
                  <a:schemeClr val="tx1"/>
                </a:solidFill>
                <a:latin typeface="Nissan Pro Bold" panose="0200080305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200"/>
              </a:lnSpc>
              <a:tabLst>
                <a:tab pos="263525" algn="l"/>
              </a:tabLst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Meiryo UI" panose="020B0604030504040204" pitchFamily="50" charset="-128"/>
              </a:rPr>
              <a:t>Comments</a:t>
            </a:r>
          </a:p>
        </p:txBody>
      </p:sp>
      <p:sp>
        <p:nvSpPr>
          <p:cNvPr id="1125" name="テキスト ボックス 2"/>
          <p:cNvSpPr txBox="1"/>
          <p:nvPr/>
        </p:nvSpPr>
        <p:spPr>
          <a:xfrm>
            <a:off x="235736" y="1375454"/>
            <a:ext cx="864096" cy="100811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ja-JP" sz="2400" b="1" dirty="0">
                <a:solidFill>
                  <a:schemeClr val="bg1"/>
                </a:solidFill>
              </a:rPr>
              <a:t>1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126" name="正方形/長方形 4"/>
          <p:cNvSpPr/>
          <p:nvPr/>
        </p:nvSpPr>
        <p:spPr>
          <a:xfrm>
            <a:off x="1271463" y="1357025"/>
            <a:ext cx="3520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Segoe UI" panose="020B0502040204020203" pitchFamily="34" charset="0"/>
              </a:rPr>
              <a:t>Concern of unexpected energy release from penetration hole</a:t>
            </a:r>
            <a:endParaRPr lang="ja-JP" altLang="en-US" sz="1200" b="0" i="0" dirty="0">
              <a:effectLst/>
              <a:latin typeface="Segoe UI" panose="020B0502040204020203" pitchFamily="34" charset="0"/>
            </a:endParaRPr>
          </a:p>
        </p:txBody>
      </p:sp>
      <p:sp>
        <p:nvSpPr>
          <p:cNvPr id="1127" name="テキスト ボックス 6"/>
          <p:cNvSpPr txBox="1"/>
          <p:nvPr/>
        </p:nvSpPr>
        <p:spPr>
          <a:xfrm>
            <a:off x="235736" y="2708041"/>
            <a:ext cx="864096" cy="100811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ja-JP" sz="2400" b="1" dirty="0">
                <a:solidFill>
                  <a:schemeClr val="bg1"/>
                </a:solidFill>
              </a:rPr>
              <a:t>2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128" name="テキスト ボックス 7"/>
          <p:cNvSpPr txBox="1"/>
          <p:nvPr/>
        </p:nvSpPr>
        <p:spPr>
          <a:xfrm>
            <a:off x="235736" y="4040628"/>
            <a:ext cx="864096" cy="100811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ja-JP" sz="2400" b="1" dirty="0">
                <a:solidFill>
                  <a:schemeClr val="bg1"/>
                </a:solidFill>
              </a:rPr>
              <a:t>3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129" name="テキスト ボックス 8"/>
          <p:cNvSpPr txBox="1"/>
          <p:nvPr/>
        </p:nvSpPr>
        <p:spPr>
          <a:xfrm>
            <a:off x="235736" y="5373216"/>
            <a:ext cx="864096" cy="100811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ja-JP" sz="2400" b="1" dirty="0">
                <a:solidFill>
                  <a:schemeClr val="bg1"/>
                </a:solidFill>
              </a:rPr>
              <a:t>4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130" name="正方形/長方形 9"/>
          <p:cNvSpPr/>
          <p:nvPr/>
        </p:nvSpPr>
        <p:spPr>
          <a:xfrm>
            <a:off x="1279241" y="2681872"/>
            <a:ext cx="3520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Segoe UI" panose="020B0502040204020203" pitchFamily="34" charset="0"/>
              </a:rPr>
              <a:t>How do you judge “sufficient</a:t>
            </a:r>
            <a:r>
              <a:rPr lang="ja-JP" altLang="en-US" dirty="0">
                <a:latin typeface="Segoe UI" panose="020B0502040204020203" pitchFamily="34" charset="0"/>
              </a:rPr>
              <a:t> </a:t>
            </a:r>
            <a:r>
              <a:rPr lang="en-US" altLang="ja-JP" dirty="0">
                <a:latin typeface="Segoe UI" panose="020B0502040204020203" pitchFamily="34" charset="0"/>
              </a:rPr>
              <a:t>TR”?</a:t>
            </a:r>
            <a:endParaRPr lang="ja-JP" altLang="en-US" b="0" i="0" dirty="0">
              <a:effectLst/>
              <a:latin typeface="Segoe UI" panose="020B0502040204020203" pitchFamily="34" charset="0"/>
            </a:endParaRPr>
          </a:p>
        </p:txBody>
      </p:sp>
      <p:sp>
        <p:nvSpPr>
          <p:cNvPr id="1131" name="正方形/長方形 10"/>
          <p:cNvSpPr/>
          <p:nvPr/>
        </p:nvSpPr>
        <p:spPr>
          <a:xfrm>
            <a:off x="1271464" y="4057398"/>
            <a:ext cx="44567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Segoe UI" panose="020B0502040204020203" pitchFamily="34" charset="0"/>
              </a:rPr>
              <a:t>What is appropriate heating time?</a:t>
            </a:r>
          </a:p>
          <a:p>
            <a:r>
              <a:rPr lang="en-US" altLang="ja-JP" dirty="0">
                <a:latin typeface="Segoe UI" panose="020B0502040204020203" pitchFamily="34" charset="0"/>
              </a:rPr>
              <a:t>1300 seconds is too long?</a:t>
            </a:r>
            <a:endParaRPr lang="ja-JP" altLang="en-US" b="0" i="0" dirty="0">
              <a:effectLst/>
              <a:latin typeface="Segoe UI" panose="020B0502040204020203" pitchFamily="34" charset="0"/>
            </a:endParaRPr>
          </a:p>
        </p:txBody>
      </p:sp>
      <p:sp>
        <p:nvSpPr>
          <p:cNvPr id="1132" name="正方形/長方形 11"/>
          <p:cNvSpPr/>
          <p:nvPr/>
        </p:nvSpPr>
        <p:spPr>
          <a:xfrm>
            <a:off x="1279241" y="5373216"/>
            <a:ext cx="35848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Segoe UI" panose="020B0502040204020203" pitchFamily="34" charset="0"/>
              </a:rPr>
              <a:t>Organize advantages and disadvantages on each initiation method.</a:t>
            </a:r>
            <a:endParaRPr lang="ja-JP" altLang="en-US" b="0" i="0" dirty="0">
              <a:effectLst/>
              <a:latin typeface="Segoe UI" panose="020B0502040204020203" pitchFamily="34" charset="0"/>
            </a:endParaRPr>
          </a:p>
        </p:txBody>
      </p:sp>
      <p:sp>
        <p:nvSpPr>
          <p:cNvPr id="1133" name="テキスト プレースホルダー 2"/>
          <p:cNvSpPr txBox="1"/>
          <p:nvPr/>
        </p:nvSpPr>
        <p:spPr>
          <a:xfrm>
            <a:off x="6554604" y="929289"/>
            <a:ext cx="2592288" cy="4277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200" b="1" kern="1200">
                <a:solidFill>
                  <a:schemeClr val="tx1"/>
                </a:solidFill>
                <a:latin typeface="Nissan Pro Bold" panose="0200080305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200"/>
              </a:lnSpc>
              <a:tabLst>
                <a:tab pos="263525" algn="l"/>
              </a:tabLst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Meiryo UI" panose="020B0604030504040204" pitchFamily="50" charset="-128"/>
              </a:rPr>
              <a:t>Answer</a:t>
            </a:r>
          </a:p>
        </p:txBody>
      </p:sp>
      <p:sp>
        <p:nvSpPr>
          <p:cNvPr id="1134" name="正方形/長方形 14"/>
          <p:cNvSpPr/>
          <p:nvPr/>
        </p:nvSpPr>
        <p:spPr>
          <a:xfrm>
            <a:off x="4929384" y="1404065"/>
            <a:ext cx="5631111" cy="830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Segoe UI" panose="020B0502040204020203" pitchFamily="34" charset="0"/>
              </a:rPr>
              <a:t>We tried to conduct the modified method using a test jig to prevent excess amount of exhausting gas from venting through penetration hole.</a:t>
            </a:r>
          </a:p>
        </p:txBody>
      </p:sp>
      <p:sp>
        <p:nvSpPr>
          <p:cNvPr id="1135" name="正方形/長方形 15"/>
          <p:cNvSpPr/>
          <p:nvPr/>
        </p:nvSpPr>
        <p:spPr>
          <a:xfrm>
            <a:off x="4910173" y="2509947"/>
            <a:ext cx="56695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Segoe UI" panose="020B0502040204020203" pitchFamily="34" charset="0"/>
              </a:rPr>
              <a:t>In this case, </a:t>
            </a:r>
            <a:r>
              <a:rPr lang="en-US" altLang="ja-JP" sz="1400" dirty="0" smtClean="0">
                <a:latin typeface="Segoe UI" panose="020B0502040204020203" pitchFamily="34" charset="0"/>
              </a:rPr>
              <a:t>comparison </a:t>
            </a:r>
            <a:r>
              <a:rPr lang="en-US" altLang="ja-JP" sz="1400" dirty="0">
                <a:latin typeface="Segoe UI" panose="020B0502040204020203" pitchFamily="34" charset="0"/>
              </a:rPr>
              <a:t>such as voltage drop, temperature and dT/dt between heating method and nail penetration </a:t>
            </a:r>
            <a:r>
              <a:rPr lang="en-US" altLang="ja-JP" sz="1400" dirty="0" smtClean="0">
                <a:latin typeface="Segoe UI" panose="020B0502040204020203" pitchFamily="34" charset="0"/>
              </a:rPr>
              <a:t>method are used to judge.</a:t>
            </a:r>
            <a:endParaRPr lang="ja-JP" altLang="en-US" sz="1400" b="0" i="0" dirty="0">
              <a:effectLst/>
              <a:latin typeface="Segoe UI" panose="020B0502040204020203" pitchFamily="34" charset="0"/>
            </a:endParaRPr>
          </a:p>
          <a:p>
            <a:r>
              <a:rPr lang="en-US" altLang="ja-JP" sz="1400" dirty="0">
                <a:latin typeface="Segoe UI" panose="020B0502040204020203" pitchFamily="34" charset="0"/>
              </a:rPr>
              <a:t>In general, we need to explore how to judge "sufficient TR" for all the initiation methods and each cases.</a:t>
            </a:r>
            <a:endParaRPr lang="en-US" altLang="ja-JP" sz="1600" dirty="0">
              <a:latin typeface="Segoe UI" panose="020B0502040204020203" pitchFamily="34" charset="0"/>
            </a:endParaRPr>
          </a:p>
        </p:txBody>
      </p:sp>
      <p:sp>
        <p:nvSpPr>
          <p:cNvPr id="1136" name="正方形/長方形 17"/>
          <p:cNvSpPr/>
          <p:nvPr/>
        </p:nvSpPr>
        <p:spPr>
          <a:xfrm>
            <a:off x="4962972" y="3805836"/>
            <a:ext cx="7158538" cy="300754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noAutofit/>
          </a:bodyPr>
          <a:lstStyle/>
          <a:p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It has been found that each method has advantages and disadvantages depending on the type of battery. </a:t>
            </a:r>
          </a:p>
          <a:p>
            <a:endParaRPr lang="en-US" altLang="ja-JP" sz="1600" kern="100" dirty="0"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Regarding</a:t>
            </a:r>
            <a:r>
              <a:rPr lang="ja-JP" altLang="en-US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heating</a:t>
            </a:r>
            <a:r>
              <a:rPr lang="ja-JP" altLang="en-US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method,</a:t>
            </a:r>
            <a:r>
              <a:rPr lang="ja-JP" altLang="en-US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we</a:t>
            </a:r>
            <a:r>
              <a:rPr lang="ja-JP" altLang="en-US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are</a:t>
            </a:r>
            <a:r>
              <a:rPr lang="ja-JP" altLang="en-US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studying</a:t>
            </a:r>
            <a:r>
              <a:rPr lang="ja-JP" altLang="en-US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heater</a:t>
            </a:r>
            <a:r>
              <a:rPr lang="ja-JP" altLang="en-US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specifications and attached positions</a:t>
            </a:r>
            <a:r>
              <a:rPr lang="ja-JP" altLang="en-US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and matching various cells. </a:t>
            </a:r>
            <a:r>
              <a:rPr lang="ja-JP" altLang="en-US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endParaRPr lang="en-US" altLang="ja-JP" sz="1600" kern="100" dirty="0"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endParaRPr lang="en-US" altLang="ja-JP" sz="1600" kern="100" dirty="0"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For nail method, we are also studying cells that do not trigger thermal runaway upon nail penetration.</a:t>
            </a:r>
          </a:p>
          <a:p>
            <a:endParaRPr lang="en-US" altLang="ja-JP" sz="1600" kern="100" dirty="0"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1600" kern="100" dirty="0">
                <a:ea typeface="メイリオ" panose="020B0604030504040204" pitchFamily="50" charset="-128"/>
                <a:cs typeface="Times New Roman" panose="02020603050405020304" pitchFamily="18" charset="0"/>
              </a:rPr>
              <a:t>We would like to explain with concrete data in next IWG.</a:t>
            </a:r>
          </a:p>
          <a:p>
            <a:r>
              <a:rPr lang="en-US" altLang="ja-JP" sz="1600" dirty="0">
                <a:ea typeface="メイリオ" panose="020B0604030504040204" pitchFamily="50" charset="-128"/>
                <a:cs typeface="Times New Roman" panose="02020603050405020304" pitchFamily="18" charset="0"/>
              </a:rPr>
              <a:t>If any CPs are interested in Japanese research, please contact us as we will hold a bilateral meeting.</a:t>
            </a:r>
          </a:p>
        </p:txBody>
      </p:sp>
      <p:sp>
        <p:nvSpPr>
          <p:cNvPr id="1137" name="矢印: 五方向 22"/>
          <p:cNvSpPr/>
          <p:nvPr/>
        </p:nvSpPr>
        <p:spPr>
          <a:xfrm>
            <a:off x="10560495" y="1454677"/>
            <a:ext cx="1391781" cy="548679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Additional</a:t>
            </a:r>
            <a:endParaRPr kumimoji="1" lang="en-US" altLang="ja-JP" dirty="0"/>
          </a:p>
          <a:p>
            <a:pPr algn="ctr"/>
            <a:r>
              <a:rPr lang="en-US" altLang="ja-JP" dirty="0"/>
              <a:t>Info.1</a:t>
            </a:r>
            <a:endParaRPr kumimoji="1" lang="ja-JP" altLang="en-US" dirty="0"/>
          </a:p>
        </p:txBody>
      </p:sp>
      <p:sp>
        <p:nvSpPr>
          <p:cNvPr id="1138" name="矢印: 五方向 23"/>
          <p:cNvSpPr/>
          <p:nvPr/>
        </p:nvSpPr>
        <p:spPr>
          <a:xfrm>
            <a:off x="10560495" y="2681872"/>
            <a:ext cx="1391781" cy="548679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Additional</a:t>
            </a:r>
          </a:p>
          <a:p>
            <a:pPr algn="ctr"/>
            <a:r>
              <a:rPr lang="en-US" altLang="ja-JP" dirty="0"/>
              <a:t>Info.2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1232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タイトル 1"/>
          <p:cNvSpPr>
            <a:spLocks noGrp="1"/>
          </p:cNvSpPr>
          <p:nvPr>
            <p:ph type="title"/>
          </p:nvPr>
        </p:nvSpPr>
        <p:spPr>
          <a:xfrm>
            <a:off x="1524001" y="-5169"/>
            <a:ext cx="9900591" cy="548680"/>
          </a:xfrm>
          <a:noFill/>
        </p:spPr>
        <p:txBody>
          <a:bodyPr>
            <a:noAutofit/>
          </a:bodyPr>
          <a:lstStyle/>
          <a:p>
            <a:r>
              <a:rPr lang="en-US" altLang="ja-JP" b="1" dirty="0">
                <a:latin typeface="+mn-lt"/>
                <a:ea typeface="Meiryo UI" panose="020B0604030504040204" pitchFamily="50" charset="-128"/>
                <a:cs typeface="Arial" panose="020B0604020202020204" pitchFamily="34" charset="0"/>
              </a:rPr>
              <a:t>Concern of unexpected energy release from penetration hole</a:t>
            </a:r>
          </a:p>
        </p:txBody>
      </p:sp>
      <p:sp>
        <p:nvSpPr>
          <p:cNvPr id="1141" name="正方形/長方形 14"/>
          <p:cNvSpPr/>
          <p:nvPr/>
        </p:nvSpPr>
        <p:spPr>
          <a:xfrm>
            <a:off x="1139938" y="624276"/>
            <a:ext cx="108010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+mj-lt"/>
              </a:rPr>
              <a:t>We tried to conduct the modified method using a test jig to take care to exhausting gas from penetration hole.</a:t>
            </a:r>
            <a:endParaRPr lang="ja-JP" altLang="en-US" sz="2400" b="0" i="0" dirty="0">
              <a:effectLst/>
              <a:latin typeface="+mj-lt"/>
            </a:endParaRPr>
          </a:p>
        </p:txBody>
      </p:sp>
      <p:sp>
        <p:nvSpPr>
          <p:cNvPr id="1142" name="正方形/長方形 18"/>
          <p:cNvSpPr/>
          <p:nvPr/>
        </p:nvSpPr>
        <p:spPr>
          <a:xfrm>
            <a:off x="176218" y="1598628"/>
            <a:ext cx="3503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+mj-lt"/>
              </a:rPr>
              <a:t>Japan Presentation on IWG#19</a:t>
            </a:r>
            <a:endParaRPr lang="ja-JP" altLang="en-US" b="0" i="0" dirty="0">
              <a:effectLst/>
              <a:latin typeface="+mj-lt"/>
            </a:endParaRPr>
          </a:p>
        </p:txBody>
      </p:sp>
      <p:grpSp>
        <p:nvGrpSpPr>
          <p:cNvPr id="1143" name="グループ化 16"/>
          <p:cNvGrpSpPr/>
          <p:nvPr/>
        </p:nvGrpSpPr>
        <p:grpSpPr>
          <a:xfrm>
            <a:off x="176218" y="116632"/>
            <a:ext cx="963720" cy="1121705"/>
            <a:chOff x="235736" y="1261861"/>
            <a:chExt cx="963720" cy="1121705"/>
          </a:xfrm>
        </p:grpSpPr>
        <p:sp>
          <p:nvSpPr>
            <p:cNvPr id="1144" name="テキスト ボックス 22"/>
            <p:cNvSpPr txBox="1"/>
            <p:nvPr/>
          </p:nvSpPr>
          <p:spPr>
            <a:xfrm>
              <a:off x="335360" y="1261861"/>
              <a:ext cx="864096" cy="100811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</a:rPr>
                <a:t>1</a:t>
              </a:r>
              <a:endParaRPr kumimoji="1" lang="ja-JP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145" name="テキスト ボックス 2"/>
            <p:cNvSpPr txBox="1"/>
            <p:nvPr/>
          </p:nvSpPr>
          <p:spPr>
            <a:xfrm>
              <a:off x="235736" y="1375454"/>
              <a:ext cx="864096" cy="100811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rtlCol="0" anchor="ctr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</a:rPr>
                <a:t>1</a:t>
              </a:r>
              <a:endParaRPr kumimoji="1" lang="ja-JP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46" name="図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96" y="2159748"/>
            <a:ext cx="5743469" cy="432159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47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120" y="2142124"/>
            <a:ext cx="5799841" cy="433009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85679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タイトル 1"/>
          <p:cNvSpPr>
            <a:spLocks noGrp="1"/>
          </p:cNvSpPr>
          <p:nvPr>
            <p:ph type="title"/>
          </p:nvPr>
        </p:nvSpPr>
        <p:spPr>
          <a:xfrm>
            <a:off x="1524001" y="-5169"/>
            <a:ext cx="8540195" cy="548680"/>
          </a:xfrm>
          <a:noFill/>
        </p:spPr>
        <p:txBody>
          <a:bodyPr>
            <a:noAutofit/>
          </a:bodyPr>
          <a:lstStyle/>
          <a:p>
            <a:r>
              <a:rPr lang="en-US" altLang="ja-JP" sz="4000" b="1" dirty="0">
                <a:latin typeface="+mn-lt"/>
                <a:ea typeface="Meiryo UI" panose="020B0604030504040204" pitchFamily="50" charset="-128"/>
                <a:cs typeface="Arial" panose="020B0604020202020204" pitchFamily="34" charset="0"/>
              </a:rPr>
              <a:t>How do you judge “sufficient TR”?</a:t>
            </a:r>
          </a:p>
        </p:txBody>
      </p:sp>
      <p:sp>
        <p:nvSpPr>
          <p:cNvPr id="1150" name="正方形/長方形 14"/>
          <p:cNvSpPr/>
          <p:nvPr/>
        </p:nvSpPr>
        <p:spPr>
          <a:xfrm>
            <a:off x="1239562" y="616225"/>
            <a:ext cx="9505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Segoe UI" panose="020B0502040204020203" pitchFamily="34" charset="0"/>
              </a:rPr>
              <a:t>We judged based on TR detection condition on GTR20 and visual </a:t>
            </a:r>
            <a:r>
              <a:rPr lang="en-US" altLang="ja-JP" sz="2000" dirty="0" smtClean="0">
                <a:latin typeface="Segoe UI" panose="020B0502040204020203" pitchFamily="34" charset="0"/>
              </a:rPr>
              <a:t>check (smoke or fire) basically</a:t>
            </a:r>
            <a:r>
              <a:rPr lang="en-US" altLang="ja-JP" sz="2000" dirty="0">
                <a:latin typeface="Segoe UI" panose="020B0502040204020203" pitchFamily="34" charset="0"/>
              </a:rPr>
              <a:t>. But we think we need to study more this detection conditions.</a:t>
            </a:r>
            <a:endParaRPr lang="ja-JP" altLang="en-US" sz="2000" dirty="0">
              <a:latin typeface="Segoe UI" panose="020B0502040204020203" pitchFamily="34" charset="0"/>
            </a:endParaRPr>
          </a:p>
        </p:txBody>
      </p:sp>
      <p:grpSp>
        <p:nvGrpSpPr>
          <p:cNvPr id="1151" name="グループ化 16"/>
          <p:cNvGrpSpPr/>
          <p:nvPr/>
        </p:nvGrpSpPr>
        <p:grpSpPr>
          <a:xfrm>
            <a:off x="176218" y="116632"/>
            <a:ext cx="963720" cy="1121705"/>
            <a:chOff x="235736" y="1261861"/>
            <a:chExt cx="963720" cy="1121705"/>
          </a:xfrm>
        </p:grpSpPr>
        <p:sp>
          <p:nvSpPr>
            <p:cNvPr id="1152" name="テキスト ボックス 22"/>
            <p:cNvSpPr txBox="1"/>
            <p:nvPr/>
          </p:nvSpPr>
          <p:spPr>
            <a:xfrm>
              <a:off x="335360" y="1261861"/>
              <a:ext cx="864096" cy="100811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</a:rPr>
                <a:t>1</a:t>
              </a:r>
              <a:endParaRPr kumimoji="1" lang="ja-JP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153" name="テキスト ボックス 2"/>
            <p:cNvSpPr txBox="1"/>
            <p:nvPr/>
          </p:nvSpPr>
          <p:spPr>
            <a:xfrm>
              <a:off x="235736" y="1375454"/>
              <a:ext cx="864096" cy="100811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rtlCol="0" anchor="ctr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</a:rPr>
                <a:t>2</a:t>
              </a:r>
              <a:endParaRPr kumimoji="1" lang="ja-JP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54" name="正方形/長方形 13"/>
          <p:cNvSpPr/>
          <p:nvPr/>
        </p:nvSpPr>
        <p:spPr>
          <a:xfrm>
            <a:off x="1339943" y="1499899"/>
            <a:ext cx="920964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ja-JP" sz="1400" b="1" dirty="0"/>
              <a:t>Refer to GTR20 draft excerpt</a:t>
            </a:r>
          </a:p>
          <a:p>
            <a:r>
              <a:rPr lang="en-GB" altLang="ja-JP" sz="1400" dirty="0"/>
              <a:t>23B.3.3.		Detection of thermal runaway.</a:t>
            </a:r>
            <a:endParaRPr lang="ja-JP" altLang="ja-JP" sz="1400" dirty="0"/>
          </a:p>
          <a:p>
            <a:r>
              <a:rPr lang="en-GB" altLang="ja-JP" sz="1400" dirty="0"/>
              <a:t>Thermal runaway can be detected by the following conditions:</a:t>
            </a:r>
            <a:endParaRPr lang="ja-JP" altLang="ja-JP" sz="1400" dirty="0"/>
          </a:p>
          <a:p>
            <a:pPr marL="719138" indent="-365125"/>
            <a:r>
              <a:rPr lang="en-GB" altLang="ja-JP" sz="1400" dirty="0"/>
              <a:t>(</a:t>
            </a:r>
            <a:r>
              <a:rPr lang="en-GB" altLang="ja-JP" sz="1400" dirty="0" err="1"/>
              <a:t>i</a:t>
            </a:r>
            <a:r>
              <a:rPr lang="en-GB" altLang="ja-JP" sz="1400" dirty="0"/>
              <a:t>)	The measured voltage of the initiation cell drops;</a:t>
            </a:r>
            <a:endParaRPr lang="ja-JP" altLang="ja-JP" sz="1400" dirty="0"/>
          </a:p>
          <a:p>
            <a:pPr marL="719138" indent="-365125"/>
            <a:r>
              <a:rPr lang="en-GB" altLang="ja-JP" sz="1400" dirty="0"/>
              <a:t>(ii)	The measured temperature exceeds [the maximum operating temperature defined by the manufacturer];</a:t>
            </a:r>
            <a:endParaRPr lang="ja-JP" altLang="ja-JP" sz="1400" dirty="0"/>
          </a:p>
          <a:p>
            <a:pPr marL="719138" indent="-365125"/>
            <a:r>
              <a:rPr lang="en-GB" altLang="ja-JP" sz="1400" dirty="0"/>
              <a:t>(iii)	dT/dt ≥ [1 °C/s] of the measured temperature.</a:t>
            </a:r>
            <a:endParaRPr lang="ja-JP" altLang="ja-JP" sz="1400" dirty="0"/>
          </a:p>
          <a:p>
            <a:r>
              <a:rPr lang="en-GB" altLang="ja-JP" sz="1400" dirty="0"/>
              <a:t>Thermal runaway can be judged when:</a:t>
            </a:r>
            <a:endParaRPr lang="ja-JP" altLang="ja-JP" sz="1400" dirty="0"/>
          </a:p>
          <a:p>
            <a:pPr marL="719138" indent="-365125"/>
            <a:r>
              <a:rPr lang="en-GB" altLang="ja-JP" sz="1400" dirty="0"/>
              <a:t>(a)	Both (</a:t>
            </a:r>
            <a:r>
              <a:rPr lang="en-GB" altLang="ja-JP" sz="1400" dirty="0" err="1"/>
              <a:t>i</a:t>
            </a:r>
            <a:r>
              <a:rPr lang="en-GB" altLang="ja-JP" sz="1400" dirty="0"/>
              <a:t>) and (iii) are detected; or</a:t>
            </a:r>
            <a:endParaRPr lang="ja-JP" altLang="ja-JP" sz="1400" dirty="0"/>
          </a:p>
          <a:p>
            <a:pPr marL="719138" indent="-365125"/>
            <a:r>
              <a:rPr lang="en-GB" altLang="ja-JP" sz="1400" dirty="0"/>
              <a:t>(b)	Both (ii) and (iii) are detected.</a:t>
            </a:r>
            <a:endParaRPr lang="ja-JP" altLang="ja-JP" sz="1400" dirty="0"/>
          </a:p>
        </p:txBody>
      </p:sp>
      <p:graphicFrame>
        <p:nvGraphicFramePr>
          <p:cNvPr id="1155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952480"/>
              </p:ext>
            </p:extLst>
          </p:nvPr>
        </p:nvGraphicFramePr>
        <p:xfrm>
          <a:off x="1271463" y="3711265"/>
          <a:ext cx="9346604" cy="29327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94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3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53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53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53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53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53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7449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  <a:latin typeface="+mj-lt"/>
                        </a:rPr>
                        <a:t>　</a:t>
                      </a:r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Test result table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514350" indent="-514350" algn="ctr" fontAlgn="ctr">
                        <a:buAutoNum type="romanLcParenBoth"/>
                      </a:pPr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Voltage(</a:t>
                      </a:r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V</a:t>
                      </a:r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)*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游ゴシック" panose="020B0400000000000000" pitchFamily="50" charset="-128"/>
                        </a:rPr>
                        <a:t>*Reached voltage after initiation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(</a:t>
                      </a:r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ⅱ</a:t>
                      </a:r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)</a:t>
                      </a:r>
                      <a:r>
                        <a:rPr lang="ja-JP" altLang="en-US" sz="20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Temperature</a:t>
                      </a:r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(</a:t>
                      </a:r>
                      <a:r>
                        <a:rPr lang="ja-JP" altLang="en-US" sz="2000" u="none" strike="noStrike" dirty="0">
                          <a:effectLst/>
                          <a:latin typeface="+mj-lt"/>
                        </a:rPr>
                        <a:t>℃</a:t>
                      </a:r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(</a:t>
                      </a:r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ⅲ</a:t>
                      </a:r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)</a:t>
                      </a:r>
                      <a:r>
                        <a:rPr lang="ja-JP" altLang="en-US" sz="20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dT/dt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NP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Heating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NP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Heating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NP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Heating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24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Prismatic BEV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  <a:latin typeface="+mj-lt"/>
                        </a:rPr>
                        <a:t>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300-400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  <a:latin typeface="+mj-lt"/>
                        </a:rPr>
                        <a:t>600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34-53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  <a:latin typeface="+mj-lt"/>
                        </a:rPr>
                        <a:t>48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24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Pouch PEV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  <a:latin typeface="+mj-lt"/>
                        </a:rPr>
                        <a:t>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600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  <a:latin typeface="+mj-lt"/>
                        </a:rPr>
                        <a:t>600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34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98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24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Prismatic HEV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130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400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32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  <a:latin typeface="+mj-lt"/>
                        </a:rPr>
                        <a:t>60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游ゴシック" panose="020B0400000000000000" pitchFamily="50" charset="-128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371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テキスト プレースホルダー 5"/>
          <p:cNvSpPr>
            <a:spLocks noGrp="1"/>
          </p:cNvSpPr>
          <p:nvPr>
            <p:ph type="body" idx="4294967295"/>
          </p:nvPr>
        </p:nvSpPr>
        <p:spPr>
          <a:xfrm>
            <a:off x="2246313" y="2906714"/>
            <a:ext cx="7772400" cy="15001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ja-JP" sz="3600" dirty="0"/>
              <a:t>Thank you!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102012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2481</TotalTime>
  <Words>463</Words>
  <Application>Microsoft Office PowerPoint</Application>
  <PresentationFormat>ワイド画面</PresentationFormat>
  <Paragraphs>83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5" baseType="lpstr">
      <vt:lpstr>Meiryo UI</vt:lpstr>
      <vt:lpstr>ＭＳ Ｐゴシック</vt:lpstr>
      <vt:lpstr>ＭＳ 明朝</vt:lpstr>
      <vt:lpstr>メイリオ</vt:lpstr>
      <vt:lpstr>游ゴシック</vt:lpstr>
      <vt:lpstr>Arial</vt:lpstr>
      <vt:lpstr>Calibri</vt:lpstr>
      <vt:lpstr>Segoe UI</vt:lpstr>
      <vt:lpstr>Times New Roman</vt:lpstr>
      <vt:lpstr>Office ​​テーマ</vt:lpstr>
      <vt:lpstr>Comments and answers for the JPN presentation</vt:lpstr>
      <vt:lpstr>Comments for Japan Presentation</vt:lpstr>
      <vt:lpstr>Concern of unexpected energy release from penetration hole</vt:lpstr>
      <vt:lpstr>How do you judge “sufficient TR”?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Applicability of Nail initiation for Thermal Propagation Test</dc:title>
  <dc:creator>watanabe</dc:creator>
  <cp:lastModifiedBy>YOSHIDA, MAKOTO</cp:lastModifiedBy>
  <cp:revision>35</cp:revision>
  <dcterms:modified xsi:type="dcterms:W3CDTF">2021-01-15T08:08:29Z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1745214809</vt:i4>
  </property>
  <property fmtid="{D5CDD505-2E9C-101B-9397-08002B2CF9AE}" pid="4" name="_EmailSubject">
    <vt:lpwstr>日本回答案</vt:lpwstr>
  </property>
  <property fmtid="{D5CDD505-2E9C-101B-9397-08002B2CF9AE}" pid="5" name="_AuthorEmail">
    <vt:lpwstr>dave-yoshida@mail.nissan.co.jp</vt:lpwstr>
  </property>
  <property fmtid="{D5CDD505-2E9C-101B-9397-08002B2CF9AE}" pid="6" name="_AuthorEmailDisplayName">
    <vt:lpwstr>YOSHIDA, MAKOTO</vt:lpwstr>
  </property>
  <property fmtid="{D5CDD505-2E9C-101B-9397-08002B2CF9AE}" pid="7" name="_PreviousAdHocReviewCycleID">
    <vt:i4>-861091871</vt:i4>
  </property>
</Properties>
</file>