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256" r:id="rId2"/>
    <p:sldId id="273" r:id="rId3"/>
    <p:sldId id="292" r:id="rId4"/>
    <p:sldId id="294" r:id="rId5"/>
    <p:sldId id="280" r:id="rId6"/>
    <p:sldId id="277" r:id="rId7"/>
    <p:sldId id="293" r:id="rId8"/>
    <p:sldId id="295" r:id="rId9"/>
    <p:sldId id="296" r:id="rId10"/>
    <p:sldId id="286" r:id="rId11"/>
    <p:sldId id="297" r:id="rId12"/>
    <p:sldId id="281" r:id="rId13"/>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38" autoAdjust="0"/>
    <p:restoredTop sz="94695" autoAdjust="0"/>
  </p:normalViewPr>
  <p:slideViewPr>
    <p:cSldViewPr snapToGrid="0" showGuides="1">
      <p:cViewPr varScale="1">
        <p:scale>
          <a:sx n="81" d="100"/>
          <a:sy n="81" d="100"/>
        </p:scale>
        <p:origin x="1651" y="67"/>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2E88DE11-FCC8-4635-A4A1-651911C35F6A}" type="datetimeFigureOut">
              <a:rPr kumimoji="1" lang="ja-JP" altLang="en-US" smtClean="0"/>
              <a:t>2020/1/20</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9413BFE-5212-479D-B382-FB68482705AA}" type="slidenum">
              <a:rPr kumimoji="1" lang="ja-JP" altLang="en-US" smtClean="0"/>
              <a:t>‹#›</a:t>
            </a:fld>
            <a:endParaRPr kumimoji="1" lang="ja-JP" altLang="en-US"/>
          </a:p>
        </p:txBody>
      </p:sp>
    </p:spTree>
    <p:extLst>
      <p:ext uri="{BB962C8B-B14F-4D97-AF65-F5344CB8AC3E}">
        <p14:creationId xmlns:p14="http://schemas.microsoft.com/office/powerpoint/2010/main" val="23150140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3076364" cy="513508"/>
          </a:xfrm>
          <a:prstGeom prst="rect">
            <a:avLst/>
          </a:prstGeom>
        </p:spPr>
        <p:txBody>
          <a:bodyPr vert="horz" lIns="94624" tIns="47312" rIns="94624" bIns="47312"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3"/>
            <a:ext cx="3076364" cy="513508"/>
          </a:xfrm>
          <a:prstGeom prst="rect">
            <a:avLst/>
          </a:prstGeom>
        </p:spPr>
        <p:txBody>
          <a:bodyPr vert="horz" lIns="94624" tIns="47312" rIns="94624" bIns="47312" rtlCol="0"/>
          <a:lstStyle>
            <a:lvl1pPr algn="r">
              <a:defRPr sz="1200"/>
            </a:lvl1pPr>
          </a:lstStyle>
          <a:p>
            <a:fld id="{5B0D6D7E-FAF8-41A7-826F-CFE72404605C}" type="datetimeFigureOut">
              <a:rPr kumimoji="1" lang="ja-JP" altLang="en-US" smtClean="0"/>
              <a:t>2020/1/20</a:t>
            </a:fld>
            <a:endParaRPr kumimoji="1" lang="ja-JP" altLang="en-US"/>
          </a:p>
        </p:txBody>
      </p:sp>
      <p:sp>
        <p:nvSpPr>
          <p:cNvPr id="4" name="スライド イメージ プレースホルダー 3"/>
          <p:cNvSpPr>
            <a:spLocks noGrp="1" noRot="1" noChangeAspect="1"/>
          </p:cNvSpPr>
          <p:nvPr>
            <p:ph type="sldImg" idx="2"/>
          </p:nvPr>
        </p:nvSpPr>
        <p:spPr>
          <a:xfrm>
            <a:off x="1054100" y="1279525"/>
            <a:ext cx="4991100" cy="3454400"/>
          </a:xfrm>
          <a:prstGeom prst="rect">
            <a:avLst/>
          </a:prstGeom>
          <a:noFill/>
          <a:ln w="12700">
            <a:solidFill>
              <a:prstClr val="black"/>
            </a:solidFill>
          </a:ln>
        </p:spPr>
        <p:txBody>
          <a:bodyPr vert="horz" lIns="94624" tIns="47312" rIns="94624" bIns="47312"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9"/>
          </a:xfrm>
          <a:prstGeom prst="rect">
            <a:avLst/>
          </a:prstGeom>
        </p:spPr>
        <p:txBody>
          <a:bodyPr vert="horz" lIns="94624" tIns="47312" rIns="94624" bIns="47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24" tIns="47312" rIns="94624" bIns="473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24" tIns="47312" rIns="94624" bIns="473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6BAF486-399A-4CF9-AEF3-0ED9306F2EA0}" type="slidenum">
              <a:rPr kumimoji="1" lang="ja-JP" altLang="en-US" smtClean="0"/>
              <a:t>1</a:t>
            </a:fld>
            <a:endParaRPr kumimoji="1" lang="ja-JP" altLang="en-US"/>
          </a:p>
        </p:txBody>
      </p:sp>
    </p:spTree>
    <p:extLst>
      <p:ext uri="{BB962C8B-B14F-4D97-AF65-F5344CB8AC3E}">
        <p14:creationId xmlns:p14="http://schemas.microsoft.com/office/powerpoint/2010/main" val="248572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3</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5</a:t>
            </a:fld>
            <a:endParaRPr kumimoji="1" lang="ja-JP" altLang="en-US" dirty="0"/>
          </a:p>
        </p:txBody>
      </p:sp>
    </p:spTree>
    <p:extLst>
      <p:ext uri="{BB962C8B-B14F-4D97-AF65-F5344CB8AC3E}">
        <p14:creationId xmlns:p14="http://schemas.microsoft.com/office/powerpoint/2010/main" val="3920780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7</a:t>
            </a:fld>
            <a:endParaRPr kumimoji="1" lang="ja-JP" altLang="en-US" dirty="0"/>
          </a:p>
        </p:txBody>
      </p:sp>
    </p:spTree>
    <p:extLst>
      <p:ext uri="{BB962C8B-B14F-4D97-AF65-F5344CB8AC3E}">
        <p14:creationId xmlns:p14="http://schemas.microsoft.com/office/powerpoint/2010/main" val="297681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8</a:t>
            </a:fld>
            <a:endParaRPr kumimoji="1" lang="ja-JP" altLang="en-US" dirty="0"/>
          </a:p>
        </p:txBody>
      </p:sp>
    </p:spTree>
    <p:extLst>
      <p:ext uri="{BB962C8B-B14F-4D97-AF65-F5344CB8AC3E}">
        <p14:creationId xmlns:p14="http://schemas.microsoft.com/office/powerpoint/2010/main" val="1350470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9</a:t>
            </a:fld>
            <a:endParaRPr kumimoji="1" lang="ja-JP" altLang="en-US" dirty="0"/>
          </a:p>
        </p:txBody>
      </p:sp>
    </p:spTree>
    <p:extLst>
      <p:ext uri="{BB962C8B-B14F-4D97-AF65-F5344CB8AC3E}">
        <p14:creationId xmlns:p14="http://schemas.microsoft.com/office/powerpoint/2010/main" val="2953287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57EEE70-5858-441B-B895-36FAE939DADE}" type="datetime1">
              <a:rPr kumimoji="1" lang="ja-JP" altLang="en-US" smtClean="0"/>
              <a:t>2020/1/20</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7FE59D7-196A-4B2C-A0CC-3C04F52E3FB9}" type="datetime1">
              <a:rPr kumimoji="1" lang="ja-JP" altLang="en-US" smtClean="0"/>
              <a:t>2020/1/20</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8D21A6-D11B-4D4E-8522-D69BAD8622BB}" type="datetime1">
              <a:rPr kumimoji="1" lang="ja-JP" altLang="en-US" smtClean="0"/>
              <a:t>2020/1/20</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1F1B0EF-F60C-41CE-98A8-32AD35499ADD}" type="datetime1">
              <a:rPr kumimoji="1" lang="ja-JP" altLang="en-US" smtClean="0"/>
              <a:t>2020/1/20</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82E3806-4F1F-4E45-9153-241EC373F5CC}" type="datetime1">
              <a:rPr kumimoji="1" lang="ja-JP" altLang="en-US" smtClean="0"/>
              <a:t>2020/1/20</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36B447-C028-4F05-B059-7A27D4575468}" type="datetime1">
              <a:rPr kumimoji="1" lang="ja-JP" altLang="en-US" smtClean="0"/>
              <a:t>2020/1/20</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09784AA-95C7-4D57-A2E2-EFBDC7E76B26}" type="datetime1">
              <a:rPr kumimoji="1" lang="ja-JP" altLang="en-US" smtClean="0"/>
              <a:t>2020/1/20</a:t>
            </a:fld>
            <a:endParaRPr kumimoji="1" lang="ja-JP" altLang="en-US"/>
          </a:p>
        </p:txBody>
      </p:sp>
      <p:sp>
        <p:nvSpPr>
          <p:cNvPr id="8" name="Footer Placeholder 7"/>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7DC16DD-24CF-4768-BAFF-7C3C51F4469C}" type="datetime1">
              <a:rPr kumimoji="1" lang="ja-JP" altLang="en-US" smtClean="0"/>
              <a:t>2020/1/20</a:t>
            </a:fld>
            <a:endParaRPr kumimoji="1" lang="ja-JP" altLang="en-US"/>
          </a:p>
        </p:txBody>
      </p:sp>
      <p:sp>
        <p:nvSpPr>
          <p:cNvPr id="4" name="Footer Placeholder 3"/>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D02BB6-07DC-4D11-92E1-0E52C1CD9FA2}" type="datetime1">
              <a:rPr kumimoji="1" lang="ja-JP" altLang="en-US" smtClean="0"/>
              <a:t>2020/1/20</a:t>
            </a:fld>
            <a:endParaRPr kumimoji="1" lang="ja-JP" altLang="en-US"/>
          </a:p>
        </p:txBody>
      </p:sp>
      <p:sp>
        <p:nvSpPr>
          <p:cNvPr id="3" name="Footer Placeholder 2"/>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B81071C-168D-423D-8E2C-F87271ADC6A1}" type="datetime1">
              <a:rPr kumimoji="1" lang="ja-JP" altLang="en-US" smtClean="0"/>
              <a:t>2020/1/20</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109888A-1804-4892-8509-BEBFFDB3B00C}" type="datetime1">
              <a:rPr kumimoji="1" lang="ja-JP" altLang="en-US" smtClean="0"/>
              <a:t>2020/1/20</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6C4D4-77D6-475F-A008-AA37076724EC}" type="datetime1">
              <a:rPr kumimoji="1" lang="ja-JP" altLang="en-US" smtClean="0"/>
              <a:t>2020/1/20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197" y="1276859"/>
            <a:ext cx="8980115" cy="3662541"/>
          </a:xfrm>
          <a:prstGeom prst="rect">
            <a:avLst/>
          </a:prstGeom>
          <a:noFill/>
        </p:spPr>
        <p:txBody>
          <a:bodyPr wrap="square" rtlCol="0">
            <a:spAutoFit/>
          </a:bodyPr>
          <a:lstStyle/>
          <a:p>
            <a:pPr algn="ctr"/>
            <a:r>
              <a:rPr lang="en-US" altLang="ja-JP" sz="4000" dirty="0"/>
              <a:t>Draft of states report to GRBP #71</a:t>
            </a:r>
          </a:p>
          <a:p>
            <a:pPr algn="ctr"/>
            <a:endParaRPr lang="en-US" altLang="ja-JP" sz="4000" dirty="0"/>
          </a:p>
          <a:p>
            <a:pPr algn="ctr"/>
            <a:endParaRPr lang="en-US" altLang="ja-JP" sz="4000" dirty="0"/>
          </a:p>
          <a:p>
            <a:pPr algn="ctr"/>
            <a:endParaRPr lang="en-US" altLang="ja-JP" sz="4000" dirty="0"/>
          </a:p>
          <a:p>
            <a:pPr algn="ctr"/>
            <a:endParaRPr lang="en-US" altLang="ja-JP" sz="4000" dirty="0"/>
          </a:p>
          <a:p>
            <a:pPr algn="ctr"/>
            <a:r>
              <a:rPr lang="en-US" altLang="ja-JP" sz="3200" dirty="0"/>
              <a:t>Chair of Task Force on Reverse Warning Sound issues</a:t>
            </a:r>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Coordination with GRSG and VRU-Proxi IWG</a:t>
            </a:r>
          </a:p>
        </p:txBody>
      </p:sp>
      <p:sp>
        <p:nvSpPr>
          <p:cNvPr id="6" name="テキスト ボックス 5"/>
          <p:cNvSpPr txBox="1"/>
          <p:nvPr/>
        </p:nvSpPr>
        <p:spPr>
          <a:xfrm>
            <a:off x="748226" y="914402"/>
            <a:ext cx="9037611" cy="5940088"/>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Switzerland reported last our status report (GRBP-70-24) to GRSG (October, 2020).</a:t>
            </a:r>
          </a:p>
          <a:p>
            <a:endParaRPr lang="en-US" altLang="ja-JP" sz="2400" dirty="0">
              <a:latin typeface="Calibri" panose="020F0502020204030204" pitchFamily="34" charset="0"/>
              <a:ea typeface="メイリオ" panose="020B0604030504040204" pitchFamily="50" charset="-128"/>
              <a:cs typeface="Calibri" panose="020F0502020204030204" pitchFamily="34" charset="0"/>
            </a:endParaRPr>
          </a:p>
          <a:p>
            <a:r>
              <a:rPr lang="en-US" altLang="ja-JP" sz="2400" dirty="0">
                <a:latin typeface="Calibri" panose="020F0502020204030204" pitchFamily="34" charset="0"/>
                <a:ea typeface="メイリオ" panose="020B0604030504040204" pitchFamily="50" charset="-128"/>
                <a:cs typeface="Calibri" panose="020F0502020204030204" pitchFamily="34" charset="0"/>
              </a:rPr>
              <a:t>Following sentences were made by Switzerland and secretariat</a:t>
            </a:r>
            <a:r>
              <a:rPr lang="ja-JP" altLang="en-US" sz="2400" dirty="0">
                <a:latin typeface="Calibri" panose="020F0502020204030204" pitchFamily="34" charset="0"/>
                <a:ea typeface="メイリオ" panose="020B0604030504040204" pitchFamily="50" charset="-128"/>
                <a:cs typeface="Calibri" panose="020F0502020204030204" pitchFamily="34" charset="0"/>
              </a:rPr>
              <a:t> </a:t>
            </a:r>
            <a:r>
              <a:rPr lang="en-US" altLang="ja-JP" sz="2400" dirty="0">
                <a:latin typeface="Calibri" panose="020F0502020204030204" pitchFamily="34" charset="0"/>
                <a:ea typeface="メイリオ" panose="020B0604030504040204" pitchFamily="50" charset="-128"/>
                <a:cs typeface="Calibri" panose="020F0502020204030204" pitchFamily="34" charset="0"/>
              </a:rPr>
              <a:t>of GRSG</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understand the need for a pause switch. However, it should not be active in every situation e.g. when a redundant safety system e.g. camera monitor system or detection system is not providing the sufficient safety.</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considered as an example the case of a vehicle with a coupled trailer. If the vehicle with trailer is in reversing gear, the pause switch should be ineffective as the camera would not deliver necessary information to the driver.</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recommends that the conditions shall be listed in the future regulation when the pause switch is effective or, if not possible, criteria shall be envisaged.</a:t>
            </a:r>
          </a:p>
          <a:p>
            <a:pPr marL="285750" indent="-285750">
              <a:buFont typeface="Arial" panose="020B0604020202020204" pitchFamily="34" charset="0"/>
              <a:buChar char="•"/>
            </a:pPr>
            <a:endParaRPr lang="en-US" altLang="ja-JP" sz="2000" dirty="0">
              <a:latin typeface="Calibri" panose="020F0502020204030204" pitchFamily="34" charset="0"/>
              <a:ea typeface="メイリオ" panose="020B0604030504040204" pitchFamily="50" charset="-128"/>
              <a:cs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10</a:t>
            </a:fld>
            <a:endParaRPr kumimoji="1" lang="ja-JP" altLang="en-US"/>
          </a:p>
        </p:txBody>
      </p:sp>
    </p:spTree>
    <p:extLst>
      <p:ext uri="{BB962C8B-B14F-4D97-AF65-F5344CB8AC3E}">
        <p14:creationId xmlns:p14="http://schemas.microsoft.com/office/powerpoint/2010/main" val="1003610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8996805" cy="584775"/>
          </a:xfrm>
          <a:prstGeom prst="rect">
            <a:avLst/>
          </a:prstGeom>
          <a:noFill/>
        </p:spPr>
        <p:txBody>
          <a:bodyPr wrap="square" rtlCol="0">
            <a:spAutoFit/>
          </a:bodyPr>
          <a:lstStyle/>
          <a:p>
            <a:r>
              <a:rPr lang="en-US" altLang="ja-JP" sz="3200" dirty="0">
                <a:solidFill>
                  <a:srgbClr val="00B0F0"/>
                </a:solidFill>
              </a:rPr>
              <a:t>Coordination with GRSG and VRU-Proxi IWG</a:t>
            </a:r>
            <a:r>
              <a:rPr lang="ja-JP" altLang="en-US" sz="3200" dirty="0">
                <a:solidFill>
                  <a:srgbClr val="00B0F0"/>
                </a:solidFill>
              </a:rPr>
              <a:t> </a:t>
            </a:r>
            <a:r>
              <a:rPr lang="en-US" altLang="ja-JP" sz="3200" dirty="0">
                <a:solidFill>
                  <a:srgbClr val="00B0F0"/>
                </a:solidFill>
              </a:rPr>
              <a:t>(con't)</a:t>
            </a:r>
          </a:p>
        </p:txBody>
      </p:sp>
      <p:sp>
        <p:nvSpPr>
          <p:cNvPr id="6" name="テキスト ボックス 5"/>
          <p:cNvSpPr txBox="1"/>
          <p:nvPr/>
        </p:nvSpPr>
        <p:spPr>
          <a:xfrm>
            <a:off x="748227" y="914402"/>
            <a:ext cx="8419070" cy="1938992"/>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Depending on suggestion by GRSG, the conditions when the pause switch is allowable or not, are summarized as follows.</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Regarding trailer, it should be discussed that it is possible to make a system enable to judge whether the other safety device installed in the trailer is effective or not.</a:t>
            </a:r>
          </a:p>
        </p:txBody>
      </p:sp>
      <p:sp>
        <p:nvSpPr>
          <p:cNvPr id="9" name="スライド番号プレースホルダー 8"/>
          <p:cNvSpPr>
            <a:spLocks noGrp="1"/>
          </p:cNvSpPr>
          <p:nvPr>
            <p:ph type="sldNum" sz="quarter" idx="12"/>
          </p:nvPr>
        </p:nvSpPr>
        <p:spPr/>
        <p:txBody>
          <a:bodyPr/>
          <a:lstStyle/>
          <a:p>
            <a:fld id="{8F43C5A4-D77E-4248-9597-C5F8C86CFB91}" type="slidenum">
              <a:rPr kumimoji="1" lang="ja-JP" altLang="en-US" smtClean="0"/>
              <a:t>11</a:t>
            </a:fld>
            <a:endParaRPr kumimoji="1" lang="ja-JP" altLang="en-US"/>
          </a:p>
        </p:txBody>
      </p:sp>
      <p:pic>
        <p:nvPicPr>
          <p:cNvPr id="3" name="図 2">
            <a:extLst>
              <a:ext uri="{FF2B5EF4-FFF2-40B4-BE49-F238E27FC236}">
                <a16:creationId xmlns:a16="http://schemas.microsoft.com/office/drawing/2014/main" id="{E0C1DC34-FDD3-4BD2-9C53-1395BD1C05B3}"/>
              </a:ext>
            </a:extLst>
          </p:cNvPr>
          <p:cNvPicPr>
            <a:picLocks noChangeAspect="1"/>
          </p:cNvPicPr>
          <p:nvPr/>
        </p:nvPicPr>
        <p:blipFill>
          <a:blip r:embed="rId2"/>
          <a:stretch>
            <a:fillRect/>
          </a:stretch>
        </p:blipFill>
        <p:spPr>
          <a:xfrm>
            <a:off x="337918" y="3019922"/>
            <a:ext cx="9239713" cy="1837829"/>
          </a:xfrm>
          <a:prstGeom prst="rect">
            <a:avLst/>
          </a:prstGeom>
        </p:spPr>
      </p:pic>
    </p:spTree>
    <p:extLst>
      <p:ext uri="{BB962C8B-B14F-4D97-AF65-F5344CB8AC3E}">
        <p14:creationId xmlns:p14="http://schemas.microsoft.com/office/powerpoint/2010/main" val="2089584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721496"/>
            <a:ext cx="8466292" cy="2000548"/>
          </a:xfrm>
          <a:prstGeom prst="rect">
            <a:avLst/>
          </a:prstGeom>
          <a:noFill/>
        </p:spPr>
        <p:txBody>
          <a:bodyPr wrap="square" rtlCol="0">
            <a:spAutoFit/>
          </a:bodyPr>
          <a:lstStyle/>
          <a:p>
            <a:endParaRPr lang="en-US" altLang="ja-JP" dirty="0"/>
          </a:p>
          <a:p>
            <a:endParaRPr lang="en-US" altLang="ja-JP" dirty="0"/>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t>The schedule will be decided at 28</a:t>
            </a:r>
            <a:r>
              <a:rPr lang="en-US" altLang="ja-JP" sz="2200" baseline="30000" dirty="0">
                <a:latin typeface="メイリオ" panose="020B0604030504040204" pitchFamily="50" charset="-128"/>
                <a:ea typeface="メイリオ" panose="020B0604030504040204" pitchFamily="50" charset="-128"/>
                <a:cs typeface="メイリオ" panose="020B0604030504040204" pitchFamily="50" charset="-128"/>
              </a:rPr>
              <a:t>th</a:t>
            </a:r>
            <a:r>
              <a:rPr lang="en-US" altLang="ja-JP" sz="2200" dirty="0">
                <a:latin typeface="メイリオ" panose="020B0604030504040204" pitchFamily="50" charset="-128"/>
                <a:ea typeface="メイリオ" panose="020B0604030504040204" pitchFamily="50" charset="-128"/>
                <a:cs typeface="メイリオ" panose="020B0604030504040204" pitchFamily="50" charset="-128"/>
              </a:rPr>
              <a:t>, January 2020.</a:t>
            </a: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Schedule</a:t>
            </a: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12</a:t>
            </a:fld>
            <a:endParaRPr kumimoji="1" lang="ja-JP" altLang="en-US"/>
          </a:p>
        </p:txBody>
      </p:sp>
    </p:spTree>
    <p:extLst>
      <p:ext uri="{BB962C8B-B14F-4D97-AF65-F5344CB8AC3E}">
        <p14:creationId xmlns:p14="http://schemas.microsoft.com/office/powerpoint/2010/main" val="2724220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82373"/>
            <a:ext cx="9654746" cy="5693866"/>
          </a:xfrm>
          <a:prstGeom prst="rect">
            <a:avLst/>
          </a:prstGeom>
          <a:noFill/>
        </p:spPr>
        <p:txBody>
          <a:bodyPr wrap="square" rtlCol="0">
            <a:spAutoFit/>
          </a:bodyPr>
          <a:lstStyle/>
          <a:p>
            <a:r>
              <a:rPr lang="en-US" altLang="ja-JP" sz="3200" dirty="0">
                <a:solidFill>
                  <a:srgbClr val="0070C0"/>
                </a:solidFill>
              </a:rPr>
              <a:t>  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70C0"/>
                </a:solidFill>
              </a:rPr>
              <a:t>  9th meeting participants</a:t>
            </a:r>
          </a:p>
          <a:p>
            <a:endParaRPr lang="en-US" altLang="ja-JP" sz="3000" dirty="0">
              <a:solidFill>
                <a:srgbClr val="0070C0"/>
              </a:solidFill>
            </a:endParaRPr>
          </a:p>
          <a:p>
            <a:endParaRPr lang="en-US" altLang="ja-JP" sz="3000" dirty="0">
              <a:solidFill>
                <a:srgbClr val="0070C0"/>
              </a:solidFill>
            </a:endParaRPr>
          </a:p>
          <a:p>
            <a:r>
              <a:rPr lang="en-US" altLang="ja-JP" sz="3200" dirty="0">
                <a:solidFill>
                  <a:srgbClr val="0070C0"/>
                </a:solidFill>
              </a:rPr>
              <a:t>  10th meeting participants</a:t>
            </a: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500744" y="3689910"/>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Germany, Netherland, EC</a:t>
            </a:r>
          </a:p>
          <a:p>
            <a:pPr marL="0" indent="0">
              <a:buNone/>
            </a:pPr>
            <a:r>
              <a:rPr lang="fr-FR" sz="2400" dirty="0"/>
              <a:t>NGOs, etc : OICA, GREWUS (Guest), EMEA (Guest)</a:t>
            </a:r>
            <a:endParaRPr lang="en-GB" sz="2400" dirty="0"/>
          </a:p>
        </p:txBody>
      </p:sp>
      <p:sp>
        <p:nvSpPr>
          <p:cNvPr id="3" name="Espace réservé du contenu 2"/>
          <p:cNvSpPr>
            <a:spLocks noGrp="1"/>
          </p:cNvSpPr>
          <p:nvPr>
            <p:ph idx="1"/>
          </p:nvPr>
        </p:nvSpPr>
        <p:spPr>
          <a:xfrm>
            <a:off x="1499328" y="836696"/>
            <a:ext cx="6700584" cy="1445183"/>
          </a:xfrm>
        </p:spPr>
        <p:txBody>
          <a:bodyPr>
            <a:noAutofit/>
          </a:bodyPr>
          <a:lstStyle/>
          <a:p>
            <a:pPr marL="0" indent="0">
              <a:buNone/>
            </a:pPr>
            <a:r>
              <a:rPr lang="en-US" sz="2400" dirty="0"/>
              <a:t>9th Meeting : October</a:t>
            </a:r>
            <a:r>
              <a:rPr lang="en-US" altLang="ja-JP" sz="2400" dirty="0"/>
              <a:t> 22-24, 2019 – Brussels</a:t>
            </a:r>
          </a:p>
          <a:p>
            <a:pPr marL="0" indent="0">
              <a:buNone/>
            </a:pPr>
            <a:r>
              <a:rPr lang="en-US" altLang="ja-JP" sz="2400" dirty="0"/>
              <a:t>                          Small group drafting meeting</a:t>
            </a:r>
          </a:p>
          <a:p>
            <a:pPr marL="0" indent="0">
              <a:buNone/>
            </a:pPr>
            <a:r>
              <a:rPr lang="en-GB" sz="2400" dirty="0"/>
              <a:t>10th Meeting : January 28, 2020 – Geneva</a:t>
            </a:r>
          </a:p>
          <a:p>
            <a:pPr marL="0" indent="0">
              <a:buNone/>
            </a:pPr>
            <a:r>
              <a:rPr lang="en-GB" sz="2400" dirty="0"/>
              <a:t>                          Task force meeting</a:t>
            </a:r>
            <a:endParaRPr lang="en-GB" altLang="ja-JP" sz="2400" dirty="0"/>
          </a:p>
          <a:p>
            <a:pPr marL="0" indent="0">
              <a:buNone/>
            </a:pPr>
            <a:endParaRPr lang="en-GB" sz="2400" dirty="0"/>
          </a:p>
        </p:txBody>
      </p:sp>
      <p:sp>
        <p:nvSpPr>
          <p:cNvPr id="6" name="Espace réservé du contenu 2"/>
          <p:cNvSpPr txBox="1">
            <a:spLocks/>
          </p:cNvSpPr>
          <p:nvPr/>
        </p:nvSpPr>
        <p:spPr>
          <a:xfrm>
            <a:off x="1496622" y="5069754"/>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a:t>
            </a:r>
          </a:p>
          <a:p>
            <a:pPr marL="0" indent="0">
              <a:buNone/>
            </a:pPr>
            <a:r>
              <a:rPr lang="fr-FR" sz="2400" dirty="0"/>
              <a:t>NGOs, etc : OICA, EMEA (Guest),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Tree>
    <p:extLst>
      <p:ext uri="{BB962C8B-B14F-4D97-AF65-F5344CB8AC3E}">
        <p14:creationId xmlns:p14="http://schemas.microsoft.com/office/powerpoint/2010/main" val="34851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175025" cy="4216539"/>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Schedule of document submission to GRBP</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TFRWS aimed to submit working document to GRBP in January, 2020 (GRBP #71).</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Then, we decided to postpone submitting because validation of test method has not been conducted yet, and the information of limit value table to be discussed has not been provided enough by contracting parties.</a:t>
            </a:r>
          </a:p>
          <a:p>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However, as a chair, I propose to set our goal to submit it at January 2021 because it is too short to achieve our conclusion.</a:t>
            </a: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Tree>
    <p:extLst>
      <p:ext uri="{BB962C8B-B14F-4D97-AF65-F5344CB8AC3E}">
        <p14:creationId xmlns:p14="http://schemas.microsoft.com/office/powerpoint/2010/main" val="1491690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232202"/>
          </a:xfrm>
          <a:prstGeom prst="rect">
            <a:avLst/>
          </a:prstGeom>
          <a:noFill/>
        </p:spPr>
        <p:txBody>
          <a:bodyPr wrap="square" rtlCol="0">
            <a:spAutoFit/>
          </a:bodyPr>
          <a:lstStyle/>
          <a:p>
            <a:r>
              <a:rPr lang="en-US" altLang="ja-JP" sz="2800" dirty="0">
                <a:solidFill>
                  <a:srgbClr val="92D050"/>
                </a:solidFill>
              </a:rPr>
              <a:t>  </a:t>
            </a:r>
            <a:r>
              <a:rPr lang="en-US" altLang="ja-JP" sz="3000" dirty="0">
                <a:solidFill>
                  <a:srgbClr val="0070C0"/>
                </a:solidFill>
              </a:rPr>
              <a:t>Part I</a:t>
            </a:r>
          </a:p>
          <a:p>
            <a:pPr marL="828000" indent="-457200">
              <a:buFont typeface="Arial" panose="020B0604020202020204" pitchFamily="34" charset="0"/>
              <a:buChar char="•"/>
            </a:pPr>
            <a:r>
              <a:rPr lang="en-US" altLang="ja-JP" sz="2400" dirty="0"/>
              <a:t>Step-wise self adjusting device : Validation test</a:t>
            </a:r>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Calculated based on limit value of Part II</a:t>
            </a:r>
            <a:endParaRPr lang="ja-JP" altLang="en-US" sz="2400" dirty="0"/>
          </a:p>
          <a:p>
            <a:pPr marL="828000" indent="-457200">
              <a:buFont typeface="Arial" panose="020B0604020202020204" pitchFamily="34" charset="0"/>
              <a:buChar char="•"/>
            </a:pPr>
            <a:r>
              <a:rPr lang="en-US" altLang="ja-JP" sz="2400" dirty="0"/>
              <a:t>Effect of R28 : Modification of unsuitable sentences for RWS</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Part II</a:t>
            </a:r>
          </a:p>
          <a:p>
            <a:pPr marL="828000" indent="-457200">
              <a:buFont typeface="Arial" panose="020B0604020202020204" pitchFamily="34" charset="0"/>
              <a:buChar char="•"/>
            </a:pPr>
            <a:r>
              <a:rPr lang="en-US" altLang="ja-JP" sz="2400" dirty="0"/>
              <a:t>Step-wise self adjusting device: Validation test</a:t>
            </a:r>
            <a:endParaRPr lang="ja-JP" altLang="en-US" sz="2400" dirty="0"/>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Mode of sound level, necessity of limit value difference depending on sound type</a:t>
            </a:r>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Uncompleted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spTree>
    <p:extLst>
      <p:ext uri="{BB962C8B-B14F-4D97-AF65-F5344CB8AC3E}">
        <p14:creationId xmlns:p14="http://schemas.microsoft.com/office/powerpoint/2010/main" val="3890590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323367732"/>
              </p:ext>
            </p:extLst>
          </p:nvPr>
        </p:nvGraphicFramePr>
        <p:xfrm>
          <a:off x="707441" y="3116063"/>
          <a:ext cx="8489878" cy="3571999"/>
        </p:xfrm>
        <a:graphic>
          <a:graphicData uri="http://schemas.openxmlformats.org/drawingml/2006/table">
            <a:tbl>
              <a:tblPr firstRow="1" bandRow="1">
                <a:tableStyleId>{5C22544A-7EE6-4342-B048-85BDC9FD1C3A}</a:tableStyleId>
              </a:tblPr>
              <a:tblGrid>
                <a:gridCol w="552152">
                  <a:extLst>
                    <a:ext uri="{9D8B030D-6E8A-4147-A177-3AD203B41FA5}">
                      <a16:colId xmlns:a16="http://schemas.microsoft.com/office/drawing/2014/main" val="4049390919"/>
                    </a:ext>
                  </a:extLst>
                </a:gridCol>
                <a:gridCol w="2082606">
                  <a:extLst>
                    <a:ext uri="{9D8B030D-6E8A-4147-A177-3AD203B41FA5}">
                      <a16:colId xmlns:a16="http://schemas.microsoft.com/office/drawing/2014/main" val="354660077"/>
                    </a:ext>
                  </a:extLst>
                </a:gridCol>
                <a:gridCol w="1171024">
                  <a:extLst>
                    <a:ext uri="{9D8B030D-6E8A-4147-A177-3AD203B41FA5}">
                      <a16:colId xmlns:a16="http://schemas.microsoft.com/office/drawing/2014/main" val="1258653769"/>
                    </a:ext>
                  </a:extLst>
                </a:gridCol>
                <a:gridCol w="1171024">
                  <a:extLst>
                    <a:ext uri="{9D8B030D-6E8A-4147-A177-3AD203B41FA5}">
                      <a16:colId xmlns:a16="http://schemas.microsoft.com/office/drawing/2014/main" val="2530233281"/>
                    </a:ext>
                  </a:extLst>
                </a:gridCol>
                <a:gridCol w="1171024">
                  <a:extLst>
                    <a:ext uri="{9D8B030D-6E8A-4147-A177-3AD203B41FA5}">
                      <a16:colId xmlns:a16="http://schemas.microsoft.com/office/drawing/2014/main" val="2070592308"/>
                    </a:ext>
                  </a:extLst>
                </a:gridCol>
                <a:gridCol w="1171024">
                  <a:extLst>
                    <a:ext uri="{9D8B030D-6E8A-4147-A177-3AD203B41FA5}">
                      <a16:colId xmlns:a16="http://schemas.microsoft.com/office/drawing/2014/main" val="1685884186"/>
                    </a:ext>
                  </a:extLst>
                </a:gridCol>
                <a:gridCol w="1171024">
                  <a:extLst>
                    <a:ext uri="{9D8B030D-6E8A-4147-A177-3AD203B41FA5}">
                      <a16:colId xmlns:a16="http://schemas.microsoft.com/office/drawing/2014/main" val="2441553680"/>
                    </a:ext>
                  </a:extLst>
                </a:gridCol>
              </a:tblGrid>
              <a:tr h="585927">
                <a:tc gridSpan="2">
                  <a:txBody>
                    <a:bodyPr/>
                    <a:lstStyle/>
                    <a:p>
                      <a:pPr algn="ctr"/>
                      <a:r>
                        <a:rPr kumimoji="1" lang="en-US" altLang="ja-JP" sz="1400" dirty="0"/>
                        <a:t>Uncompleted item</a:t>
                      </a:r>
                    </a:p>
                  </a:txBody>
                  <a:tcPr anchor="ctr"/>
                </a:tc>
                <a:tc hMerge="1">
                  <a:txBody>
                    <a:bodyPr/>
                    <a:lstStyle/>
                    <a:p>
                      <a:pPr algn="ctr"/>
                      <a:endParaRPr kumimoji="1" lang="ja-JP" altLang="en-US" sz="1400" dirty="0"/>
                    </a:p>
                  </a:txBody>
                  <a:tcPr anchor="ctr"/>
                </a:tc>
                <a:tc>
                  <a:txBody>
                    <a:bodyPr/>
                    <a:lstStyle/>
                    <a:p>
                      <a:pPr algn="ctr"/>
                      <a:r>
                        <a:rPr kumimoji="1" lang="en-US" altLang="ja-JP" sz="1400" dirty="0"/>
                        <a:t>TFRWS #10</a:t>
                      </a:r>
                    </a:p>
                    <a:p>
                      <a:pPr algn="ctr"/>
                      <a:r>
                        <a:rPr kumimoji="1" lang="en-US" altLang="ja-JP" sz="1400" dirty="0"/>
                        <a:t>GRBP #71</a:t>
                      </a:r>
                    </a:p>
                    <a:p>
                      <a:pPr algn="ctr"/>
                      <a:r>
                        <a:rPr kumimoji="1" lang="en-US" altLang="ja-JP" sz="1400" dirty="0"/>
                        <a:t>2020. 1</a:t>
                      </a:r>
                      <a:endParaRPr kumimoji="1" lang="ja-JP" altLang="en-US" sz="1400" dirty="0"/>
                    </a:p>
                  </a:txBody>
                  <a:tcPr anchor="ctr"/>
                </a:tc>
                <a:tc>
                  <a:txBody>
                    <a:bodyPr/>
                    <a:lstStyle/>
                    <a:p>
                      <a:pPr algn="ctr"/>
                      <a:r>
                        <a:rPr kumimoji="1" lang="en-US" altLang="ja-JP" sz="1400" dirty="0"/>
                        <a:t>TFRWS #11</a:t>
                      </a:r>
                    </a:p>
                    <a:p>
                      <a:pPr algn="ctr"/>
                      <a:r>
                        <a:rPr kumimoji="1" lang="en-US" altLang="ja-JP" sz="1400" dirty="0"/>
                        <a:t>2020. 5?</a:t>
                      </a:r>
                      <a:endParaRPr kumimoji="1" lang="ja-JP" altLang="en-US" sz="1400" dirty="0"/>
                    </a:p>
                  </a:txBody>
                  <a:tcPr anchor="ctr"/>
                </a:tc>
                <a:tc>
                  <a:txBody>
                    <a:bodyPr/>
                    <a:lstStyle/>
                    <a:p>
                      <a:pPr algn="ctr"/>
                      <a:r>
                        <a:rPr kumimoji="1" lang="en-US" altLang="ja-JP" sz="1400" dirty="0"/>
                        <a:t>GRBP #72</a:t>
                      </a:r>
                    </a:p>
                    <a:p>
                      <a:pPr algn="ctr"/>
                      <a:r>
                        <a:rPr kumimoji="1" lang="en-US" altLang="ja-JP" sz="1400" dirty="0"/>
                        <a:t>+TFRWS ?</a:t>
                      </a:r>
                    </a:p>
                    <a:p>
                      <a:pPr algn="ctr"/>
                      <a:r>
                        <a:rPr kumimoji="1" lang="en-US" altLang="ja-JP" sz="1400" dirty="0"/>
                        <a:t>2020. 9</a:t>
                      </a:r>
                      <a:endParaRPr kumimoji="1" lang="ja-JP" altLang="en-US" sz="1400" dirty="0"/>
                    </a:p>
                  </a:txBody>
                  <a:tcPr anchor="ctr"/>
                </a:tc>
                <a:tc>
                  <a:txBody>
                    <a:bodyPr/>
                    <a:lstStyle/>
                    <a:p>
                      <a:pPr algn="ctr"/>
                      <a:r>
                        <a:rPr kumimoji="1" lang="en-US" altLang="ja-JP" sz="1400" dirty="0"/>
                        <a:t>TFRWS</a:t>
                      </a:r>
                      <a:r>
                        <a:rPr kumimoji="1" lang="ja-JP" altLang="en-US" sz="1400" dirty="0"/>
                        <a:t> </a:t>
                      </a:r>
                      <a:r>
                        <a:rPr kumimoji="1" lang="en-US" altLang="ja-JP" sz="1400" dirty="0"/>
                        <a:t>#12</a:t>
                      </a:r>
                    </a:p>
                    <a:p>
                      <a:pPr algn="ctr"/>
                      <a:r>
                        <a:rPr kumimoji="1" lang="en-US" altLang="ja-JP" sz="1400" dirty="0"/>
                        <a:t>2020. 11?</a:t>
                      </a:r>
                    </a:p>
                  </a:txBody>
                  <a:tcPr anchor="ctr"/>
                </a:tc>
                <a:tc>
                  <a:txBody>
                    <a:bodyPr/>
                    <a:lstStyle/>
                    <a:p>
                      <a:pPr algn="ctr"/>
                      <a:r>
                        <a:rPr kumimoji="1" lang="en-US" altLang="ja-JP" sz="1400" dirty="0"/>
                        <a:t>GRBP #73</a:t>
                      </a:r>
                    </a:p>
                    <a:p>
                      <a:pPr algn="ctr"/>
                      <a:r>
                        <a:rPr kumimoji="1" lang="en-US" altLang="ja-JP" sz="1400" dirty="0"/>
                        <a:t>2021. 1</a:t>
                      </a:r>
                      <a:endParaRPr kumimoji="1" lang="ja-JP" altLang="en-US" sz="1400" dirty="0"/>
                    </a:p>
                  </a:txBody>
                  <a:tcPr anchor="ctr"/>
                </a:tc>
                <a:extLst>
                  <a:ext uri="{0D108BD9-81ED-4DB2-BD59-A6C34878D82A}">
                    <a16:rowId xmlns:a16="http://schemas.microsoft.com/office/drawing/2014/main" val="352165743"/>
                  </a:ext>
                </a:extLst>
              </a:tr>
              <a:tr h="493473">
                <a:tc gridSpan="2">
                  <a:txBody>
                    <a:bodyPr/>
                    <a:lstStyle/>
                    <a:p>
                      <a:pPr algn="ctr"/>
                      <a:r>
                        <a:rPr kumimoji="1" lang="en-US" altLang="ja-JP" sz="1100" dirty="0"/>
                        <a:t>Submitting document</a:t>
                      </a:r>
                      <a:endParaRPr kumimoji="1" lang="ja-JP" altLang="en-US" sz="1100" dirty="0"/>
                    </a:p>
                  </a:txBody>
                  <a:tcPr anchor="ctr"/>
                </a:tc>
                <a:tc hMerge="1">
                  <a:txBody>
                    <a:bodyPr/>
                    <a:lstStyle/>
                    <a:p>
                      <a:endParaRPr kumimoji="1" lang="ja-JP" altLang="en-US"/>
                    </a:p>
                  </a:txBody>
                  <a:tcPr/>
                </a:tc>
                <a:tc>
                  <a:txBody>
                    <a:bodyPr/>
                    <a:lstStyle/>
                    <a:p>
                      <a:pPr algn="ctr"/>
                      <a:r>
                        <a:rPr kumimoji="1" lang="en-US" altLang="ja-JP" sz="1100" dirty="0">
                          <a:solidFill>
                            <a:srgbClr val="FF3399"/>
                          </a:solidFill>
                        </a:rPr>
                        <a:t>Status report</a:t>
                      </a: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Informal document</a:t>
                      </a: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Working</a:t>
                      </a:r>
                    </a:p>
                    <a:p>
                      <a:pPr algn="ctr"/>
                      <a:r>
                        <a:rPr kumimoji="1" lang="en-US" altLang="ja-JP" sz="1100" dirty="0">
                          <a:solidFill>
                            <a:srgbClr val="FF3399"/>
                          </a:solidFill>
                        </a:rPr>
                        <a:t>document</a:t>
                      </a:r>
                      <a:endParaRPr kumimoji="1" lang="ja-JP" altLang="en-US" sz="1100" dirty="0">
                        <a:solidFill>
                          <a:srgbClr val="FF3399"/>
                        </a:solidFill>
                      </a:endParaRPr>
                    </a:p>
                  </a:txBody>
                  <a:tcPr anchor="ctr"/>
                </a:tc>
                <a:extLst>
                  <a:ext uri="{0D108BD9-81ED-4DB2-BD59-A6C34878D82A}">
                    <a16:rowId xmlns:a16="http://schemas.microsoft.com/office/drawing/2014/main" val="3113759874"/>
                  </a:ext>
                </a:extLst>
              </a:tr>
              <a:tr h="680792">
                <a:tc rowSpan="2">
                  <a:txBody>
                    <a:bodyPr/>
                    <a:lstStyle/>
                    <a:p>
                      <a:r>
                        <a:rPr kumimoji="1" lang="en-US" altLang="ja-JP" sz="1200" dirty="0"/>
                        <a:t>Part I</a:t>
                      </a:r>
                      <a:endParaRPr kumimoji="1" lang="ja-JP" altLang="en-US" sz="1200" dirty="0"/>
                    </a:p>
                  </a:txBody>
                  <a:tcPr anchor="ctr"/>
                </a:tc>
                <a:tc>
                  <a:txBody>
                    <a:bodyPr/>
                    <a:lstStyle/>
                    <a:p>
                      <a:r>
                        <a:rPr kumimoji="1" lang="en-US" altLang="ja-JP" sz="1100" dirty="0"/>
                        <a:t>Limit value</a:t>
                      </a:r>
                    </a:p>
                    <a:p>
                      <a:r>
                        <a:rPr kumimoji="1" lang="en-US" altLang="ja-JP" sz="1100" dirty="0"/>
                        <a:t>:Calculated based on part II limit value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660374">
                <a:tc vMerge="1">
                  <a:txBody>
                    <a:bodyPr/>
                    <a:lstStyle/>
                    <a:p>
                      <a:endParaRPr kumimoji="1" lang="ja-JP" altLang="en-US" dirty="0"/>
                    </a:p>
                  </a:txBody>
                  <a:tcPr/>
                </a:tc>
                <a:tc>
                  <a:txBody>
                    <a:bodyPr/>
                    <a:lstStyle/>
                    <a:p>
                      <a:pPr algn="l"/>
                      <a:r>
                        <a:rPr kumimoji="1" lang="en-US" altLang="ja-JP" sz="1100" dirty="0"/>
                        <a:t>Effect of R28</a:t>
                      </a:r>
                    </a:p>
                    <a:p>
                      <a:pPr algn="l"/>
                      <a:r>
                        <a:rPr kumimoji="1" lang="en-US" altLang="ja-JP" sz="1100" dirty="0"/>
                        <a:t>: Modification of unsuitable sentences for RWS</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1005840">
                <a:tc>
                  <a:txBody>
                    <a:bodyPr/>
                    <a:lstStyle/>
                    <a:p>
                      <a:r>
                        <a:rPr kumimoji="1" lang="en-US" altLang="ja-JP" sz="1200" dirty="0"/>
                        <a:t>Part II</a:t>
                      </a:r>
                      <a:endParaRPr kumimoji="1" lang="ja-JP" altLang="en-US" sz="1200" dirty="0"/>
                    </a:p>
                  </a:txBody>
                  <a:tcPr anchor="ctr"/>
                </a:tc>
                <a:tc>
                  <a:txBody>
                    <a:bodyPr/>
                    <a:lstStyle/>
                    <a:p>
                      <a:r>
                        <a:rPr kumimoji="1" lang="en-US" altLang="ja-JP" sz="1100" dirty="0"/>
                        <a:t>Limit value</a:t>
                      </a:r>
                    </a:p>
                    <a:p>
                      <a:r>
                        <a:rPr kumimoji="1" lang="en-US" altLang="ja-JP" sz="1100" dirty="0"/>
                        <a:t>:Mode of sound level, necessity of limit value difference depending on sound type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129066013"/>
                  </a:ext>
                </a:extLst>
              </a:tr>
            </a:tbl>
          </a:graphicData>
        </a:graphic>
      </p:graphicFrame>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9136633" cy="2800767"/>
          </a:xfrm>
          <a:prstGeom prst="rect">
            <a:avLst/>
          </a:prstGeom>
          <a:noFill/>
        </p:spPr>
        <p:txBody>
          <a:bodyPr wrap="square" rtlCol="0">
            <a:spAutoFit/>
          </a:bodyPr>
          <a:lstStyle/>
          <a:p>
            <a:r>
              <a:rPr lang="en-US" altLang="ja-JP" sz="2800" dirty="0">
                <a:solidFill>
                  <a:srgbClr val="00B0F0"/>
                </a:solidFill>
              </a:rPr>
              <a:t>New schedule of the draft with </a:t>
            </a:r>
            <a:r>
              <a:rPr lang="en-US" altLang="ja-JP" sz="2800" dirty="0">
                <a:solidFill>
                  <a:srgbClr val="FF3399"/>
                </a:solidFill>
              </a:rPr>
              <a:t>non-self-adjusting device only </a:t>
            </a:r>
          </a:p>
          <a:p>
            <a:r>
              <a:rPr lang="ja-JP" altLang="en-US" sz="2800" dirty="0">
                <a:solidFill>
                  <a:srgbClr val="00B0F0"/>
                </a:solidFill>
              </a:rPr>
              <a:t>：</a:t>
            </a:r>
            <a:r>
              <a:rPr lang="en-US" altLang="ja-JP" sz="2800" dirty="0">
                <a:solidFill>
                  <a:srgbClr val="FF3399"/>
                </a:solidFill>
              </a:rPr>
              <a:t>12 months</a:t>
            </a:r>
            <a:r>
              <a:rPr lang="en-US" altLang="ja-JP" sz="2800" dirty="0">
                <a:solidFill>
                  <a:srgbClr val="00B0F0"/>
                </a:solidFill>
              </a:rPr>
              <a:t> extension</a:t>
            </a:r>
          </a:p>
          <a:p>
            <a:r>
              <a:rPr lang="en-US" altLang="ja-JP" sz="2400" dirty="0"/>
              <a:t>A test method for self-adjusting device has not been made, yet. TF group has already postponed our schedule twice.  Therefore, it is appropriate to make a new regulation only for non-self-adjusting device (most of part are fixed) at first, then self-adjustable device shall be added to the new regulation as amendment.</a:t>
            </a:r>
          </a:p>
        </p:txBody>
      </p:sp>
      <p:cxnSp>
        <p:nvCxnSpPr>
          <p:cNvPr id="16" name="直線矢印コネクタ 15">
            <a:extLst>
              <a:ext uri="{FF2B5EF4-FFF2-40B4-BE49-F238E27FC236}">
                <a16:creationId xmlns:a16="http://schemas.microsoft.com/office/drawing/2014/main" id="{7DCC14F7-B3A8-47C1-9FC9-E05C8C50F4A3}"/>
              </a:ext>
            </a:extLst>
          </p:cNvPr>
          <p:cNvCxnSpPr/>
          <p:nvPr/>
        </p:nvCxnSpPr>
        <p:spPr>
          <a:xfrm flipV="1">
            <a:off x="3352365" y="5353555"/>
            <a:ext cx="1977516"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96245324-A6F3-494D-A340-69CD53D50D1B}"/>
              </a:ext>
            </a:extLst>
          </p:cNvPr>
          <p:cNvCxnSpPr>
            <a:cxnSpLocks/>
          </p:cNvCxnSpPr>
          <p:nvPr/>
        </p:nvCxnSpPr>
        <p:spPr>
          <a:xfrm flipV="1">
            <a:off x="5381139" y="4677486"/>
            <a:ext cx="459488"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30" name="円弧 29">
            <a:extLst>
              <a:ext uri="{FF2B5EF4-FFF2-40B4-BE49-F238E27FC236}">
                <a16:creationId xmlns:a16="http://schemas.microsoft.com/office/drawing/2014/main" id="{CA407F79-F6D9-4567-B08E-46B3DD7FBF8E}"/>
              </a:ext>
            </a:extLst>
          </p:cNvPr>
          <p:cNvSpPr/>
          <p:nvPr/>
        </p:nvSpPr>
        <p:spPr>
          <a:xfrm rot="5400000">
            <a:off x="4602269" y="4646578"/>
            <a:ext cx="1497393" cy="1559210"/>
          </a:xfrm>
          <a:prstGeom prst="arc">
            <a:avLst>
              <a:gd name="adj1" fmla="val 10781894"/>
              <a:gd name="adj2" fmla="val 0"/>
            </a:avLst>
          </a:prstGeom>
          <a:ln w="38100">
            <a:solidFill>
              <a:srgbClr val="FFC000"/>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2958AA94-4AB2-4186-9F71-469CE2A3EAAB}"/>
              </a:ext>
            </a:extLst>
          </p:cNvPr>
          <p:cNvSpPr txBox="1"/>
          <p:nvPr/>
        </p:nvSpPr>
        <p:spPr>
          <a:xfrm>
            <a:off x="4846112" y="4356685"/>
            <a:ext cx="1559211" cy="261610"/>
          </a:xfrm>
          <a:prstGeom prst="rect">
            <a:avLst/>
          </a:prstGeom>
          <a:noFill/>
        </p:spPr>
        <p:txBody>
          <a:bodyPr wrap="square" rtlCol="0">
            <a:spAutoFit/>
          </a:bodyPr>
          <a:lstStyle/>
          <a:p>
            <a:pPr algn="ctr"/>
            <a:r>
              <a:rPr lang="en-US" altLang="ja-JP" sz="1100" dirty="0"/>
              <a:t>Calculation</a:t>
            </a:r>
            <a:endParaRPr kumimoji="1" lang="ja-JP" altLang="en-US" sz="1100" dirty="0"/>
          </a:p>
        </p:txBody>
      </p:sp>
      <p:cxnSp>
        <p:nvCxnSpPr>
          <p:cNvPr id="12" name="直線矢印コネクタ 11">
            <a:extLst>
              <a:ext uri="{FF2B5EF4-FFF2-40B4-BE49-F238E27FC236}">
                <a16:creationId xmlns:a16="http://schemas.microsoft.com/office/drawing/2014/main" id="{7DCC14F7-B3A8-47C1-9FC9-E05C8C50F4A3}"/>
              </a:ext>
            </a:extLst>
          </p:cNvPr>
          <p:cNvCxnSpPr/>
          <p:nvPr/>
        </p:nvCxnSpPr>
        <p:spPr>
          <a:xfrm flipV="1">
            <a:off x="3356481" y="6173222"/>
            <a:ext cx="1977516"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8F43C5A4-D77E-4248-9597-C5F8C86CFB91}" type="slidenum">
              <a:rPr kumimoji="1" lang="ja-JP" altLang="en-US" smtClean="0"/>
              <a:t>5</a:t>
            </a:fld>
            <a:endParaRPr kumimoji="1" lang="ja-JP" altLang="en-US"/>
          </a:p>
        </p:txBody>
      </p:sp>
    </p:spTree>
    <p:extLst>
      <p:ext uri="{BB962C8B-B14F-4D97-AF65-F5344CB8AC3E}">
        <p14:creationId xmlns:p14="http://schemas.microsoft.com/office/powerpoint/2010/main" val="1150495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9015930" cy="954107"/>
          </a:xfrm>
          <a:prstGeom prst="rect">
            <a:avLst/>
          </a:prstGeom>
          <a:noFill/>
        </p:spPr>
        <p:txBody>
          <a:bodyPr wrap="square" rtlCol="0">
            <a:spAutoFit/>
          </a:bodyPr>
          <a:lstStyle/>
          <a:p>
            <a:r>
              <a:rPr lang="en-US" altLang="ja-JP" sz="2800" dirty="0">
                <a:solidFill>
                  <a:srgbClr val="00B0F0"/>
                </a:solidFill>
              </a:rPr>
              <a:t>New schedule of the draft </a:t>
            </a:r>
            <a:r>
              <a:rPr lang="en-US" altLang="ja-JP" sz="2800" dirty="0">
                <a:solidFill>
                  <a:srgbClr val="FF3399"/>
                </a:solidFill>
              </a:rPr>
              <a:t>including self-adjusting device</a:t>
            </a:r>
          </a:p>
          <a:p>
            <a:r>
              <a:rPr lang="ja-JP" altLang="en-US" sz="2800" dirty="0">
                <a:solidFill>
                  <a:srgbClr val="00B0F0"/>
                </a:solidFill>
              </a:rPr>
              <a:t>：</a:t>
            </a:r>
            <a:r>
              <a:rPr lang="en-US" altLang="ja-JP" sz="2800" dirty="0">
                <a:solidFill>
                  <a:srgbClr val="FF3399"/>
                </a:solidFill>
              </a:rPr>
              <a:t>18 months </a:t>
            </a:r>
            <a:r>
              <a:rPr lang="en-US" altLang="ja-JP" sz="2800" dirty="0">
                <a:solidFill>
                  <a:srgbClr val="00B0F0"/>
                </a:solidFill>
              </a:rPr>
              <a:t>extension</a:t>
            </a:r>
            <a:endParaRPr lang="en-US" altLang="ja-JP" sz="2800" dirty="0"/>
          </a:p>
        </p:txBody>
      </p:sp>
      <p:sp>
        <p:nvSpPr>
          <p:cNvPr id="8" name="テキスト ボックス 7">
            <a:extLst>
              <a:ext uri="{FF2B5EF4-FFF2-40B4-BE49-F238E27FC236}">
                <a16:creationId xmlns:a16="http://schemas.microsoft.com/office/drawing/2014/main" id="{B3849548-C6CF-4FCF-85B4-FFCEA3139D60}"/>
              </a:ext>
            </a:extLst>
          </p:cNvPr>
          <p:cNvSpPr txBox="1"/>
          <p:nvPr/>
        </p:nvSpPr>
        <p:spPr>
          <a:xfrm>
            <a:off x="122551" y="759368"/>
            <a:ext cx="2705490" cy="861774"/>
          </a:xfrm>
          <a:prstGeom prst="rect">
            <a:avLst/>
          </a:prstGeom>
          <a:noFill/>
        </p:spPr>
        <p:txBody>
          <a:bodyPr wrap="square" rtlCol="0">
            <a:spAutoFit/>
          </a:bodyPr>
          <a:lstStyle/>
          <a:p>
            <a:endParaRPr lang="en-US" altLang="ja-JP" sz="20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graphicFrame>
        <p:nvGraphicFramePr>
          <p:cNvPr id="2" name="表 8">
            <a:extLst>
              <a:ext uri="{FF2B5EF4-FFF2-40B4-BE49-F238E27FC236}">
                <a16:creationId xmlns:a16="http://schemas.microsoft.com/office/drawing/2014/main" id="{108A0BEB-725D-4E18-B70F-74026AFF5B8F}"/>
              </a:ext>
            </a:extLst>
          </p:cNvPr>
          <p:cNvGraphicFramePr>
            <a:graphicFrameLocks noGrp="1"/>
          </p:cNvGraphicFramePr>
          <p:nvPr>
            <p:extLst>
              <p:ext uri="{D42A27DB-BD31-4B8C-83A1-F6EECF244321}">
                <p14:modId xmlns:p14="http://schemas.microsoft.com/office/powerpoint/2010/main" val="1138306191"/>
              </p:ext>
            </p:extLst>
          </p:nvPr>
        </p:nvGraphicFramePr>
        <p:xfrm>
          <a:off x="122551" y="935380"/>
          <a:ext cx="9688713" cy="5720793"/>
        </p:xfrm>
        <a:graphic>
          <a:graphicData uri="http://schemas.openxmlformats.org/drawingml/2006/table">
            <a:tbl>
              <a:tblPr firstRow="1" bandRow="1">
                <a:tableStyleId>{5C22544A-7EE6-4342-B048-85BDC9FD1C3A}</a:tableStyleId>
              </a:tblPr>
              <a:tblGrid>
                <a:gridCol w="493877">
                  <a:extLst>
                    <a:ext uri="{9D8B030D-6E8A-4147-A177-3AD203B41FA5}">
                      <a16:colId xmlns:a16="http://schemas.microsoft.com/office/drawing/2014/main" val="4049390919"/>
                    </a:ext>
                  </a:extLst>
                </a:gridCol>
                <a:gridCol w="1862805">
                  <a:extLst>
                    <a:ext uri="{9D8B030D-6E8A-4147-A177-3AD203B41FA5}">
                      <a16:colId xmlns:a16="http://schemas.microsoft.com/office/drawing/2014/main" val="354660077"/>
                    </a:ext>
                  </a:extLst>
                </a:gridCol>
                <a:gridCol w="1047433">
                  <a:extLst>
                    <a:ext uri="{9D8B030D-6E8A-4147-A177-3AD203B41FA5}">
                      <a16:colId xmlns:a16="http://schemas.microsoft.com/office/drawing/2014/main" val="1258653769"/>
                    </a:ext>
                  </a:extLst>
                </a:gridCol>
                <a:gridCol w="1047433">
                  <a:extLst>
                    <a:ext uri="{9D8B030D-6E8A-4147-A177-3AD203B41FA5}">
                      <a16:colId xmlns:a16="http://schemas.microsoft.com/office/drawing/2014/main" val="2530233281"/>
                    </a:ext>
                  </a:extLst>
                </a:gridCol>
                <a:gridCol w="1047433">
                  <a:extLst>
                    <a:ext uri="{9D8B030D-6E8A-4147-A177-3AD203B41FA5}">
                      <a16:colId xmlns:a16="http://schemas.microsoft.com/office/drawing/2014/main" val="2070592308"/>
                    </a:ext>
                  </a:extLst>
                </a:gridCol>
                <a:gridCol w="1047433">
                  <a:extLst>
                    <a:ext uri="{9D8B030D-6E8A-4147-A177-3AD203B41FA5}">
                      <a16:colId xmlns:a16="http://schemas.microsoft.com/office/drawing/2014/main" val="1685884186"/>
                    </a:ext>
                  </a:extLst>
                </a:gridCol>
                <a:gridCol w="1047433">
                  <a:extLst>
                    <a:ext uri="{9D8B030D-6E8A-4147-A177-3AD203B41FA5}">
                      <a16:colId xmlns:a16="http://schemas.microsoft.com/office/drawing/2014/main" val="2441553680"/>
                    </a:ext>
                  </a:extLst>
                </a:gridCol>
                <a:gridCol w="1047433">
                  <a:extLst>
                    <a:ext uri="{9D8B030D-6E8A-4147-A177-3AD203B41FA5}">
                      <a16:colId xmlns:a16="http://schemas.microsoft.com/office/drawing/2014/main" val="20007"/>
                    </a:ext>
                  </a:extLst>
                </a:gridCol>
                <a:gridCol w="1047433">
                  <a:extLst>
                    <a:ext uri="{9D8B030D-6E8A-4147-A177-3AD203B41FA5}">
                      <a16:colId xmlns:a16="http://schemas.microsoft.com/office/drawing/2014/main" val="20008"/>
                    </a:ext>
                  </a:extLst>
                </a:gridCol>
              </a:tblGrid>
              <a:tr h="585927">
                <a:tc gridSpan="2">
                  <a:txBody>
                    <a:bodyPr/>
                    <a:lstStyle/>
                    <a:p>
                      <a:pPr algn="ctr"/>
                      <a:r>
                        <a:rPr kumimoji="1" lang="en-US" altLang="ja-JP" sz="1400" dirty="0"/>
                        <a:t>Uncompleted item</a:t>
                      </a:r>
                    </a:p>
                  </a:txBody>
                  <a:tcPr anchor="ctr"/>
                </a:tc>
                <a:tc hMerge="1">
                  <a:txBody>
                    <a:bodyPr/>
                    <a:lstStyle/>
                    <a:p>
                      <a:pPr algn="ctr"/>
                      <a:endParaRPr kumimoji="1" lang="ja-JP" altLang="en-US" sz="1400" dirty="0"/>
                    </a:p>
                  </a:txBody>
                  <a:tcPr anchor="ctr"/>
                </a:tc>
                <a:tc>
                  <a:txBody>
                    <a:bodyPr/>
                    <a:lstStyle/>
                    <a:p>
                      <a:pPr algn="ctr"/>
                      <a:r>
                        <a:rPr kumimoji="1" lang="en-US" altLang="ja-JP" sz="1400" dirty="0"/>
                        <a:t>TFRWS #10</a:t>
                      </a:r>
                    </a:p>
                    <a:p>
                      <a:pPr algn="ctr"/>
                      <a:r>
                        <a:rPr kumimoji="1" lang="en-US" altLang="ja-JP" sz="1400" dirty="0"/>
                        <a:t>GRBP #71</a:t>
                      </a:r>
                    </a:p>
                    <a:p>
                      <a:pPr algn="ctr"/>
                      <a:r>
                        <a:rPr kumimoji="1" lang="en-US" altLang="ja-JP" sz="1400" dirty="0"/>
                        <a:t>2020. 1</a:t>
                      </a:r>
                      <a:endParaRPr kumimoji="1" lang="ja-JP" altLang="en-US" sz="1400" dirty="0"/>
                    </a:p>
                  </a:txBody>
                  <a:tcPr anchor="ctr"/>
                </a:tc>
                <a:tc>
                  <a:txBody>
                    <a:bodyPr/>
                    <a:lstStyle/>
                    <a:p>
                      <a:pPr algn="ctr"/>
                      <a:r>
                        <a:rPr kumimoji="1" lang="en-US" altLang="ja-JP" sz="1400" dirty="0"/>
                        <a:t>TFRWS #11</a:t>
                      </a:r>
                    </a:p>
                    <a:p>
                      <a:pPr algn="ctr"/>
                      <a:r>
                        <a:rPr kumimoji="1" lang="en-US" altLang="ja-JP" sz="1400" dirty="0"/>
                        <a:t>2020. 5?</a:t>
                      </a:r>
                      <a:endParaRPr kumimoji="1" lang="ja-JP" altLang="en-US" sz="1400" dirty="0"/>
                    </a:p>
                  </a:txBody>
                  <a:tcPr anchor="ctr"/>
                </a:tc>
                <a:tc>
                  <a:txBody>
                    <a:bodyPr/>
                    <a:lstStyle/>
                    <a:p>
                      <a:pPr algn="ctr"/>
                      <a:r>
                        <a:rPr kumimoji="1" lang="en-US" altLang="ja-JP" sz="1400" dirty="0"/>
                        <a:t>GRBP #72</a:t>
                      </a:r>
                    </a:p>
                    <a:p>
                      <a:pPr algn="ctr"/>
                      <a:r>
                        <a:rPr kumimoji="1" lang="en-US" altLang="ja-JP" sz="1400" dirty="0"/>
                        <a:t>+TFRWS ?</a:t>
                      </a:r>
                    </a:p>
                    <a:p>
                      <a:pPr algn="ctr"/>
                      <a:r>
                        <a:rPr kumimoji="1" lang="en-US" altLang="ja-JP" sz="1400" dirty="0"/>
                        <a:t>2020. 9</a:t>
                      </a:r>
                      <a:endParaRPr kumimoji="1" lang="ja-JP" altLang="en-US" sz="1400" dirty="0"/>
                    </a:p>
                  </a:txBody>
                  <a:tcPr anchor="ctr"/>
                </a:tc>
                <a:tc>
                  <a:txBody>
                    <a:bodyPr/>
                    <a:lstStyle/>
                    <a:p>
                      <a:pPr algn="ctr"/>
                      <a:r>
                        <a:rPr kumimoji="1" lang="en-US" altLang="ja-JP" sz="1400" dirty="0"/>
                        <a:t>TFRWS</a:t>
                      </a:r>
                      <a:r>
                        <a:rPr kumimoji="1" lang="ja-JP" altLang="en-US" sz="1400" dirty="0"/>
                        <a:t> </a:t>
                      </a:r>
                      <a:r>
                        <a:rPr kumimoji="1" lang="en-US" altLang="ja-JP" sz="1400" dirty="0"/>
                        <a:t>#12</a:t>
                      </a:r>
                    </a:p>
                    <a:p>
                      <a:pPr algn="ctr"/>
                      <a:r>
                        <a:rPr kumimoji="1" lang="en-US" altLang="ja-JP" sz="1400" dirty="0"/>
                        <a:t>2020. 11?</a:t>
                      </a:r>
                    </a:p>
                  </a:txBody>
                  <a:tcPr anchor="ctr"/>
                </a:tc>
                <a:tc>
                  <a:txBody>
                    <a:bodyPr/>
                    <a:lstStyle/>
                    <a:p>
                      <a:pPr algn="ctr"/>
                      <a:r>
                        <a:rPr kumimoji="1" lang="en-US" altLang="ja-JP" sz="1400" dirty="0"/>
                        <a:t>GRBP #73</a:t>
                      </a:r>
                    </a:p>
                    <a:p>
                      <a:pPr algn="ctr"/>
                      <a:r>
                        <a:rPr kumimoji="1" lang="en-US" altLang="ja-JP" sz="1400" dirty="0"/>
                        <a:t>2021. 1</a:t>
                      </a:r>
                      <a:endParaRPr kumimoji="1" lang="ja-JP" altLang="en-US" sz="1400" dirty="0"/>
                    </a:p>
                  </a:txBody>
                  <a:tcPr anchor="ctr"/>
                </a:tc>
                <a:tc>
                  <a:txBody>
                    <a:bodyPr/>
                    <a:lstStyle/>
                    <a:p>
                      <a:pPr algn="ctr"/>
                      <a:r>
                        <a:rPr kumimoji="1" lang="en-US" altLang="ja-JP" sz="1400" dirty="0"/>
                        <a:t>TFRWS #13</a:t>
                      </a:r>
                    </a:p>
                    <a:p>
                      <a:pPr algn="ctr"/>
                      <a:r>
                        <a:rPr kumimoji="1" lang="en-US" altLang="ja-JP" sz="1400" dirty="0"/>
                        <a:t>2020. 5?</a:t>
                      </a:r>
                    </a:p>
                  </a:txBody>
                  <a:tcPr anchor="ctr"/>
                </a:tc>
                <a:tc>
                  <a:txBody>
                    <a:bodyPr/>
                    <a:lstStyle/>
                    <a:p>
                      <a:pPr algn="ctr"/>
                      <a:r>
                        <a:rPr kumimoji="1" lang="en-US" altLang="ja-JP" sz="1400" dirty="0"/>
                        <a:t>GRBP #74</a:t>
                      </a:r>
                    </a:p>
                    <a:p>
                      <a:pPr algn="ctr"/>
                      <a:r>
                        <a:rPr kumimoji="1" lang="en-US" altLang="ja-JP" sz="1400" dirty="0"/>
                        <a:t>2021. 9</a:t>
                      </a:r>
                      <a:endParaRPr kumimoji="1" lang="ja-JP" altLang="en-US" sz="1400" dirty="0"/>
                    </a:p>
                  </a:txBody>
                  <a:tcPr anchor="ctr"/>
                </a:tc>
                <a:extLst>
                  <a:ext uri="{0D108BD9-81ED-4DB2-BD59-A6C34878D82A}">
                    <a16:rowId xmlns:a16="http://schemas.microsoft.com/office/drawing/2014/main" val="352165743"/>
                  </a:ext>
                </a:extLst>
              </a:tr>
              <a:tr h="493473">
                <a:tc gridSpan="2">
                  <a:txBody>
                    <a:bodyPr/>
                    <a:lstStyle/>
                    <a:p>
                      <a:pPr algn="ctr"/>
                      <a:r>
                        <a:rPr kumimoji="1" lang="en-US" altLang="ja-JP" sz="1100" dirty="0"/>
                        <a:t>Submitting document</a:t>
                      </a:r>
                      <a:endParaRPr kumimoji="1" lang="ja-JP" altLang="en-US" sz="1100" dirty="0"/>
                    </a:p>
                  </a:txBody>
                  <a:tcPr anchor="ctr"/>
                </a:tc>
                <a:tc hMerge="1">
                  <a:txBody>
                    <a:bodyPr/>
                    <a:lstStyle/>
                    <a:p>
                      <a:endParaRPr kumimoji="1" lang="ja-JP" altLang="en-US"/>
                    </a:p>
                  </a:txBody>
                  <a:tcPr/>
                </a:tc>
                <a:tc>
                  <a:txBody>
                    <a:bodyPr/>
                    <a:lstStyle/>
                    <a:p>
                      <a:pPr algn="ctr"/>
                      <a:r>
                        <a:rPr kumimoji="1" lang="en-US" altLang="ja-JP" sz="1100" dirty="0">
                          <a:solidFill>
                            <a:srgbClr val="FF3399"/>
                          </a:solidFill>
                        </a:rPr>
                        <a:t>Status report</a:t>
                      </a:r>
                      <a:endParaRPr kumimoji="1" lang="ja-JP" altLang="en-US" sz="1100" dirty="0">
                        <a:solidFill>
                          <a:srgbClr val="FF3399"/>
                        </a:solidFill>
                      </a:endParaRP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Status report</a:t>
                      </a:r>
                      <a:endParaRPr kumimoji="1" lang="ja-JP" altLang="en-US" sz="1100" dirty="0">
                        <a:solidFill>
                          <a:srgbClr val="FF3399"/>
                        </a:solidFill>
                      </a:endParaRPr>
                    </a:p>
                  </a:txBody>
                  <a:tcPr anchor="ctr"/>
                </a:tc>
                <a:tc>
                  <a:txBody>
                    <a:bodyPr/>
                    <a:lstStyle/>
                    <a:p>
                      <a:endParaRPr kumimoji="1" lang="ja-JP" altLang="en-US" sz="1100" dirty="0"/>
                    </a:p>
                  </a:txBody>
                  <a:tcPr/>
                </a:tc>
                <a:tc>
                  <a:txBody>
                    <a:bodyPr/>
                    <a:lstStyle/>
                    <a:p>
                      <a:pPr algn="ctr"/>
                      <a:r>
                        <a:rPr kumimoji="1" lang="en-US" altLang="ja-JP" sz="1100" dirty="0">
                          <a:solidFill>
                            <a:srgbClr val="FF3399"/>
                          </a:solidFill>
                        </a:rPr>
                        <a:t>Informal document</a:t>
                      </a:r>
                      <a:endParaRPr kumimoji="1" lang="ja-JP" altLang="en-US" sz="1100" dirty="0">
                        <a:solidFill>
                          <a:srgbClr val="FF3399"/>
                        </a:solidFill>
                      </a:endParaRPr>
                    </a:p>
                  </a:txBody>
                  <a:tcPr anchor="ctr"/>
                </a:tc>
                <a:tc>
                  <a:txBody>
                    <a:bodyPr/>
                    <a:lstStyle/>
                    <a:p>
                      <a:pPr algn="ctr"/>
                      <a:endParaRPr kumimoji="1" lang="ja-JP" altLang="en-US" sz="1100" dirty="0">
                        <a:solidFill>
                          <a:srgbClr val="FF3399"/>
                        </a:solidFill>
                      </a:endParaRPr>
                    </a:p>
                  </a:txBody>
                  <a:tcPr anchor="ctr"/>
                </a:tc>
                <a:tc>
                  <a:txBody>
                    <a:bodyPr/>
                    <a:lstStyle/>
                    <a:p>
                      <a:pPr algn="ctr"/>
                      <a:r>
                        <a:rPr kumimoji="1" lang="en-US" altLang="ja-JP" sz="1100" dirty="0">
                          <a:solidFill>
                            <a:srgbClr val="FF3399"/>
                          </a:solidFill>
                        </a:rPr>
                        <a:t>Working</a:t>
                      </a:r>
                    </a:p>
                    <a:p>
                      <a:pPr algn="ctr"/>
                      <a:r>
                        <a:rPr kumimoji="1" lang="en-US" altLang="ja-JP" sz="1100" dirty="0">
                          <a:solidFill>
                            <a:srgbClr val="FF3399"/>
                          </a:solidFill>
                        </a:rPr>
                        <a:t>document</a:t>
                      </a:r>
                      <a:endParaRPr kumimoji="1" lang="ja-JP" altLang="en-US" sz="1100" dirty="0">
                        <a:solidFill>
                          <a:srgbClr val="FF3399"/>
                        </a:solidFill>
                      </a:endParaRPr>
                    </a:p>
                  </a:txBody>
                  <a:tcPr anchor="ctr"/>
                </a:tc>
                <a:extLst>
                  <a:ext uri="{0D108BD9-81ED-4DB2-BD59-A6C34878D82A}">
                    <a16:rowId xmlns:a16="http://schemas.microsoft.com/office/drawing/2014/main" val="3113759874"/>
                  </a:ext>
                </a:extLst>
              </a:tr>
              <a:tr h="470642">
                <a:tc rowSpan="4">
                  <a:txBody>
                    <a:bodyPr/>
                    <a:lstStyle/>
                    <a:p>
                      <a:pPr algn="ctr"/>
                      <a:r>
                        <a:rPr kumimoji="1" lang="en-US" altLang="ja-JP" sz="1200" dirty="0"/>
                        <a:t>Part I</a:t>
                      </a:r>
                      <a:endParaRPr kumimoji="1" lang="ja-JP" altLang="en-US" sz="1200" dirty="0"/>
                    </a:p>
                  </a:txBody>
                  <a:tcPr anchor="ctr"/>
                </a:tc>
                <a:tc>
                  <a:txBody>
                    <a:bodyPr/>
                    <a:lstStyle/>
                    <a:p>
                      <a:pPr algn="l"/>
                      <a:r>
                        <a:rPr kumimoji="1" lang="en-US" altLang="ja-JP" sz="1100" dirty="0"/>
                        <a:t>Step-wise self adjusting device</a:t>
                      </a:r>
                    </a:p>
                    <a:p>
                      <a:pPr algn="l"/>
                      <a:r>
                        <a:rPr kumimoji="1" lang="en-US" altLang="ja-JP" sz="1100" dirty="0"/>
                        <a:t>: Validation test</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298122795"/>
                  </a:ext>
                </a:extLst>
              </a:tr>
              <a:tr h="541707">
                <a:tc vMerge="1">
                  <a:txBody>
                    <a:bodyPr/>
                    <a:lstStyle/>
                    <a:p>
                      <a:endParaRPr kumimoji="1" lang="ja-JP" altLang="en-US" dirty="0"/>
                    </a:p>
                  </a:txBody>
                  <a:tcPr/>
                </a:tc>
                <a:tc>
                  <a:txBody>
                    <a:bodyPr/>
                    <a:lstStyle/>
                    <a:p>
                      <a:r>
                        <a:rPr kumimoji="1" lang="en-US" altLang="ja-JP" sz="1100" dirty="0"/>
                        <a:t>Self adjusting device</a:t>
                      </a:r>
                    </a:p>
                    <a:p>
                      <a:r>
                        <a:rPr kumimoji="1" lang="en-US" altLang="ja-JP" sz="1100" dirty="0"/>
                        <a:t>: Proposal of test method and validation test</a:t>
                      </a:r>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843182473"/>
                  </a:ext>
                </a:extLst>
              </a:tr>
              <a:tr h="565184">
                <a:tc vMerge="1">
                  <a:txBody>
                    <a:bodyPr/>
                    <a:lstStyle/>
                    <a:p>
                      <a:endParaRPr kumimoji="1" lang="ja-JP" altLang="en-US" dirty="0"/>
                    </a:p>
                  </a:txBody>
                  <a:tcPr/>
                </a:tc>
                <a:tc>
                  <a:txBody>
                    <a:bodyPr/>
                    <a:lstStyle/>
                    <a:p>
                      <a:r>
                        <a:rPr kumimoji="1" lang="en-US" altLang="ja-JP" sz="1100" dirty="0"/>
                        <a:t>Limit value</a:t>
                      </a:r>
                    </a:p>
                    <a:p>
                      <a:r>
                        <a:rPr kumimoji="1" lang="en-US" altLang="ja-JP" sz="1100" dirty="0"/>
                        <a:t>:Calculated based on part II limit value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669284370"/>
                  </a:ext>
                </a:extLst>
              </a:tr>
              <a:tr h="547473">
                <a:tc vMerge="1">
                  <a:txBody>
                    <a:bodyPr/>
                    <a:lstStyle/>
                    <a:p>
                      <a:endParaRPr kumimoji="1" lang="ja-JP" altLang="en-US" dirty="0"/>
                    </a:p>
                  </a:txBody>
                  <a:tcPr/>
                </a:tc>
                <a:tc>
                  <a:txBody>
                    <a:bodyPr/>
                    <a:lstStyle/>
                    <a:p>
                      <a:pPr algn="l"/>
                      <a:r>
                        <a:rPr kumimoji="1" lang="en-US" altLang="ja-JP" sz="1100" dirty="0"/>
                        <a:t>Effect of R28</a:t>
                      </a:r>
                    </a:p>
                    <a:p>
                      <a:pPr algn="l"/>
                      <a:r>
                        <a:rPr kumimoji="1" lang="en-US" altLang="ja-JP" sz="1100" dirty="0"/>
                        <a:t>: Modification of unsuitable sentences for RWS</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2024891146"/>
                  </a:ext>
                </a:extLst>
              </a:tr>
              <a:tr h="487759">
                <a:tc rowSpan="3">
                  <a:txBody>
                    <a:bodyPr/>
                    <a:lstStyle/>
                    <a:p>
                      <a:pPr algn="ctr"/>
                      <a:r>
                        <a:rPr kumimoji="1" lang="en-US" altLang="ja-JP" sz="1200" dirty="0"/>
                        <a:t>Part II</a:t>
                      </a:r>
                      <a:endParaRPr kumimoji="1" lang="ja-JP" altLang="en-US" sz="1200" dirty="0"/>
                    </a:p>
                  </a:txBody>
                  <a:tcPr anchor="ctr"/>
                </a:tc>
                <a:tc>
                  <a:txBody>
                    <a:bodyPr/>
                    <a:lstStyle/>
                    <a:p>
                      <a:pPr algn="l"/>
                      <a:r>
                        <a:rPr kumimoji="1" lang="en-US" altLang="ja-JP" sz="1100" dirty="0"/>
                        <a:t>Step-wise self adjusting device</a:t>
                      </a:r>
                    </a:p>
                    <a:p>
                      <a:pPr algn="l"/>
                      <a:r>
                        <a:rPr kumimoji="1" lang="en-US" altLang="ja-JP" sz="1100" dirty="0"/>
                        <a:t>: Validation test</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932444880"/>
                  </a:ext>
                </a:extLst>
              </a:tr>
              <a:tr h="536764">
                <a:tc vMerge="1">
                  <a:txBody>
                    <a:bodyPr/>
                    <a:lstStyle/>
                    <a:p>
                      <a:endParaRPr kumimoji="1" lang="ja-JP" altLang="en-US" dirty="0"/>
                    </a:p>
                  </a:txBody>
                  <a:tcPr/>
                </a:tc>
                <a:tc>
                  <a:txBody>
                    <a:bodyPr/>
                    <a:lstStyle/>
                    <a:p>
                      <a:r>
                        <a:rPr kumimoji="1" lang="en-US" altLang="ja-JP" sz="1100" dirty="0"/>
                        <a:t>Self adjusting device</a:t>
                      </a:r>
                    </a:p>
                    <a:p>
                      <a:r>
                        <a:rPr kumimoji="1" lang="en-US" altLang="ja-JP" sz="1100" dirty="0"/>
                        <a:t>: Proposal of test method and validation test</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836763410"/>
                  </a:ext>
                </a:extLst>
              </a:tr>
              <a:tr h="906231">
                <a:tc vMerge="1">
                  <a:txBody>
                    <a:bodyPr/>
                    <a:lstStyle/>
                    <a:p>
                      <a:endParaRPr kumimoji="1" lang="ja-JP" altLang="en-US" dirty="0"/>
                    </a:p>
                  </a:txBody>
                  <a:tcPr/>
                </a:tc>
                <a:tc>
                  <a:txBody>
                    <a:bodyPr/>
                    <a:lstStyle/>
                    <a:p>
                      <a:r>
                        <a:rPr kumimoji="1" lang="en-US" altLang="ja-JP" sz="1100" dirty="0"/>
                        <a:t>Limit value</a:t>
                      </a:r>
                    </a:p>
                    <a:p>
                      <a:r>
                        <a:rPr kumimoji="1" lang="en-US" altLang="ja-JP" sz="1100" dirty="0"/>
                        <a:t>:Mode of sound level, necessity of limit value difference depending on sound type</a:t>
                      </a:r>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tc>
                  <a:txBody>
                    <a:bodyPr/>
                    <a:lstStyle/>
                    <a:p>
                      <a:endParaRPr kumimoji="1" lang="ja-JP" altLang="en-US" sz="1100" dirty="0"/>
                    </a:p>
                  </a:txBody>
                  <a:tcPr/>
                </a:tc>
                <a:extLst>
                  <a:ext uri="{0D108BD9-81ED-4DB2-BD59-A6C34878D82A}">
                    <a16:rowId xmlns:a16="http://schemas.microsoft.com/office/drawing/2014/main" val="1129066013"/>
                  </a:ext>
                </a:extLst>
              </a:tr>
            </a:tbl>
          </a:graphicData>
        </a:graphic>
      </p:graphicFrame>
      <p:cxnSp>
        <p:nvCxnSpPr>
          <p:cNvPr id="11" name="直線矢印コネクタ 10">
            <a:extLst>
              <a:ext uri="{FF2B5EF4-FFF2-40B4-BE49-F238E27FC236}">
                <a16:creationId xmlns:a16="http://schemas.microsoft.com/office/drawing/2014/main" id="{019AFFE6-40FE-404E-95FF-4A32C114EC13}"/>
              </a:ext>
            </a:extLst>
          </p:cNvPr>
          <p:cNvCxnSpPr/>
          <p:nvPr/>
        </p:nvCxnSpPr>
        <p:spPr>
          <a:xfrm>
            <a:off x="2767475" y="2481741"/>
            <a:ext cx="857174"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6A71D547-CD16-493D-88FA-7ECF87B827B7}"/>
              </a:ext>
            </a:extLst>
          </p:cNvPr>
          <p:cNvCxnSpPr/>
          <p:nvPr/>
        </p:nvCxnSpPr>
        <p:spPr>
          <a:xfrm>
            <a:off x="2767475" y="542877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DCC14F7-B3A8-47C1-9FC9-E05C8C50F4A3}"/>
              </a:ext>
            </a:extLst>
          </p:cNvPr>
          <p:cNvCxnSpPr/>
          <p:nvPr/>
        </p:nvCxnSpPr>
        <p:spPr>
          <a:xfrm flipV="1">
            <a:off x="2767475" y="4316627"/>
            <a:ext cx="1689195"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129F36D8-4E6A-4CB1-85D7-934F9698D5D3}"/>
              </a:ext>
            </a:extLst>
          </p:cNvPr>
          <p:cNvCxnSpPr/>
          <p:nvPr/>
        </p:nvCxnSpPr>
        <p:spPr>
          <a:xfrm>
            <a:off x="2767475" y="6329861"/>
            <a:ext cx="154915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96245324-A6F3-494D-A340-69CD53D50D1B}"/>
              </a:ext>
            </a:extLst>
          </p:cNvPr>
          <p:cNvCxnSpPr>
            <a:cxnSpLocks/>
          </p:cNvCxnSpPr>
          <p:nvPr/>
        </p:nvCxnSpPr>
        <p:spPr>
          <a:xfrm>
            <a:off x="4334927" y="3657168"/>
            <a:ext cx="449397"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EC485ECA-18EA-44BA-839E-B06728B05751}"/>
              </a:ext>
            </a:extLst>
          </p:cNvPr>
          <p:cNvCxnSpPr/>
          <p:nvPr/>
        </p:nvCxnSpPr>
        <p:spPr>
          <a:xfrm>
            <a:off x="2767475" y="303048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8CD0416C-D6AE-4CD8-A982-DDB4E52F3D3B}"/>
              </a:ext>
            </a:extLst>
          </p:cNvPr>
          <p:cNvCxnSpPr/>
          <p:nvPr/>
        </p:nvCxnSpPr>
        <p:spPr>
          <a:xfrm>
            <a:off x="5373515" y="302286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8652D0FD-2F82-49DF-B2B9-CE77FC6BD496}"/>
              </a:ext>
            </a:extLst>
          </p:cNvPr>
          <p:cNvSpPr txBox="1"/>
          <p:nvPr/>
        </p:nvSpPr>
        <p:spPr>
          <a:xfrm>
            <a:off x="3036980" y="2758570"/>
            <a:ext cx="1747344" cy="261610"/>
          </a:xfrm>
          <a:prstGeom prst="rect">
            <a:avLst/>
          </a:prstGeom>
          <a:noFill/>
        </p:spPr>
        <p:txBody>
          <a:bodyPr wrap="square" rtlCol="0">
            <a:spAutoFit/>
          </a:bodyPr>
          <a:lstStyle/>
          <a:p>
            <a:pPr algn="ctr"/>
            <a:r>
              <a:rPr lang="en-US" altLang="ja-JP" sz="1100" dirty="0"/>
              <a:t>Proposal</a:t>
            </a:r>
            <a:r>
              <a:rPr lang="ja-JP" altLang="en-US" sz="1100" dirty="0"/>
              <a:t> </a:t>
            </a:r>
            <a:r>
              <a:rPr lang="en-US" altLang="ja-JP" sz="1100" dirty="0"/>
              <a:t>of</a:t>
            </a:r>
            <a:r>
              <a:rPr lang="ja-JP" altLang="en-US" sz="1100" dirty="0"/>
              <a:t> </a:t>
            </a:r>
            <a:r>
              <a:rPr lang="en-US" altLang="ja-JP" sz="1100" dirty="0"/>
              <a:t>test method</a:t>
            </a:r>
            <a:endParaRPr kumimoji="1" lang="ja-JP" altLang="en-US" sz="1100" dirty="0"/>
          </a:p>
        </p:txBody>
      </p:sp>
      <p:sp>
        <p:nvSpPr>
          <p:cNvPr id="25" name="テキスト ボックス 24">
            <a:extLst>
              <a:ext uri="{FF2B5EF4-FFF2-40B4-BE49-F238E27FC236}">
                <a16:creationId xmlns:a16="http://schemas.microsoft.com/office/drawing/2014/main" id="{FB5A389C-A9D0-4A0D-8674-8E073B0C2E2F}"/>
              </a:ext>
            </a:extLst>
          </p:cNvPr>
          <p:cNvSpPr txBox="1"/>
          <p:nvPr/>
        </p:nvSpPr>
        <p:spPr>
          <a:xfrm>
            <a:off x="6040296" y="2743330"/>
            <a:ext cx="1203960" cy="261610"/>
          </a:xfrm>
          <a:prstGeom prst="rect">
            <a:avLst/>
          </a:prstGeom>
          <a:noFill/>
        </p:spPr>
        <p:txBody>
          <a:bodyPr wrap="square" rtlCol="0">
            <a:spAutoFit/>
          </a:bodyPr>
          <a:lstStyle/>
          <a:p>
            <a:pPr algn="ctr"/>
            <a:r>
              <a:rPr lang="en-US" altLang="ja-JP" sz="1100" dirty="0"/>
              <a:t>Validation</a:t>
            </a:r>
            <a:r>
              <a:rPr lang="ja-JP" altLang="en-US" sz="1100" dirty="0"/>
              <a:t> </a:t>
            </a:r>
            <a:r>
              <a:rPr lang="en-US" altLang="ja-JP" sz="1100" dirty="0"/>
              <a:t>test</a:t>
            </a:r>
            <a:endParaRPr kumimoji="1" lang="ja-JP" altLang="en-US" sz="1100" dirty="0"/>
          </a:p>
        </p:txBody>
      </p:sp>
      <p:cxnSp>
        <p:nvCxnSpPr>
          <p:cNvPr id="26" name="直線矢印コネクタ 25">
            <a:extLst>
              <a:ext uri="{FF2B5EF4-FFF2-40B4-BE49-F238E27FC236}">
                <a16:creationId xmlns:a16="http://schemas.microsoft.com/office/drawing/2014/main" id="{C0489299-387D-4131-B054-0B4E06D0659A}"/>
              </a:ext>
            </a:extLst>
          </p:cNvPr>
          <p:cNvCxnSpPr/>
          <p:nvPr/>
        </p:nvCxnSpPr>
        <p:spPr>
          <a:xfrm>
            <a:off x="5381135" y="5421158"/>
            <a:ext cx="2546032"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3E02CC5-E626-46EB-BCA9-BA10D6096938}"/>
              </a:ext>
            </a:extLst>
          </p:cNvPr>
          <p:cNvSpPr txBox="1"/>
          <p:nvPr/>
        </p:nvSpPr>
        <p:spPr>
          <a:xfrm>
            <a:off x="3080110" y="5172100"/>
            <a:ext cx="1696298" cy="261610"/>
          </a:xfrm>
          <a:prstGeom prst="rect">
            <a:avLst/>
          </a:prstGeom>
          <a:noFill/>
        </p:spPr>
        <p:txBody>
          <a:bodyPr wrap="square" rtlCol="0">
            <a:spAutoFit/>
          </a:bodyPr>
          <a:lstStyle/>
          <a:p>
            <a:pPr algn="ctr"/>
            <a:r>
              <a:rPr lang="en-US" altLang="ja-JP" sz="1100" dirty="0"/>
              <a:t>Proposal</a:t>
            </a:r>
            <a:r>
              <a:rPr lang="ja-JP" altLang="en-US" sz="1100" dirty="0"/>
              <a:t> </a:t>
            </a:r>
            <a:r>
              <a:rPr lang="en-US" altLang="ja-JP" sz="1100" dirty="0"/>
              <a:t>of</a:t>
            </a:r>
            <a:r>
              <a:rPr lang="ja-JP" altLang="en-US" sz="1100" dirty="0"/>
              <a:t> </a:t>
            </a:r>
            <a:r>
              <a:rPr lang="en-US" altLang="ja-JP" sz="1100" dirty="0"/>
              <a:t>test</a:t>
            </a:r>
            <a:r>
              <a:rPr lang="ja-JP" altLang="en-US" sz="1100" dirty="0"/>
              <a:t> </a:t>
            </a:r>
            <a:r>
              <a:rPr lang="en-US" altLang="ja-JP" sz="1100" dirty="0"/>
              <a:t>method</a:t>
            </a:r>
            <a:endParaRPr kumimoji="1" lang="ja-JP" altLang="en-US" sz="1100" dirty="0"/>
          </a:p>
        </p:txBody>
      </p:sp>
      <p:sp>
        <p:nvSpPr>
          <p:cNvPr id="28" name="テキスト ボックス 27">
            <a:extLst>
              <a:ext uri="{FF2B5EF4-FFF2-40B4-BE49-F238E27FC236}">
                <a16:creationId xmlns:a16="http://schemas.microsoft.com/office/drawing/2014/main" id="{454E97B8-94A8-4ABE-84B9-AF87A8C539FF}"/>
              </a:ext>
            </a:extLst>
          </p:cNvPr>
          <p:cNvSpPr txBox="1"/>
          <p:nvPr/>
        </p:nvSpPr>
        <p:spPr>
          <a:xfrm>
            <a:off x="6047916" y="5141620"/>
            <a:ext cx="1203960" cy="261610"/>
          </a:xfrm>
          <a:prstGeom prst="rect">
            <a:avLst/>
          </a:prstGeom>
          <a:noFill/>
        </p:spPr>
        <p:txBody>
          <a:bodyPr wrap="square" rtlCol="0">
            <a:spAutoFit/>
          </a:bodyPr>
          <a:lstStyle/>
          <a:p>
            <a:pPr algn="ctr"/>
            <a:r>
              <a:rPr lang="en-US" altLang="ja-JP" sz="1100" dirty="0"/>
              <a:t>Validation</a:t>
            </a:r>
            <a:r>
              <a:rPr lang="ja-JP" altLang="en-US" sz="1100" dirty="0"/>
              <a:t> </a:t>
            </a:r>
            <a:r>
              <a:rPr lang="en-US" altLang="ja-JP" sz="1100" dirty="0"/>
              <a:t>test</a:t>
            </a:r>
            <a:endParaRPr kumimoji="1" lang="ja-JP" altLang="en-US" sz="1100" dirty="0"/>
          </a:p>
        </p:txBody>
      </p:sp>
      <p:sp>
        <p:nvSpPr>
          <p:cNvPr id="30" name="円弧 29">
            <a:extLst>
              <a:ext uri="{FF2B5EF4-FFF2-40B4-BE49-F238E27FC236}">
                <a16:creationId xmlns:a16="http://schemas.microsoft.com/office/drawing/2014/main" id="{CA407F79-F6D9-4567-B08E-46B3DD7FBF8E}"/>
              </a:ext>
            </a:extLst>
          </p:cNvPr>
          <p:cNvSpPr/>
          <p:nvPr/>
        </p:nvSpPr>
        <p:spPr>
          <a:xfrm rot="5400000">
            <a:off x="2980232" y="4265981"/>
            <a:ext cx="2695905" cy="1478280"/>
          </a:xfrm>
          <a:prstGeom prst="arc">
            <a:avLst>
              <a:gd name="adj1" fmla="val 10781894"/>
              <a:gd name="adj2" fmla="val 0"/>
            </a:avLst>
          </a:prstGeom>
          <a:ln w="38100">
            <a:solidFill>
              <a:srgbClr val="FFC000"/>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731A62DB-DE1F-401C-9D9C-3169B36AAC80}"/>
              </a:ext>
            </a:extLst>
          </p:cNvPr>
          <p:cNvSpPr txBox="1"/>
          <p:nvPr/>
        </p:nvSpPr>
        <p:spPr>
          <a:xfrm>
            <a:off x="2960629" y="2138153"/>
            <a:ext cx="1930225" cy="261610"/>
          </a:xfrm>
          <a:prstGeom prst="rect">
            <a:avLst/>
          </a:prstGeom>
          <a:noFill/>
        </p:spPr>
        <p:txBody>
          <a:bodyPr wrap="square" rtlCol="0">
            <a:spAutoFit/>
          </a:bodyPr>
          <a:lstStyle/>
          <a:p>
            <a:pPr algn="ctr"/>
            <a:r>
              <a:rPr lang="en-US" altLang="ja-JP" sz="1100" dirty="0"/>
              <a:t>Waiting</a:t>
            </a:r>
            <a:r>
              <a:rPr lang="ja-JP" altLang="en-US" sz="1100" dirty="0"/>
              <a:t> </a:t>
            </a:r>
            <a:r>
              <a:rPr lang="en-US" altLang="ja-JP" sz="1100" dirty="0"/>
              <a:t>arrival</a:t>
            </a:r>
            <a:r>
              <a:rPr lang="ja-JP" altLang="en-US" sz="1100" dirty="0"/>
              <a:t> </a:t>
            </a:r>
            <a:r>
              <a:rPr lang="en-US" altLang="ja-JP" sz="1100" dirty="0"/>
              <a:t>of</a:t>
            </a:r>
            <a:r>
              <a:rPr lang="ja-JP" altLang="en-US" sz="1100" dirty="0"/>
              <a:t> </a:t>
            </a:r>
            <a:r>
              <a:rPr lang="en-US" altLang="ja-JP" sz="1100" dirty="0"/>
              <a:t>the</a:t>
            </a:r>
            <a:r>
              <a:rPr lang="ja-JP" altLang="en-US" sz="1100" dirty="0"/>
              <a:t> </a:t>
            </a:r>
            <a:r>
              <a:rPr lang="en-US" altLang="ja-JP" sz="1100" dirty="0"/>
              <a:t>device</a:t>
            </a:r>
            <a:endParaRPr kumimoji="1" lang="ja-JP" altLang="en-US" sz="1100" dirty="0"/>
          </a:p>
        </p:txBody>
      </p:sp>
      <p:sp>
        <p:nvSpPr>
          <p:cNvPr id="36" name="テキスト ボックス 35">
            <a:extLst>
              <a:ext uri="{FF2B5EF4-FFF2-40B4-BE49-F238E27FC236}">
                <a16:creationId xmlns:a16="http://schemas.microsoft.com/office/drawing/2014/main" id="{2958AA94-4AB2-4186-9F71-469CE2A3EAAB}"/>
              </a:ext>
            </a:extLst>
          </p:cNvPr>
          <p:cNvSpPr txBox="1"/>
          <p:nvPr/>
        </p:nvSpPr>
        <p:spPr>
          <a:xfrm>
            <a:off x="3865805" y="3362386"/>
            <a:ext cx="1559211" cy="261610"/>
          </a:xfrm>
          <a:prstGeom prst="rect">
            <a:avLst/>
          </a:prstGeom>
          <a:noFill/>
        </p:spPr>
        <p:txBody>
          <a:bodyPr wrap="square" rtlCol="0">
            <a:spAutoFit/>
          </a:bodyPr>
          <a:lstStyle/>
          <a:p>
            <a:pPr algn="ctr"/>
            <a:r>
              <a:rPr lang="en-US" altLang="ja-JP" sz="1100" dirty="0"/>
              <a:t>Calculation</a:t>
            </a:r>
            <a:endParaRPr kumimoji="1" lang="ja-JP" altLang="en-US" sz="1100" dirty="0"/>
          </a:p>
        </p:txBody>
      </p:sp>
      <p:sp>
        <p:nvSpPr>
          <p:cNvPr id="31" name="テキスト ボックス 30">
            <a:extLst>
              <a:ext uri="{FF2B5EF4-FFF2-40B4-BE49-F238E27FC236}">
                <a16:creationId xmlns:a16="http://schemas.microsoft.com/office/drawing/2014/main" id="{FFC8A5F3-63DA-458C-880E-824CF96108ED}"/>
              </a:ext>
            </a:extLst>
          </p:cNvPr>
          <p:cNvSpPr txBox="1"/>
          <p:nvPr/>
        </p:nvSpPr>
        <p:spPr>
          <a:xfrm>
            <a:off x="2953231" y="4580996"/>
            <a:ext cx="1930225" cy="261610"/>
          </a:xfrm>
          <a:prstGeom prst="rect">
            <a:avLst/>
          </a:prstGeom>
          <a:noFill/>
        </p:spPr>
        <p:txBody>
          <a:bodyPr wrap="square" rtlCol="0">
            <a:spAutoFit/>
          </a:bodyPr>
          <a:lstStyle/>
          <a:p>
            <a:pPr algn="ctr"/>
            <a:r>
              <a:rPr lang="en-US" altLang="ja-JP" sz="1100" dirty="0"/>
              <a:t>Waiting</a:t>
            </a:r>
            <a:r>
              <a:rPr lang="ja-JP" altLang="en-US" sz="1100" dirty="0"/>
              <a:t> </a:t>
            </a:r>
            <a:r>
              <a:rPr lang="en-US" altLang="ja-JP" sz="1100" dirty="0"/>
              <a:t>arrival</a:t>
            </a:r>
            <a:r>
              <a:rPr lang="ja-JP" altLang="en-US" sz="1100" dirty="0"/>
              <a:t> </a:t>
            </a:r>
            <a:r>
              <a:rPr lang="en-US" altLang="ja-JP" sz="1100" dirty="0"/>
              <a:t>of</a:t>
            </a:r>
            <a:r>
              <a:rPr lang="ja-JP" altLang="en-US" sz="1100" dirty="0"/>
              <a:t> </a:t>
            </a:r>
            <a:r>
              <a:rPr lang="en-US" altLang="ja-JP" sz="1100" dirty="0"/>
              <a:t>the</a:t>
            </a:r>
            <a:r>
              <a:rPr lang="ja-JP" altLang="en-US" sz="1100" dirty="0"/>
              <a:t> </a:t>
            </a:r>
            <a:r>
              <a:rPr lang="en-US" altLang="ja-JP" sz="1100" dirty="0"/>
              <a:t>device</a:t>
            </a:r>
            <a:endParaRPr kumimoji="1" lang="ja-JP" altLang="en-US" sz="1100" dirty="0"/>
          </a:p>
        </p:txBody>
      </p:sp>
      <p:cxnSp>
        <p:nvCxnSpPr>
          <p:cNvPr id="32" name="直線矢印コネクタ 31">
            <a:extLst>
              <a:ext uri="{FF2B5EF4-FFF2-40B4-BE49-F238E27FC236}">
                <a16:creationId xmlns:a16="http://schemas.microsoft.com/office/drawing/2014/main" id="{019AFFE6-40FE-404E-95FF-4A32C114EC13}"/>
              </a:ext>
            </a:extLst>
          </p:cNvPr>
          <p:cNvCxnSpPr/>
          <p:nvPr/>
        </p:nvCxnSpPr>
        <p:spPr>
          <a:xfrm>
            <a:off x="2771591" y="4874827"/>
            <a:ext cx="857174" cy="0"/>
          </a:xfrm>
          <a:prstGeom prst="straightConnector1">
            <a:avLst/>
          </a:prstGeom>
          <a:ln w="381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Tree>
    <p:extLst>
      <p:ext uri="{BB962C8B-B14F-4D97-AF65-F5344CB8AC3E}">
        <p14:creationId xmlns:p14="http://schemas.microsoft.com/office/powerpoint/2010/main" val="753309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614800" cy="4955203"/>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Requirement of warning sound</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CLEPA proposed tonal sound should be limited from 700 Hz to 2800.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On the other hand, from 500 Hz to 4000Hz of tonal sound which is defined in South Korean domestic law, and Japanese current situation is same frequency range. Based on the information above, TF group agreed tonal sound should be from 500 Hz to 4000Hz.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 group agreed sound emitting count per minute are 24-120.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Previously, table of limit value consists of 3 sound types (tonal sound, Broad band sound, 1/3 Octave band sound). After discussion in the group, TF group decided BBS and 1/3 octave band sound are same limit value.</a:t>
            </a:r>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Tree>
    <p:extLst>
      <p:ext uri="{BB962C8B-B14F-4D97-AF65-F5344CB8AC3E}">
        <p14:creationId xmlns:p14="http://schemas.microsoft.com/office/powerpoint/2010/main" val="979799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938610" cy="347787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Tahoma" panose="020B0604030504040204" pitchFamily="34" charset="0"/>
              </a:rPr>
              <a:t>Test method for self-adjusting device</a:t>
            </a:r>
            <a:endParaRPr lang="en-US" altLang="ja-JP" sz="2800" dirty="0">
              <a:solidFill>
                <a:srgbClr val="92D050"/>
              </a:solidFill>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The test method is being made, now. After completion, verification test will be conducted.</a:t>
            </a:r>
          </a:p>
          <a:p>
            <a:pPr marL="342900" indent="-342900">
              <a:buFont typeface="Arial" panose="020B0604020202020204" pitchFamily="34" charset="0"/>
              <a:buChar char="•"/>
            </a:pPr>
            <a:endParaRPr lang="en-US" altLang="ja-JP" sz="2400" dirty="0">
              <a:ea typeface="メイリオ" panose="020B0604030504040204" pitchFamily="50" charset="-128"/>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In part I test (component test), 4 different volume pink noise is proposed to be used.</a:t>
            </a:r>
          </a:p>
          <a:p>
            <a:pPr marL="342900" indent="-342900">
              <a:buFont typeface="Arial" panose="020B0604020202020204" pitchFamily="34" charset="0"/>
              <a:buChar char="•"/>
            </a:pPr>
            <a:endParaRPr lang="en-US" altLang="ja-JP" sz="2400" dirty="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Tahoma" panose="020B0604030504040204" pitchFamily="34" charset="0"/>
                <a:cs typeface="Tahoma" panose="020B0604030504040204" pitchFamily="34" charset="0"/>
              </a:rPr>
              <a:t>In part II test (vehicle test), it is difficult to control BGN level, a realistic and an appropriate test method will be discussed.</a:t>
            </a:r>
            <a:endParaRPr lang="en-US" altLang="ja-JP" sz="24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8</a:t>
            </a:fld>
            <a:endParaRPr kumimoji="1" lang="ja-JP" altLang="en-US"/>
          </a:p>
        </p:txBody>
      </p:sp>
    </p:spTree>
    <p:extLst>
      <p:ext uri="{BB962C8B-B14F-4D97-AF65-F5344CB8AC3E}">
        <p14:creationId xmlns:p14="http://schemas.microsoft.com/office/powerpoint/2010/main" val="3050290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8306910" cy="3046988"/>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Other safety device</a:t>
            </a:r>
            <a:endParaRPr lang="en-US" altLang="ja-JP" sz="20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From technical point of view, EC propose not to describe as rearward facing camera system or a detection system.</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As a result of discussion, TF group decided other safety devices are indicated as "non-audible safety system". TFRWS will ask VRU-Proxi IWG above indication.</a:t>
            </a:r>
          </a:p>
          <a:p>
            <a:pPr marL="342900" indent="-342900">
              <a:buFont typeface="Arial" panose="020B0604020202020204" pitchFamily="34" charset="0"/>
              <a:buChar char="•"/>
            </a:pPr>
            <a:endParaRPr lang="en-US" altLang="ja-JP" sz="20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9</a:t>
            </a:fld>
            <a:endParaRPr kumimoji="1" lang="ja-JP" altLang="en-US"/>
          </a:p>
        </p:txBody>
      </p:sp>
    </p:spTree>
    <p:extLst>
      <p:ext uri="{BB962C8B-B14F-4D97-AF65-F5344CB8AC3E}">
        <p14:creationId xmlns:p14="http://schemas.microsoft.com/office/powerpoint/2010/main" val="3612244988"/>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7394</TotalTime>
  <Words>1106</Words>
  <Application>Microsoft Office PowerPoint</Application>
  <PresentationFormat>A4 210 x 297 mm</PresentationFormat>
  <Paragraphs>179</Paragraphs>
  <Slides>12</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メイリオ</vt:lpstr>
      <vt:lpstr>Arial</vt:lpstr>
      <vt:lpstr>Calibri</vt:lpstr>
      <vt:lpstr>Calibri Light</vt: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hz</cp:lastModifiedBy>
  <cp:revision>618</cp:revision>
  <cp:lastPrinted>2020-01-06T07:15:30Z</cp:lastPrinted>
  <dcterms:created xsi:type="dcterms:W3CDTF">2018-04-26T02:08:34Z</dcterms:created>
  <dcterms:modified xsi:type="dcterms:W3CDTF">2020-01-20T11:18:23Z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