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handoutMasterIdLst>
    <p:handoutMasterId r:id="rId19"/>
  </p:handoutMasterIdLst>
  <p:sldIdLst>
    <p:sldId id="256" r:id="rId2"/>
    <p:sldId id="273" r:id="rId3"/>
    <p:sldId id="292" r:id="rId4"/>
    <p:sldId id="298" r:id="rId5"/>
    <p:sldId id="300" r:id="rId6"/>
    <p:sldId id="299" r:id="rId7"/>
    <p:sldId id="301" r:id="rId8"/>
    <p:sldId id="294" r:id="rId9"/>
    <p:sldId id="280" r:id="rId10"/>
    <p:sldId id="277" r:id="rId11"/>
    <p:sldId id="293" r:id="rId12"/>
    <p:sldId id="295" r:id="rId13"/>
    <p:sldId id="296" r:id="rId14"/>
    <p:sldId id="286" r:id="rId15"/>
    <p:sldId id="297" r:id="rId16"/>
    <p:sldId id="281" r:id="rId17"/>
  </p:sldIdLst>
  <p:sldSz cx="9906000" cy="6858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z" initials="h" lastIdx="1" clrIdx="0">
    <p:extLst>
      <p:ext uri="{19B8F6BF-5375-455C-9EA6-DF929625EA0E}">
        <p15:presenceInfo xmlns:p15="http://schemas.microsoft.com/office/powerpoint/2012/main" userId="h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FF7"/>
    <a:srgbClr val="CCECFF"/>
    <a:srgbClr val="FF0066"/>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38" autoAdjust="0"/>
    <p:restoredTop sz="94695" autoAdjust="0"/>
  </p:normalViewPr>
  <p:slideViewPr>
    <p:cSldViewPr snapToGrid="0" showGuides="1">
      <p:cViewPr varScale="1">
        <p:scale>
          <a:sx n="78" d="100"/>
          <a:sy n="78" d="100"/>
        </p:scale>
        <p:origin x="1757" y="7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2E88DE11-FCC8-4635-A4A1-651911C35F6A}" type="datetimeFigureOut">
              <a:rPr kumimoji="1" lang="ja-JP" altLang="en-US" smtClean="0"/>
              <a:t>2020/1/28</a:t>
            </a:fld>
            <a:endParaRPr kumimoji="1" lang="ja-JP" altLang="en-US"/>
          </a:p>
        </p:txBody>
      </p:sp>
      <p:sp>
        <p:nvSpPr>
          <p:cNvPr id="4" name="フッター プレースホルダー 3"/>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E9413BFE-5212-479D-B382-FB68482705AA}" type="slidenum">
              <a:rPr kumimoji="1" lang="ja-JP" altLang="en-US" smtClean="0"/>
              <a:t>‹#›</a:t>
            </a:fld>
            <a:endParaRPr kumimoji="1" lang="ja-JP" altLang="en-US"/>
          </a:p>
        </p:txBody>
      </p:sp>
    </p:spTree>
    <p:extLst>
      <p:ext uri="{BB962C8B-B14F-4D97-AF65-F5344CB8AC3E}">
        <p14:creationId xmlns:p14="http://schemas.microsoft.com/office/powerpoint/2010/main" val="23150140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3"/>
            <a:ext cx="3076364" cy="513508"/>
          </a:xfrm>
          <a:prstGeom prst="rect">
            <a:avLst/>
          </a:prstGeom>
        </p:spPr>
        <p:txBody>
          <a:bodyPr vert="horz" lIns="94624" tIns="47312" rIns="94624" bIns="47312"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4" y="3"/>
            <a:ext cx="3076364" cy="513508"/>
          </a:xfrm>
          <a:prstGeom prst="rect">
            <a:avLst/>
          </a:prstGeom>
        </p:spPr>
        <p:txBody>
          <a:bodyPr vert="horz" lIns="94624" tIns="47312" rIns="94624" bIns="47312" rtlCol="0"/>
          <a:lstStyle>
            <a:lvl1pPr algn="r">
              <a:defRPr sz="1200"/>
            </a:lvl1pPr>
          </a:lstStyle>
          <a:p>
            <a:fld id="{5B0D6D7E-FAF8-41A7-826F-CFE72404605C}" type="datetimeFigureOut">
              <a:rPr kumimoji="1" lang="ja-JP" altLang="en-US" smtClean="0"/>
              <a:t>2020/1/28</a:t>
            </a:fld>
            <a:endParaRPr kumimoji="1" lang="ja-JP" altLang="en-US"/>
          </a:p>
        </p:txBody>
      </p:sp>
      <p:sp>
        <p:nvSpPr>
          <p:cNvPr id="4" name="スライド イメージ プレースホルダー 3"/>
          <p:cNvSpPr>
            <a:spLocks noGrp="1" noRot="1" noChangeAspect="1"/>
          </p:cNvSpPr>
          <p:nvPr>
            <p:ph type="sldImg" idx="2"/>
          </p:nvPr>
        </p:nvSpPr>
        <p:spPr>
          <a:xfrm>
            <a:off x="1054100" y="1279525"/>
            <a:ext cx="4991100" cy="3454400"/>
          </a:xfrm>
          <a:prstGeom prst="rect">
            <a:avLst/>
          </a:prstGeom>
          <a:noFill/>
          <a:ln w="12700">
            <a:solidFill>
              <a:prstClr val="black"/>
            </a:solidFill>
          </a:ln>
        </p:spPr>
        <p:txBody>
          <a:bodyPr vert="horz" lIns="94624" tIns="47312" rIns="94624" bIns="47312" rtlCol="0" anchor="ctr"/>
          <a:lstStyle/>
          <a:p>
            <a:endParaRPr lang="ja-JP" altLang="en-US"/>
          </a:p>
        </p:txBody>
      </p:sp>
      <p:sp>
        <p:nvSpPr>
          <p:cNvPr id="5" name="ノート プレースホルダー 4"/>
          <p:cNvSpPr>
            <a:spLocks noGrp="1"/>
          </p:cNvSpPr>
          <p:nvPr>
            <p:ph type="body" sz="quarter" idx="3"/>
          </p:nvPr>
        </p:nvSpPr>
        <p:spPr>
          <a:xfrm>
            <a:off x="709930" y="4925410"/>
            <a:ext cx="5679440" cy="4029879"/>
          </a:xfrm>
          <a:prstGeom prst="rect">
            <a:avLst/>
          </a:prstGeom>
        </p:spPr>
        <p:txBody>
          <a:bodyPr vert="horz" lIns="94624" tIns="47312" rIns="94624" bIns="473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4" cy="513507"/>
          </a:xfrm>
          <a:prstGeom prst="rect">
            <a:avLst/>
          </a:prstGeom>
        </p:spPr>
        <p:txBody>
          <a:bodyPr vert="horz" lIns="94624" tIns="47312" rIns="94624" bIns="473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4" cy="513507"/>
          </a:xfrm>
          <a:prstGeom prst="rect">
            <a:avLst/>
          </a:prstGeom>
        </p:spPr>
        <p:txBody>
          <a:bodyPr vert="horz" lIns="94624" tIns="47312" rIns="94624" bIns="47312" rtlCol="0" anchor="b"/>
          <a:lstStyle>
            <a:lvl1pPr algn="r">
              <a:defRPr sz="1200"/>
            </a:lvl1pPr>
          </a:lstStyle>
          <a:p>
            <a:fld id="{96BAF486-399A-4CF9-AEF3-0ED9306F2EA0}" type="slidenum">
              <a:rPr kumimoji="1" lang="ja-JP" altLang="en-US" smtClean="0"/>
              <a:t>‹#›</a:t>
            </a:fld>
            <a:endParaRPr kumimoji="1" lang="ja-JP" altLang="en-US"/>
          </a:p>
        </p:txBody>
      </p:sp>
    </p:spTree>
    <p:extLst>
      <p:ext uri="{BB962C8B-B14F-4D97-AF65-F5344CB8AC3E}">
        <p14:creationId xmlns:p14="http://schemas.microsoft.com/office/powerpoint/2010/main" val="110787750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6BAF486-399A-4CF9-AEF3-0ED9306F2EA0}" type="slidenum">
              <a:rPr kumimoji="1" lang="ja-JP" altLang="en-US" smtClean="0"/>
              <a:t>1</a:t>
            </a:fld>
            <a:endParaRPr kumimoji="1" lang="ja-JP" altLang="en-US"/>
          </a:p>
        </p:txBody>
      </p:sp>
    </p:spTree>
    <p:extLst>
      <p:ext uri="{BB962C8B-B14F-4D97-AF65-F5344CB8AC3E}">
        <p14:creationId xmlns:p14="http://schemas.microsoft.com/office/powerpoint/2010/main" val="2485720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13</a:t>
            </a:fld>
            <a:endParaRPr kumimoji="1" lang="ja-JP" altLang="en-US" dirty="0"/>
          </a:p>
        </p:txBody>
      </p:sp>
    </p:spTree>
    <p:extLst>
      <p:ext uri="{BB962C8B-B14F-4D97-AF65-F5344CB8AC3E}">
        <p14:creationId xmlns:p14="http://schemas.microsoft.com/office/powerpoint/2010/main" val="2953287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3</a:t>
            </a:fld>
            <a:endParaRPr kumimoji="1" lang="ja-JP" altLang="en-US" dirty="0"/>
          </a:p>
        </p:txBody>
      </p:sp>
    </p:spTree>
    <p:extLst>
      <p:ext uri="{BB962C8B-B14F-4D97-AF65-F5344CB8AC3E}">
        <p14:creationId xmlns:p14="http://schemas.microsoft.com/office/powerpoint/2010/main" val="3929166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4</a:t>
            </a:fld>
            <a:endParaRPr kumimoji="1" lang="ja-JP" altLang="en-US" dirty="0"/>
          </a:p>
        </p:txBody>
      </p:sp>
    </p:spTree>
    <p:extLst>
      <p:ext uri="{BB962C8B-B14F-4D97-AF65-F5344CB8AC3E}">
        <p14:creationId xmlns:p14="http://schemas.microsoft.com/office/powerpoint/2010/main" val="1538774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5</a:t>
            </a:fld>
            <a:endParaRPr kumimoji="1" lang="ja-JP" altLang="en-US" dirty="0"/>
          </a:p>
        </p:txBody>
      </p:sp>
    </p:spTree>
    <p:extLst>
      <p:ext uri="{BB962C8B-B14F-4D97-AF65-F5344CB8AC3E}">
        <p14:creationId xmlns:p14="http://schemas.microsoft.com/office/powerpoint/2010/main" val="872945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6</a:t>
            </a:fld>
            <a:endParaRPr kumimoji="1" lang="ja-JP" altLang="en-US" dirty="0"/>
          </a:p>
        </p:txBody>
      </p:sp>
    </p:spTree>
    <p:extLst>
      <p:ext uri="{BB962C8B-B14F-4D97-AF65-F5344CB8AC3E}">
        <p14:creationId xmlns:p14="http://schemas.microsoft.com/office/powerpoint/2010/main" val="1344649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9</a:t>
            </a:fld>
            <a:endParaRPr kumimoji="1" lang="ja-JP" altLang="en-US" dirty="0"/>
          </a:p>
        </p:txBody>
      </p:sp>
    </p:spTree>
    <p:extLst>
      <p:ext uri="{BB962C8B-B14F-4D97-AF65-F5344CB8AC3E}">
        <p14:creationId xmlns:p14="http://schemas.microsoft.com/office/powerpoint/2010/main" val="2046089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10</a:t>
            </a:fld>
            <a:endParaRPr kumimoji="1" lang="ja-JP" altLang="en-US" dirty="0"/>
          </a:p>
        </p:txBody>
      </p:sp>
    </p:spTree>
    <p:extLst>
      <p:ext uri="{BB962C8B-B14F-4D97-AF65-F5344CB8AC3E}">
        <p14:creationId xmlns:p14="http://schemas.microsoft.com/office/powerpoint/2010/main" val="3929166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11</a:t>
            </a:fld>
            <a:endParaRPr kumimoji="1" lang="ja-JP" altLang="en-US" dirty="0"/>
          </a:p>
        </p:txBody>
      </p:sp>
    </p:spTree>
    <p:extLst>
      <p:ext uri="{BB962C8B-B14F-4D97-AF65-F5344CB8AC3E}">
        <p14:creationId xmlns:p14="http://schemas.microsoft.com/office/powerpoint/2010/main" val="2976817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12</a:t>
            </a:fld>
            <a:endParaRPr kumimoji="1" lang="ja-JP" altLang="en-US" dirty="0"/>
          </a:p>
        </p:txBody>
      </p:sp>
    </p:spTree>
    <p:extLst>
      <p:ext uri="{BB962C8B-B14F-4D97-AF65-F5344CB8AC3E}">
        <p14:creationId xmlns:p14="http://schemas.microsoft.com/office/powerpoint/2010/main" val="1350470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57EEE70-5858-441B-B895-36FAE939DADE}" type="datetime1">
              <a:rPr kumimoji="1" lang="ja-JP" altLang="en-US" smtClean="0"/>
              <a:t>2020/1/28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4109744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7FE59D7-196A-4B2C-A0CC-3C04F52E3FB9}" type="datetime1">
              <a:rPr kumimoji="1" lang="ja-JP" altLang="en-US" smtClean="0"/>
              <a:t>2020/1/28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63730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A8D21A6-D11B-4D4E-8522-D69BAD8622BB}" type="datetime1">
              <a:rPr kumimoji="1" lang="ja-JP" altLang="en-US" smtClean="0"/>
              <a:t>2020/1/28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286115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1F1B0EF-F60C-41CE-98A8-32AD35499ADD}" type="datetime1">
              <a:rPr kumimoji="1" lang="ja-JP" altLang="en-US" smtClean="0"/>
              <a:t>2020/1/28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12719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82E3806-4F1F-4E45-9153-241EC373F5CC}" type="datetime1">
              <a:rPr kumimoji="1" lang="ja-JP" altLang="en-US" smtClean="0"/>
              <a:t>2020/1/28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32879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136B447-C028-4F05-B059-7A27D4575468}" type="datetime1">
              <a:rPr kumimoji="1" lang="ja-JP" altLang="en-US" smtClean="0"/>
              <a:t>2020/1/28</a:t>
            </a:fld>
            <a:endParaRPr kumimoji="1" lang="ja-JP" altLang="en-US"/>
          </a:p>
        </p:txBody>
      </p:sp>
      <p:sp>
        <p:nvSpPr>
          <p:cNvPr id="6" name="Footer Placeholder 5"/>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94001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09784AA-95C7-4D57-A2E2-EFBDC7E76B26}" type="datetime1">
              <a:rPr kumimoji="1" lang="ja-JP" altLang="en-US" smtClean="0"/>
              <a:t>2020/1/28</a:t>
            </a:fld>
            <a:endParaRPr kumimoji="1" lang="ja-JP" altLang="en-US"/>
          </a:p>
        </p:txBody>
      </p:sp>
      <p:sp>
        <p:nvSpPr>
          <p:cNvPr id="8" name="Footer Placeholder 7"/>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9" name="Slide Number Placeholder 8"/>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97078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7DC16DD-24CF-4768-BAFF-7C3C51F4469C}" type="datetime1">
              <a:rPr kumimoji="1" lang="ja-JP" altLang="en-US" smtClean="0"/>
              <a:t>2020/1/28</a:t>
            </a:fld>
            <a:endParaRPr kumimoji="1" lang="ja-JP" altLang="en-US"/>
          </a:p>
        </p:txBody>
      </p:sp>
      <p:sp>
        <p:nvSpPr>
          <p:cNvPr id="4" name="Footer Placeholder 3"/>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5" name="Slide Number Placeholder 4"/>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989668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D02BB6-07DC-4D11-92E1-0E52C1CD9FA2}" type="datetime1">
              <a:rPr kumimoji="1" lang="ja-JP" altLang="en-US" smtClean="0"/>
              <a:t>2020/1/28</a:t>
            </a:fld>
            <a:endParaRPr kumimoji="1" lang="ja-JP" altLang="en-US"/>
          </a:p>
        </p:txBody>
      </p:sp>
      <p:sp>
        <p:nvSpPr>
          <p:cNvPr id="3" name="Footer Placeholder 2"/>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4" name="Slide Number Placeholder 3"/>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825066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B81071C-168D-423D-8E2C-F87271ADC6A1}" type="datetime1">
              <a:rPr kumimoji="1" lang="ja-JP" altLang="en-US" smtClean="0"/>
              <a:t>2020/1/28</a:t>
            </a:fld>
            <a:endParaRPr kumimoji="1" lang="ja-JP" altLang="en-US"/>
          </a:p>
        </p:txBody>
      </p:sp>
      <p:sp>
        <p:nvSpPr>
          <p:cNvPr id="6" name="Footer Placeholder 5"/>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782143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109888A-1804-4892-8509-BEBFFDB3B00C}" type="datetime1">
              <a:rPr kumimoji="1" lang="ja-JP" altLang="en-US" smtClean="0"/>
              <a:t>2020/1/28</a:t>
            </a:fld>
            <a:endParaRPr kumimoji="1" lang="ja-JP" altLang="en-US"/>
          </a:p>
        </p:txBody>
      </p:sp>
      <p:sp>
        <p:nvSpPr>
          <p:cNvPr id="6" name="Footer Placeholder 5"/>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5585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56C4D4-77D6-475F-A008-AA37076724EC}" type="datetime1">
              <a:rPr kumimoji="1" lang="ja-JP" altLang="en-US" smtClean="0"/>
              <a:t>2020/1/28</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271451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57197" y="1276859"/>
            <a:ext cx="8980115" cy="3662541"/>
          </a:xfrm>
          <a:prstGeom prst="rect">
            <a:avLst/>
          </a:prstGeom>
          <a:noFill/>
        </p:spPr>
        <p:txBody>
          <a:bodyPr wrap="square" rtlCol="0">
            <a:spAutoFit/>
          </a:bodyPr>
          <a:lstStyle/>
          <a:p>
            <a:pPr algn="ctr"/>
            <a:r>
              <a:rPr lang="en-US" altLang="ja-JP" sz="4000" dirty="0"/>
              <a:t>Draft of status report to GRBP #71</a:t>
            </a:r>
          </a:p>
          <a:p>
            <a:pPr algn="ctr"/>
            <a:endParaRPr lang="en-US" altLang="ja-JP" sz="4000" dirty="0"/>
          </a:p>
          <a:p>
            <a:pPr algn="ctr"/>
            <a:endParaRPr lang="en-US" altLang="ja-JP" sz="4000" dirty="0"/>
          </a:p>
          <a:p>
            <a:pPr algn="ctr"/>
            <a:endParaRPr lang="en-US" altLang="ja-JP" sz="4000" dirty="0"/>
          </a:p>
          <a:p>
            <a:pPr algn="ctr"/>
            <a:endParaRPr lang="en-US" altLang="ja-JP" sz="4000" dirty="0"/>
          </a:p>
          <a:p>
            <a:pPr algn="ctr"/>
            <a:r>
              <a:rPr lang="en-US" altLang="ja-JP" sz="3200" dirty="0"/>
              <a:t>Chair of Task Force on Reverse Warning Sound issues</a:t>
            </a:r>
          </a:p>
        </p:txBody>
      </p:sp>
    </p:spTree>
    <p:extLst>
      <p:ext uri="{BB962C8B-B14F-4D97-AF65-F5344CB8AC3E}">
        <p14:creationId xmlns:p14="http://schemas.microsoft.com/office/powerpoint/2010/main" val="1837947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9015930" cy="954107"/>
          </a:xfrm>
          <a:prstGeom prst="rect">
            <a:avLst/>
          </a:prstGeom>
          <a:noFill/>
        </p:spPr>
        <p:txBody>
          <a:bodyPr wrap="square" rtlCol="0">
            <a:spAutoFit/>
          </a:bodyPr>
          <a:lstStyle/>
          <a:p>
            <a:r>
              <a:rPr lang="en-US" altLang="ja-JP" sz="2800" dirty="0">
                <a:solidFill>
                  <a:srgbClr val="00B0F0"/>
                </a:solidFill>
              </a:rPr>
              <a:t>New schedule of the draft </a:t>
            </a:r>
            <a:r>
              <a:rPr lang="en-US" altLang="ja-JP" sz="2800" dirty="0">
                <a:solidFill>
                  <a:srgbClr val="FF3399"/>
                </a:solidFill>
              </a:rPr>
              <a:t>including self-adjusting device</a:t>
            </a:r>
          </a:p>
          <a:p>
            <a:r>
              <a:rPr lang="ja-JP" altLang="en-US" sz="2800" dirty="0">
                <a:solidFill>
                  <a:srgbClr val="00B0F0"/>
                </a:solidFill>
              </a:rPr>
              <a:t>：</a:t>
            </a:r>
            <a:r>
              <a:rPr lang="en-US" altLang="ja-JP" sz="2800" dirty="0">
                <a:solidFill>
                  <a:srgbClr val="FF3399"/>
                </a:solidFill>
              </a:rPr>
              <a:t>18 months </a:t>
            </a:r>
            <a:r>
              <a:rPr lang="en-US" altLang="ja-JP" sz="2800" dirty="0">
                <a:solidFill>
                  <a:srgbClr val="00B0F0"/>
                </a:solidFill>
              </a:rPr>
              <a:t>extension</a:t>
            </a:r>
            <a:endParaRPr lang="en-US" altLang="ja-JP" sz="2800" dirty="0"/>
          </a:p>
        </p:txBody>
      </p:sp>
      <p:sp>
        <p:nvSpPr>
          <p:cNvPr id="8" name="テキスト ボックス 7">
            <a:extLst>
              <a:ext uri="{FF2B5EF4-FFF2-40B4-BE49-F238E27FC236}">
                <a16:creationId xmlns:a16="http://schemas.microsoft.com/office/drawing/2014/main" id="{B3849548-C6CF-4FCF-85B4-FFCEA3139D60}"/>
              </a:ext>
            </a:extLst>
          </p:cNvPr>
          <p:cNvSpPr txBox="1"/>
          <p:nvPr/>
        </p:nvSpPr>
        <p:spPr>
          <a:xfrm>
            <a:off x="122551" y="759368"/>
            <a:ext cx="2705490" cy="861774"/>
          </a:xfrm>
          <a:prstGeom prst="rect">
            <a:avLst/>
          </a:prstGeom>
          <a:noFill/>
        </p:spPr>
        <p:txBody>
          <a:bodyPr wrap="square" rtlCol="0">
            <a:spAutoFit/>
          </a:bodyPr>
          <a:lstStyle/>
          <a:p>
            <a:endParaRPr lang="en-US" altLang="ja-JP" sz="2000" dirty="0">
              <a:solidFill>
                <a:srgbClr val="0070C0"/>
              </a:solidFill>
            </a:endParaRP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graphicFrame>
        <p:nvGraphicFramePr>
          <p:cNvPr id="2" name="表 8">
            <a:extLst>
              <a:ext uri="{FF2B5EF4-FFF2-40B4-BE49-F238E27FC236}">
                <a16:creationId xmlns:a16="http://schemas.microsoft.com/office/drawing/2014/main" id="{108A0BEB-725D-4E18-B70F-74026AFF5B8F}"/>
              </a:ext>
            </a:extLst>
          </p:cNvPr>
          <p:cNvGraphicFramePr>
            <a:graphicFrameLocks noGrp="1"/>
          </p:cNvGraphicFramePr>
          <p:nvPr>
            <p:extLst>
              <p:ext uri="{D42A27DB-BD31-4B8C-83A1-F6EECF244321}">
                <p14:modId xmlns:p14="http://schemas.microsoft.com/office/powerpoint/2010/main" val="1138306191"/>
              </p:ext>
            </p:extLst>
          </p:nvPr>
        </p:nvGraphicFramePr>
        <p:xfrm>
          <a:off x="122551" y="935380"/>
          <a:ext cx="9688713" cy="5720793"/>
        </p:xfrm>
        <a:graphic>
          <a:graphicData uri="http://schemas.openxmlformats.org/drawingml/2006/table">
            <a:tbl>
              <a:tblPr firstRow="1" bandRow="1">
                <a:tableStyleId>{5C22544A-7EE6-4342-B048-85BDC9FD1C3A}</a:tableStyleId>
              </a:tblPr>
              <a:tblGrid>
                <a:gridCol w="493877">
                  <a:extLst>
                    <a:ext uri="{9D8B030D-6E8A-4147-A177-3AD203B41FA5}">
                      <a16:colId xmlns:a16="http://schemas.microsoft.com/office/drawing/2014/main" val="4049390919"/>
                    </a:ext>
                  </a:extLst>
                </a:gridCol>
                <a:gridCol w="1862805">
                  <a:extLst>
                    <a:ext uri="{9D8B030D-6E8A-4147-A177-3AD203B41FA5}">
                      <a16:colId xmlns:a16="http://schemas.microsoft.com/office/drawing/2014/main" val="354660077"/>
                    </a:ext>
                  </a:extLst>
                </a:gridCol>
                <a:gridCol w="1047433">
                  <a:extLst>
                    <a:ext uri="{9D8B030D-6E8A-4147-A177-3AD203B41FA5}">
                      <a16:colId xmlns:a16="http://schemas.microsoft.com/office/drawing/2014/main" val="1258653769"/>
                    </a:ext>
                  </a:extLst>
                </a:gridCol>
                <a:gridCol w="1047433">
                  <a:extLst>
                    <a:ext uri="{9D8B030D-6E8A-4147-A177-3AD203B41FA5}">
                      <a16:colId xmlns:a16="http://schemas.microsoft.com/office/drawing/2014/main" val="2530233281"/>
                    </a:ext>
                  </a:extLst>
                </a:gridCol>
                <a:gridCol w="1047433">
                  <a:extLst>
                    <a:ext uri="{9D8B030D-6E8A-4147-A177-3AD203B41FA5}">
                      <a16:colId xmlns:a16="http://schemas.microsoft.com/office/drawing/2014/main" val="2070592308"/>
                    </a:ext>
                  </a:extLst>
                </a:gridCol>
                <a:gridCol w="1047433">
                  <a:extLst>
                    <a:ext uri="{9D8B030D-6E8A-4147-A177-3AD203B41FA5}">
                      <a16:colId xmlns:a16="http://schemas.microsoft.com/office/drawing/2014/main" val="1685884186"/>
                    </a:ext>
                  </a:extLst>
                </a:gridCol>
                <a:gridCol w="1047433">
                  <a:extLst>
                    <a:ext uri="{9D8B030D-6E8A-4147-A177-3AD203B41FA5}">
                      <a16:colId xmlns:a16="http://schemas.microsoft.com/office/drawing/2014/main" val="2441553680"/>
                    </a:ext>
                  </a:extLst>
                </a:gridCol>
                <a:gridCol w="1047433">
                  <a:extLst>
                    <a:ext uri="{9D8B030D-6E8A-4147-A177-3AD203B41FA5}">
                      <a16:colId xmlns:a16="http://schemas.microsoft.com/office/drawing/2014/main" val="20007"/>
                    </a:ext>
                  </a:extLst>
                </a:gridCol>
                <a:gridCol w="1047433">
                  <a:extLst>
                    <a:ext uri="{9D8B030D-6E8A-4147-A177-3AD203B41FA5}">
                      <a16:colId xmlns:a16="http://schemas.microsoft.com/office/drawing/2014/main" val="20008"/>
                    </a:ext>
                  </a:extLst>
                </a:gridCol>
              </a:tblGrid>
              <a:tr h="585927">
                <a:tc gridSpan="2">
                  <a:txBody>
                    <a:bodyPr/>
                    <a:lstStyle/>
                    <a:p>
                      <a:pPr algn="ctr"/>
                      <a:r>
                        <a:rPr kumimoji="1" lang="en-US" altLang="ja-JP" sz="1400" dirty="0"/>
                        <a:t>Uncompleted item</a:t>
                      </a:r>
                    </a:p>
                  </a:txBody>
                  <a:tcPr anchor="ctr"/>
                </a:tc>
                <a:tc hMerge="1">
                  <a:txBody>
                    <a:bodyPr/>
                    <a:lstStyle/>
                    <a:p>
                      <a:pPr algn="ctr"/>
                      <a:endParaRPr kumimoji="1" lang="ja-JP" altLang="en-US" sz="1400" dirty="0"/>
                    </a:p>
                  </a:txBody>
                  <a:tcPr anchor="ctr"/>
                </a:tc>
                <a:tc>
                  <a:txBody>
                    <a:bodyPr/>
                    <a:lstStyle/>
                    <a:p>
                      <a:pPr algn="ctr"/>
                      <a:r>
                        <a:rPr kumimoji="1" lang="en-US" altLang="ja-JP" sz="1400" dirty="0"/>
                        <a:t>TFRWS #10</a:t>
                      </a:r>
                    </a:p>
                    <a:p>
                      <a:pPr algn="ctr"/>
                      <a:r>
                        <a:rPr kumimoji="1" lang="en-US" altLang="ja-JP" sz="1400" dirty="0"/>
                        <a:t>GRBP #71</a:t>
                      </a:r>
                    </a:p>
                    <a:p>
                      <a:pPr algn="ctr"/>
                      <a:r>
                        <a:rPr kumimoji="1" lang="en-US" altLang="ja-JP" sz="1400" dirty="0"/>
                        <a:t>2020. 1</a:t>
                      </a:r>
                      <a:endParaRPr kumimoji="1" lang="ja-JP" altLang="en-US" sz="1400" dirty="0"/>
                    </a:p>
                  </a:txBody>
                  <a:tcPr anchor="ctr"/>
                </a:tc>
                <a:tc>
                  <a:txBody>
                    <a:bodyPr/>
                    <a:lstStyle/>
                    <a:p>
                      <a:pPr algn="ctr"/>
                      <a:r>
                        <a:rPr kumimoji="1" lang="en-US" altLang="ja-JP" sz="1400" dirty="0"/>
                        <a:t>TFRWS #11</a:t>
                      </a:r>
                    </a:p>
                    <a:p>
                      <a:pPr algn="ctr"/>
                      <a:r>
                        <a:rPr kumimoji="1" lang="en-US" altLang="ja-JP" sz="1400" dirty="0"/>
                        <a:t>2020. 5?</a:t>
                      </a:r>
                      <a:endParaRPr kumimoji="1" lang="ja-JP" altLang="en-US" sz="1400" dirty="0"/>
                    </a:p>
                  </a:txBody>
                  <a:tcPr anchor="ctr"/>
                </a:tc>
                <a:tc>
                  <a:txBody>
                    <a:bodyPr/>
                    <a:lstStyle/>
                    <a:p>
                      <a:pPr algn="ctr"/>
                      <a:r>
                        <a:rPr kumimoji="1" lang="en-US" altLang="ja-JP" sz="1400" dirty="0"/>
                        <a:t>GRBP #72</a:t>
                      </a:r>
                    </a:p>
                    <a:p>
                      <a:pPr algn="ctr"/>
                      <a:r>
                        <a:rPr kumimoji="1" lang="en-US" altLang="ja-JP" sz="1400" dirty="0"/>
                        <a:t>+TFRWS ?</a:t>
                      </a:r>
                    </a:p>
                    <a:p>
                      <a:pPr algn="ctr"/>
                      <a:r>
                        <a:rPr kumimoji="1" lang="en-US" altLang="ja-JP" sz="1400" dirty="0"/>
                        <a:t>2020. 9</a:t>
                      </a:r>
                      <a:endParaRPr kumimoji="1" lang="ja-JP" altLang="en-US" sz="1400" dirty="0"/>
                    </a:p>
                  </a:txBody>
                  <a:tcPr anchor="ctr"/>
                </a:tc>
                <a:tc>
                  <a:txBody>
                    <a:bodyPr/>
                    <a:lstStyle/>
                    <a:p>
                      <a:pPr algn="ctr"/>
                      <a:r>
                        <a:rPr kumimoji="1" lang="en-US" altLang="ja-JP" sz="1400" dirty="0"/>
                        <a:t>TFRWS</a:t>
                      </a:r>
                      <a:r>
                        <a:rPr kumimoji="1" lang="ja-JP" altLang="en-US" sz="1400" dirty="0"/>
                        <a:t> </a:t>
                      </a:r>
                      <a:r>
                        <a:rPr kumimoji="1" lang="en-US" altLang="ja-JP" sz="1400" dirty="0"/>
                        <a:t>#12</a:t>
                      </a:r>
                    </a:p>
                    <a:p>
                      <a:pPr algn="ctr"/>
                      <a:r>
                        <a:rPr kumimoji="1" lang="en-US" altLang="ja-JP" sz="1400" dirty="0"/>
                        <a:t>2020. 11?</a:t>
                      </a:r>
                    </a:p>
                  </a:txBody>
                  <a:tcPr anchor="ctr"/>
                </a:tc>
                <a:tc>
                  <a:txBody>
                    <a:bodyPr/>
                    <a:lstStyle/>
                    <a:p>
                      <a:pPr algn="ctr"/>
                      <a:r>
                        <a:rPr kumimoji="1" lang="en-US" altLang="ja-JP" sz="1400" dirty="0"/>
                        <a:t>GRBP #73</a:t>
                      </a:r>
                    </a:p>
                    <a:p>
                      <a:pPr algn="ctr"/>
                      <a:r>
                        <a:rPr kumimoji="1" lang="en-US" altLang="ja-JP" sz="1400" dirty="0"/>
                        <a:t>2021. 1</a:t>
                      </a:r>
                      <a:endParaRPr kumimoji="1" lang="ja-JP" altLang="en-US" sz="1400" dirty="0"/>
                    </a:p>
                  </a:txBody>
                  <a:tcPr anchor="ctr"/>
                </a:tc>
                <a:tc>
                  <a:txBody>
                    <a:bodyPr/>
                    <a:lstStyle/>
                    <a:p>
                      <a:pPr algn="ctr"/>
                      <a:r>
                        <a:rPr kumimoji="1" lang="en-US" altLang="ja-JP" sz="1400" dirty="0"/>
                        <a:t>TFRWS #13</a:t>
                      </a:r>
                    </a:p>
                    <a:p>
                      <a:pPr algn="ctr"/>
                      <a:r>
                        <a:rPr kumimoji="1" lang="en-US" altLang="ja-JP" sz="1400" dirty="0"/>
                        <a:t>2020. 5?</a:t>
                      </a:r>
                    </a:p>
                  </a:txBody>
                  <a:tcPr anchor="ctr"/>
                </a:tc>
                <a:tc>
                  <a:txBody>
                    <a:bodyPr/>
                    <a:lstStyle/>
                    <a:p>
                      <a:pPr algn="ctr"/>
                      <a:r>
                        <a:rPr kumimoji="1" lang="en-US" altLang="ja-JP" sz="1400" dirty="0"/>
                        <a:t>GRBP #74</a:t>
                      </a:r>
                    </a:p>
                    <a:p>
                      <a:pPr algn="ctr"/>
                      <a:r>
                        <a:rPr kumimoji="1" lang="en-US" altLang="ja-JP" sz="1400" dirty="0"/>
                        <a:t>2021. 9</a:t>
                      </a:r>
                      <a:endParaRPr kumimoji="1" lang="ja-JP" altLang="en-US" sz="1400" dirty="0"/>
                    </a:p>
                  </a:txBody>
                  <a:tcPr anchor="ctr"/>
                </a:tc>
                <a:extLst>
                  <a:ext uri="{0D108BD9-81ED-4DB2-BD59-A6C34878D82A}">
                    <a16:rowId xmlns:a16="http://schemas.microsoft.com/office/drawing/2014/main" val="352165743"/>
                  </a:ext>
                </a:extLst>
              </a:tr>
              <a:tr h="493473">
                <a:tc gridSpan="2">
                  <a:txBody>
                    <a:bodyPr/>
                    <a:lstStyle/>
                    <a:p>
                      <a:pPr algn="ctr"/>
                      <a:r>
                        <a:rPr kumimoji="1" lang="en-US" altLang="ja-JP" sz="1100" dirty="0"/>
                        <a:t>Submitting document</a:t>
                      </a:r>
                      <a:endParaRPr kumimoji="1" lang="ja-JP" altLang="en-US" sz="1100" dirty="0"/>
                    </a:p>
                  </a:txBody>
                  <a:tcPr anchor="ctr"/>
                </a:tc>
                <a:tc hMerge="1">
                  <a:txBody>
                    <a:bodyPr/>
                    <a:lstStyle/>
                    <a:p>
                      <a:endParaRPr kumimoji="1" lang="ja-JP" altLang="en-US"/>
                    </a:p>
                  </a:txBody>
                  <a:tcPr/>
                </a:tc>
                <a:tc>
                  <a:txBody>
                    <a:bodyPr/>
                    <a:lstStyle/>
                    <a:p>
                      <a:pPr algn="ctr"/>
                      <a:r>
                        <a:rPr kumimoji="1" lang="en-US" altLang="ja-JP" sz="1100" dirty="0">
                          <a:solidFill>
                            <a:srgbClr val="FF3399"/>
                          </a:solidFill>
                        </a:rPr>
                        <a:t>Status report</a:t>
                      </a:r>
                      <a:endParaRPr kumimoji="1" lang="ja-JP" altLang="en-US" sz="1100" dirty="0">
                        <a:solidFill>
                          <a:srgbClr val="FF3399"/>
                        </a:solidFill>
                      </a:endParaRPr>
                    </a:p>
                  </a:txBody>
                  <a:tcPr anchor="ctr"/>
                </a:tc>
                <a:tc>
                  <a:txBody>
                    <a:bodyPr/>
                    <a:lstStyle/>
                    <a:p>
                      <a:endParaRPr kumimoji="1" lang="ja-JP" altLang="en-US" sz="1100" dirty="0"/>
                    </a:p>
                  </a:txBody>
                  <a:tcPr/>
                </a:tc>
                <a:tc>
                  <a:txBody>
                    <a:bodyPr/>
                    <a:lstStyle/>
                    <a:p>
                      <a:pPr algn="ctr"/>
                      <a:r>
                        <a:rPr kumimoji="1" lang="en-US" altLang="ja-JP" sz="1100" dirty="0">
                          <a:solidFill>
                            <a:srgbClr val="FF3399"/>
                          </a:solidFill>
                        </a:rPr>
                        <a:t>Status report</a:t>
                      </a:r>
                      <a:endParaRPr kumimoji="1" lang="ja-JP" altLang="en-US" sz="1100" dirty="0">
                        <a:solidFill>
                          <a:srgbClr val="FF3399"/>
                        </a:solidFill>
                      </a:endParaRPr>
                    </a:p>
                  </a:txBody>
                  <a:tcPr anchor="ctr"/>
                </a:tc>
                <a:tc>
                  <a:txBody>
                    <a:bodyPr/>
                    <a:lstStyle/>
                    <a:p>
                      <a:endParaRPr kumimoji="1" lang="ja-JP" altLang="en-US" sz="1100" dirty="0"/>
                    </a:p>
                  </a:txBody>
                  <a:tcPr/>
                </a:tc>
                <a:tc>
                  <a:txBody>
                    <a:bodyPr/>
                    <a:lstStyle/>
                    <a:p>
                      <a:pPr algn="ctr"/>
                      <a:r>
                        <a:rPr kumimoji="1" lang="en-US" altLang="ja-JP" sz="1100" dirty="0">
                          <a:solidFill>
                            <a:srgbClr val="FF3399"/>
                          </a:solidFill>
                        </a:rPr>
                        <a:t>Informal document</a:t>
                      </a: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r>
                        <a:rPr kumimoji="1" lang="en-US" altLang="ja-JP" sz="1100" dirty="0">
                          <a:solidFill>
                            <a:srgbClr val="FF3399"/>
                          </a:solidFill>
                        </a:rPr>
                        <a:t>Working</a:t>
                      </a:r>
                    </a:p>
                    <a:p>
                      <a:pPr algn="ctr"/>
                      <a:r>
                        <a:rPr kumimoji="1" lang="en-US" altLang="ja-JP" sz="1100" dirty="0">
                          <a:solidFill>
                            <a:srgbClr val="FF3399"/>
                          </a:solidFill>
                        </a:rPr>
                        <a:t>document</a:t>
                      </a:r>
                      <a:endParaRPr kumimoji="1" lang="ja-JP" altLang="en-US" sz="1100" dirty="0">
                        <a:solidFill>
                          <a:srgbClr val="FF3399"/>
                        </a:solidFill>
                      </a:endParaRPr>
                    </a:p>
                  </a:txBody>
                  <a:tcPr anchor="ctr"/>
                </a:tc>
                <a:extLst>
                  <a:ext uri="{0D108BD9-81ED-4DB2-BD59-A6C34878D82A}">
                    <a16:rowId xmlns:a16="http://schemas.microsoft.com/office/drawing/2014/main" val="3113759874"/>
                  </a:ext>
                </a:extLst>
              </a:tr>
              <a:tr h="470642">
                <a:tc rowSpan="4">
                  <a:txBody>
                    <a:bodyPr/>
                    <a:lstStyle/>
                    <a:p>
                      <a:pPr algn="ctr"/>
                      <a:r>
                        <a:rPr kumimoji="1" lang="en-US" altLang="ja-JP" sz="1200" dirty="0"/>
                        <a:t>Part I</a:t>
                      </a:r>
                      <a:endParaRPr kumimoji="1" lang="ja-JP" altLang="en-US" sz="1200" dirty="0"/>
                    </a:p>
                  </a:txBody>
                  <a:tcPr anchor="ctr"/>
                </a:tc>
                <a:tc>
                  <a:txBody>
                    <a:bodyPr/>
                    <a:lstStyle/>
                    <a:p>
                      <a:pPr algn="l"/>
                      <a:r>
                        <a:rPr kumimoji="1" lang="en-US" altLang="ja-JP" sz="1100" dirty="0"/>
                        <a:t>Step-wise self adjusting device</a:t>
                      </a:r>
                    </a:p>
                    <a:p>
                      <a:pPr algn="l"/>
                      <a:r>
                        <a:rPr kumimoji="1" lang="en-US" altLang="ja-JP" sz="1100" dirty="0"/>
                        <a:t>: Validation test</a:t>
                      </a:r>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1298122795"/>
                  </a:ext>
                </a:extLst>
              </a:tr>
              <a:tr h="541707">
                <a:tc vMerge="1">
                  <a:txBody>
                    <a:bodyPr/>
                    <a:lstStyle/>
                    <a:p>
                      <a:endParaRPr kumimoji="1" lang="ja-JP" altLang="en-US" dirty="0"/>
                    </a:p>
                  </a:txBody>
                  <a:tcPr/>
                </a:tc>
                <a:tc>
                  <a:txBody>
                    <a:bodyPr/>
                    <a:lstStyle/>
                    <a:p>
                      <a:r>
                        <a:rPr kumimoji="1" lang="en-US" altLang="ja-JP" sz="1100" dirty="0"/>
                        <a:t>Self adjusting device</a:t>
                      </a:r>
                    </a:p>
                    <a:p>
                      <a:r>
                        <a:rPr kumimoji="1" lang="en-US" altLang="ja-JP" sz="1100" dirty="0"/>
                        <a:t>: Proposal of test method and validation test</a:t>
                      </a:r>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843182473"/>
                  </a:ext>
                </a:extLst>
              </a:tr>
              <a:tr h="565184">
                <a:tc vMerge="1">
                  <a:txBody>
                    <a:bodyPr/>
                    <a:lstStyle/>
                    <a:p>
                      <a:endParaRPr kumimoji="1" lang="ja-JP" altLang="en-US" dirty="0"/>
                    </a:p>
                  </a:txBody>
                  <a:tcPr/>
                </a:tc>
                <a:tc>
                  <a:txBody>
                    <a:bodyPr/>
                    <a:lstStyle/>
                    <a:p>
                      <a:r>
                        <a:rPr kumimoji="1" lang="en-US" altLang="ja-JP" sz="1100" dirty="0"/>
                        <a:t>Limit value</a:t>
                      </a:r>
                    </a:p>
                    <a:p>
                      <a:r>
                        <a:rPr kumimoji="1" lang="en-US" altLang="ja-JP" sz="1100" dirty="0"/>
                        <a:t>:Calculated based on part II limit value</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669284370"/>
                  </a:ext>
                </a:extLst>
              </a:tr>
              <a:tr h="547473">
                <a:tc vMerge="1">
                  <a:txBody>
                    <a:bodyPr/>
                    <a:lstStyle/>
                    <a:p>
                      <a:endParaRPr kumimoji="1" lang="ja-JP" altLang="en-US" dirty="0"/>
                    </a:p>
                  </a:txBody>
                  <a:tcPr/>
                </a:tc>
                <a:tc>
                  <a:txBody>
                    <a:bodyPr/>
                    <a:lstStyle/>
                    <a:p>
                      <a:pPr algn="l"/>
                      <a:r>
                        <a:rPr kumimoji="1" lang="en-US" altLang="ja-JP" sz="1100" dirty="0"/>
                        <a:t>Effect of R28</a:t>
                      </a:r>
                    </a:p>
                    <a:p>
                      <a:pPr algn="l"/>
                      <a:r>
                        <a:rPr kumimoji="1" lang="en-US" altLang="ja-JP" sz="1100" dirty="0"/>
                        <a:t>: Modification of unsuitable sentences for RWS</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2024891146"/>
                  </a:ext>
                </a:extLst>
              </a:tr>
              <a:tr h="487759">
                <a:tc rowSpan="3">
                  <a:txBody>
                    <a:bodyPr/>
                    <a:lstStyle/>
                    <a:p>
                      <a:pPr algn="ctr"/>
                      <a:r>
                        <a:rPr kumimoji="1" lang="en-US" altLang="ja-JP" sz="1200" dirty="0"/>
                        <a:t>Part II</a:t>
                      </a:r>
                      <a:endParaRPr kumimoji="1" lang="ja-JP" altLang="en-US" sz="1200" dirty="0"/>
                    </a:p>
                  </a:txBody>
                  <a:tcPr anchor="ctr"/>
                </a:tc>
                <a:tc>
                  <a:txBody>
                    <a:bodyPr/>
                    <a:lstStyle/>
                    <a:p>
                      <a:pPr algn="l"/>
                      <a:r>
                        <a:rPr kumimoji="1" lang="en-US" altLang="ja-JP" sz="1100" dirty="0"/>
                        <a:t>Step-wise self adjusting device</a:t>
                      </a:r>
                    </a:p>
                    <a:p>
                      <a:pPr algn="l"/>
                      <a:r>
                        <a:rPr kumimoji="1" lang="en-US" altLang="ja-JP" sz="1100" dirty="0"/>
                        <a:t>: Validation test</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932444880"/>
                  </a:ext>
                </a:extLst>
              </a:tr>
              <a:tr h="536764">
                <a:tc vMerge="1">
                  <a:txBody>
                    <a:bodyPr/>
                    <a:lstStyle/>
                    <a:p>
                      <a:endParaRPr kumimoji="1" lang="ja-JP" altLang="en-US" dirty="0"/>
                    </a:p>
                  </a:txBody>
                  <a:tcPr/>
                </a:tc>
                <a:tc>
                  <a:txBody>
                    <a:bodyPr/>
                    <a:lstStyle/>
                    <a:p>
                      <a:r>
                        <a:rPr kumimoji="1" lang="en-US" altLang="ja-JP" sz="1100" dirty="0"/>
                        <a:t>Self adjusting device</a:t>
                      </a:r>
                    </a:p>
                    <a:p>
                      <a:r>
                        <a:rPr kumimoji="1" lang="en-US" altLang="ja-JP" sz="1100" dirty="0"/>
                        <a:t>: Proposal of test method and validation test</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1836763410"/>
                  </a:ext>
                </a:extLst>
              </a:tr>
              <a:tr h="906231">
                <a:tc vMerge="1">
                  <a:txBody>
                    <a:bodyPr/>
                    <a:lstStyle/>
                    <a:p>
                      <a:endParaRPr kumimoji="1" lang="ja-JP" altLang="en-US" dirty="0"/>
                    </a:p>
                  </a:txBody>
                  <a:tcPr/>
                </a:tc>
                <a:tc>
                  <a:txBody>
                    <a:bodyPr/>
                    <a:lstStyle/>
                    <a:p>
                      <a:r>
                        <a:rPr kumimoji="1" lang="en-US" altLang="ja-JP" sz="1100" dirty="0"/>
                        <a:t>Limit value</a:t>
                      </a:r>
                    </a:p>
                    <a:p>
                      <a:r>
                        <a:rPr kumimoji="1" lang="en-US" altLang="ja-JP" sz="1100" dirty="0"/>
                        <a:t>:Mode of sound level, necessity of limit value difference depending on sound type</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1129066013"/>
                  </a:ext>
                </a:extLst>
              </a:tr>
            </a:tbl>
          </a:graphicData>
        </a:graphic>
      </p:graphicFrame>
      <p:cxnSp>
        <p:nvCxnSpPr>
          <p:cNvPr id="11" name="直線矢印コネクタ 10">
            <a:extLst>
              <a:ext uri="{FF2B5EF4-FFF2-40B4-BE49-F238E27FC236}">
                <a16:creationId xmlns:a16="http://schemas.microsoft.com/office/drawing/2014/main" id="{019AFFE6-40FE-404E-95FF-4A32C114EC13}"/>
              </a:ext>
            </a:extLst>
          </p:cNvPr>
          <p:cNvCxnSpPr/>
          <p:nvPr/>
        </p:nvCxnSpPr>
        <p:spPr>
          <a:xfrm>
            <a:off x="2767475" y="2481741"/>
            <a:ext cx="857174"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6A71D547-CD16-493D-88FA-7ECF87B827B7}"/>
              </a:ext>
            </a:extLst>
          </p:cNvPr>
          <p:cNvCxnSpPr/>
          <p:nvPr/>
        </p:nvCxnSpPr>
        <p:spPr>
          <a:xfrm>
            <a:off x="2767475" y="5428778"/>
            <a:ext cx="254603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7DCC14F7-B3A8-47C1-9FC9-E05C8C50F4A3}"/>
              </a:ext>
            </a:extLst>
          </p:cNvPr>
          <p:cNvCxnSpPr/>
          <p:nvPr/>
        </p:nvCxnSpPr>
        <p:spPr>
          <a:xfrm flipV="1">
            <a:off x="2767475" y="4316627"/>
            <a:ext cx="1689195"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129F36D8-4E6A-4CB1-85D7-934F9698D5D3}"/>
              </a:ext>
            </a:extLst>
          </p:cNvPr>
          <p:cNvCxnSpPr/>
          <p:nvPr/>
        </p:nvCxnSpPr>
        <p:spPr>
          <a:xfrm>
            <a:off x="2767475" y="6329861"/>
            <a:ext cx="154915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96245324-A6F3-494D-A340-69CD53D50D1B}"/>
              </a:ext>
            </a:extLst>
          </p:cNvPr>
          <p:cNvCxnSpPr>
            <a:cxnSpLocks/>
          </p:cNvCxnSpPr>
          <p:nvPr/>
        </p:nvCxnSpPr>
        <p:spPr>
          <a:xfrm>
            <a:off x="4334927" y="3657168"/>
            <a:ext cx="449397"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EC485ECA-18EA-44BA-839E-B06728B05751}"/>
              </a:ext>
            </a:extLst>
          </p:cNvPr>
          <p:cNvCxnSpPr/>
          <p:nvPr/>
        </p:nvCxnSpPr>
        <p:spPr>
          <a:xfrm>
            <a:off x="2767475" y="3030488"/>
            <a:ext cx="254603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8CD0416C-D6AE-4CD8-A982-DDB4E52F3D3B}"/>
              </a:ext>
            </a:extLst>
          </p:cNvPr>
          <p:cNvCxnSpPr/>
          <p:nvPr/>
        </p:nvCxnSpPr>
        <p:spPr>
          <a:xfrm>
            <a:off x="5373515" y="3022868"/>
            <a:ext cx="254603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8652D0FD-2F82-49DF-B2B9-CE77FC6BD496}"/>
              </a:ext>
            </a:extLst>
          </p:cNvPr>
          <p:cNvSpPr txBox="1"/>
          <p:nvPr/>
        </p:nvSpPr>
        <p:spPr>
          <a:xfrm>
            <a:off x="3036980" y="2758570"/>
            <a:ext cx="1747344" cy="261610"/>
          </a:xfrm>
          <a:prstGeom prst="rect">
            <a:avLst/>
          </a:prstGeom>
          <a:noFill/>
        </p:spPr>
        <p:txBody>
          <a:bodyPr wrap="square" rtlCol="0">
            <a:spAutoFit/>
          </a:bodyPr>
          <a:lstStyle/>
          <a:p>
            <a:pPr algn="ctr"/>
            <a:r>
              <a:rPr lang="en-US" altLang="ja-JP" sz="1100" dirty="0"/>
              <a:t>Proposal</a:t>
            </a:r>
            <a:r>
              <a:rPr lang="ja-JP" altLang="en-US" sz="1100" dirty="0"/>
              <a:t> </a:t>
            </a:r>
            <a:r>
              <a:rPr lang="en-US" altLang="ja-JP" sz="1100" dirty="0"/>
              <a:t>of</a:t>
            </a:r>
            <a:r>
              <a:rPr lang="ja-JP" altLang="en-US" sz="1100" dirty="0"/>
              <a:t> </a:t>
            </a:r>
            <a:r>
              <a:rPr lang="en-US" altLang="ja-JP" sz="1100" dirty="0"/>
              <a:t>test method</a:t>
            </a:r>
            <a:endParaRPr kumimoji="1" lang="ja-JP" altLang="en-US" sz="1100" dirty="0"/>
          </a:p>
        </p:txBody>
      </p:sp>
      <p:sp>
        <p:nvSpPr>
          <p:cNvPr id="25" name="テキスト ボックス 24">
            <a:extLst>
              <a:ext uri="{FF2B5EF4-FFF2-40B4-BE49-F238E27FC236}">
                <a16:creationId xmlns:a16="http://schemas.microsoft.com/office/drawing/2014/main" id="{FB5A389C-A9D0-4A0D-8674-8E073B0C2E2F}"/>
              </a:ext>
            </a:extLst>
          </p:cNvPr>
          <p:cNvSpPr txBox="1"/>
          <p:nvPr/>
        </p:nvSpPr>
        <p:spPr>
          <a:xfrm>
            <a:off x="6040296" y="2743330"/>
            <a:ext cx="1203960" cy="261610"/>
          </a:xfrm>
          <a:prstGeom prst="rect">
            <a:avLst/>
          </a:prstGeom>
          <a:noFill/>
        </p:spPr>
        <p:txBody>
          <a:bodyPr wrap="square" rtlCol="0">
            <a:spAutoFit/>
          </a:bodyPr>
          <a:lstStyle/>
          <a:p>
            <a:pPr algn="ctr"/>
            <a:r>
              <a:rPr lang="en-US" altLang="ja-JP" sz="1100" dirty="0"/>
              <a:t>Validation</a:t>
            </a:r>
            <a:r>
              <a:rPr lang="ja-JP" altLang="en-US" sz="1100" dirty="0"/>
              <a:t> </a:t>
            </a:r>
            <a:r>
              <a:rPr lang="en-US" altLang="ja-JP" sz="1100" dirty="0"/>
              <a:t>test</a:t>
            </a:r>
            <a:endParaRPr kumimoji="1" lang="ja-JP" altLang="en-US" sz="1100" dirty="0"/>
          </a:p>
        </p:txBody>
      </p:sp>
      <p:cxnSp>
        <p:nvCxnSpPr>
          <p:cNvPr id="26" name="直線矢印コネクタ 25">
            <a:extLst>
              <a:ext uri="{FF2B5EF4-FFF2-40B4-BE49-F238E27FC236}">
                <a16:creationId xmlns:a16="http://schemas.microsoft.com/office/drawing/2014/main" id="{C0489299-387D-4131-B054-0B4E06D0659A}"/>
              </a:ext>
            </a:extLst>
          </p:cNvPr>
          <p:cNvCxnSpPr/>
          <p:nvPr/>
        </p:nvCxnSpPr>
        <p:spPr>
          <a:xfrm>
            <a:off x="5381135" y="5421158"/>
            <a:ext cx="254603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E3E02CC5-E626-46EB-BCA9-BA10D6096938}"/>
              </a:ext>
            </a:extLst>
          </p:cNvPr>
          <p:cNvSpPr txBox="1"/>
          <p:nvPr/>
        </p:nvSpPr>
        <p:spPr>
          <a:xfrm>
            <a:off x="3080110" y="5172100"/>
            <a:ext cx="1696298" cy="261610"/>
          </a:xfrm>
          <a:prstGeom prst="rect">
            <a:avLst/>
          </a:prstGeom>
          <a:noFill/>
        </p:spPr>
        <p:txBody>
          <a:bodyPr wrap="square" rtlCol="0">
            <a:spAutoFit/>
          </a:bodyPr>
          <a:lstStyle/>
          <a:p>
            <a:pPr algn="ctr"/>
            <a:r>
              <a:rPr lang="en-US" altLang="ja-JP" sz="1100" dirty="0"/>
              <a:t>Proposal</a:t>
            </a:r>
            <a:r>
              <a:rPr lang="ja-JP" altLang="en-US" sz="1100" dirty="0"/>
              <a:t> </a:t>
            </a:r>
            <a:r>
              <a:rPr lang="en-US" altLang="ja-JP" sz="1100" dirty="0"/>
              <a:t>of</a:t>
            </a:r>
            <a:r>
              <a:rPr lang="ja-JP" altLang="en-US" sz="1100" dirty="0"/>
              <a:t> </a:t>
            </a:r>
            <a:r>
              <a:rPr lang="en-US" altLang="ja-JP" sz="1100" dirty="0"/>
              <a:t>test</a:t>
            </a:r>
            <a:r>
              <a:rPr lang="ja-JP" altLang="en-US" sz="1100" dirty="0"/>
              <a:t> </a:t>
            </a:r>
            <a:r>
              <a:rPr lang="en-US" altLang="ja-JP" sz="1100" dirty="0"/>
              <a:t>method</a:t>
            </a:r>
            <a:endParaRPr kumimoji="1" lang="ja-JP" altLang="en-US" sz="1100" dirty="0"/>
          </a:p>
        </p:txBody>
      </p:sp>
      <p:sp>
        <p:nvSpPr>
          <p:cNvPr id="28" name="テキスト ボックス 27">
            <a:extLst>
              <a:ext uri="{FF2B5EF4-FFF2-40B4-BE49-F238E27FC236}">
                <a16:creationId xmlns:a16="http://schemas.microsoft.com/office/drawing/2014/main" id="{454E97B8-94A8-4ABE-84B9-AF87A8C539FF}"/>
              </a:ext>
            </a:extLst>
          </p:cNvPr>
          <p:cNvSpPr txBox="1"/>
          <p:nvPr/>
        </p:nvSpPr>
        <p:spPr>
          <a:xfrm>
            <a:off x="6047916" y="5141620"/>
            <a:ext cx="1203960" cy="261610"/>
          </a:xfrm>
          <a:prstGeom prst="rect">
            <a:avLst/>
          </a:prstGeom>
          <a:noFill/>
        </p:spPr>
        <p:txBody>
          <a:bodyPr wrap="square" rtlCol="0">
            <a:spAutoFit/>
          </a:bodyPr>
          <a:lstStyle/>
          <a:p>
            <a:pPr algn="ctr"/>
            <a:r>
              <a:rPr lang="en-US" altLang="ja-JP" sz="1100" dirty="0"/>
              <a:t>Validation</a:t>
            </a:r>
            <a:r>
              <a:rPr lang="ja-JP" altLang="en-US" sz="1100" dirty="0"/>
              <a:t> </a:t>
            </a:r>
            <a:r>
              <a:rPr lang="en-US" altLang="ja-JP" sz="1100" dirty="0"/>
              <a:t>test</a:t>
            </a:r>
            <a:endParaRPr kumimoji="1" lang="ja-JP" altLang="en-US" sz="1100" dirty="0"/>
          </a:p>
        </p:txBody>
      </p:sp>
      <p:sp>
        <p:nvSpPr>
          <p:cNvPr id="30" name="円弧 29">
            <a:extLst>
              <a:ext uri="{FF2B5EF4-FFF2-40B4-BE49-F238E27FC236}">
                <a16:creationId xmlns:a16="http://schemas.microsoft.com/office/drawing/2014/main" id="{CA407F79-F6D9-4567-B08E-46B3DD7FBF8E}"/>
              </a:ext>
            </a:extLst>
          </p:cNvPr>
          <p:cNvSpPr/>
          <p:nvPr/>
        </p:nvSpPr>
        <p:spPr>
          <a:xfrm rot="5400000">
            <a:off x="2980232" y="4265981"/>
            <a:ext cx="2695905" cy="1478280"/>
          </a:xfrm>
          <a:prstGeom prst="arc">
            <a:avLst>
              <a:gd name="adj1" fmla="val 10781894"/>
              <a:gd name="adj2" fmla="val 0"/>
            </a:avLst>
          </a:prstGeom>
          <a:ln w="38100">
            <a:solidFill>
              <a:srgbClr val="FFC000"/>
            </a:solidFill>
            <a:headEnd type="arrow"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731A62DB-DE1F-401C-9D9C-3169B36AAC80}"/>
              </a:ext>
            </a:extLst>
          </p:cNvPr>
          <p:cNvSpPr txBox="1"/>
          <p:nvPr/>
        </p:nvSpPr>
        <p:spPr>
          <a:xfrm>
            <a:off x="2960629" y="2138153"/>
            <a:ext cx="1930225" cy="261610"/>
          </a:xfrm>
          <a:prstGeom prst="rect">
            <a:avLst/>
          </a:prstGeom>
          <a:noFill/>
        </p:spPr>
        <p:txBody>
          <a:bodyPr wrap="square" rtlCol="0">
            <a:spAutoFit/>
          </a:bodyPr>
          <a:lstStyle/>
          <a:p>
            <a:pPr algn="ctr"/>
            <a:r>
              <a:rPr lang="en-US" altLang="ja-JP" sz="1100" dirty="0"/>
              <a:t>Waiting</a:t>
            </a:r>
            <a:r>
              <a:rPr lang="ja-JP" altLang="en-US" sz="1100" dirty="0"/>
              <a:t> </a:t>
            </a:r>
            <a:r>
              <a:rPr lang="en-US" altLang="ja-JP" sz="1100" dirty="0"/>
              <a:t>arrival</a:t>
            </a:r>
            <a:r>
              <a:rPr lang="ja-JP" altLang="en-US" sz="1100" dirty="0"/>
              <a:t> </a:t>
            </a:r>
            <a:r>
              <a:rPr lang="en-US" altLang="ja-JP" sz="1100" dirty="0"/>
              <a:t>of</a:t>
            </a:r>
            <a:r>
              <a:rPr lang="ja-JP" altLang="en-US" sz="1100" dirty="0"/>
              <a:t> </a:t>
            </a:r>
            <a:r>
              <a:rPr lang="en-US" altLang="ja-JP" sz="1100" dirty="0"/>
              <a:t>the</a:t>
            </a:r>
            <a:r>
              <a:rPr lang="ja-JP" altLang="en-US" sz="1100" dirty="0"/>
              <a:t> </a:t>
            </a:r>
            <a:r>
              <a:rPr lang="en-US" altLang="ja-JP" sz="1100" dirty="0"/>
              <a:t>device</a:t>
            </a:r>
            <a:endParaRPr kumimoji="1" lang="ja-JP" altLang="en-US" sz="1100" dirty="0"/>
          </a:p>
        </p:txBody>
      </p:sp>
      <p:sp>
        <p:nvSpPr>
          <p:cNvPr id="36" name="テキスト ボックス 35">
            <a:extLst>
              <a:ext uri="{FF2B5EF4-FFF2-40B4-BE49-F238E27FC236}">
                <a16:creationId xmlns:a16="http://schemas.microsoft.com/office/drawing/2014/main" id="{2958AA94-4AB2-4186-9F71-469CE2A3EAAB}"/>
              </a:ext>
            </a:extLst>
          </p:cNvPr>
          <p:cNvSpPr txBox="1"/>
          <p:nvPr/>
        </p:nvSpPr>
        <p:spPr>
          <a:xfrm>
            <a:off x="3865805" y="3362386"/>
            <a:ext cx="1559211" cy="261610"/>
          </a:xfrm>
          <a:prstGeom prst="rect">
            <a:avLst/>
          </a:prstGeom>
          <a:noFill/>
        </p:spPr>
        <p:txBody>
          <a:bodyPr wrap="square" rtlCol="0">
            <a:spAutoFit/>
          </a:bodyPr>
          <a:lstStyle/>
          <a:p>
            <a:pPr algn="ctr"/>
            <a:r>
              <a:rPr lang="en-US" altLang="ja-JP" sz="1100" dirty="0"/>
              <a:t>Calculation</a:t>
            </a:r>
            <a:endParaRPr kumimoji="1" lang="ja-JP" altLang="en-US" sz="1100" dirty="0"/>
          </a:p>
        </p:txBody>
      </p:sp>
      <p:sp>
        <p:nvSpPr>
          <p:cNvPr id="31" name="テキスト ボックス 30">
            <a:extLst>
              <a:ext uri="{FF2B5EF4-FFF2-40B4-BE49-F238E27FC236}">
                <a16:creationId xmlns:a16="http://schemas.microsoft.com/office/drawing/2014/main" id="{FFC8A5F3-63DA-458C-880E-824CF96108ED}"/>
              </a:ext>
            </a:extLst>
          </p:cNvPr>
          <p:cNvSpPr txBox="1"/>
          <p:nvPr/>
        </p:nvSpPr>
        <p:spPr>
          <a:xfrm>
            <a:off x="2953231" y="4580996"/>
            <a:ext cx="1930225" cy="261610"/>
          </a:xfrm>
          <a:prstGeom prst="rect">
            <a:avLst/>
          </a:prstGeom>
          <a:noFill/>
        </p:spPr>
        <p:txBody>
          <a:bodyPr wrap="square" rtlCol="0">
            <a:spAutoFit/>
          </a:bodyPr>
          <a:lstStyle/>
          <a:p>
            <a:pPr algn="ctr"/>
            <a:r>
              <a:rPr lang="en-US" altLang="ja-JP" sz="1100" dirty="0"/>
              <a:t>Waiting</a:t>
            </a:r>
            <a:r>
              <a:rPr lang="ja-JP" altLang="en-US" sz="1100" dirty="0"/>
              <a:t> </a:t>
            </a:r>
            <a:r>
              <a:rPr lang="en-US" altLang="ja-JP" sz="1100" dirty="0"/>
              <a:t>arrival</a:t>
            </a:r>
            <a:r>
              <a:rPr lang="ja-JP" altLang="en-US" sz="1100" dirty="0"/>
              <a:t> </a:t>
            </a:r>
            <a:r>
              <a:rPr lang="en-US" altLang="ja-JP" sz="1100" dirty="0"/>
              <a:t>of</a:t>
            </a:r>
            <a:r>
              <a:rPr lang="ja-JP" altLang="en-US" sz="1100" dirty="0"/>
              <a:t> </a:t>
            </a:r>
            <a:r>
              <a:rPr lang="en-US" altLang="ja-JP" sz="1100" dirty="0"/>
              <a:t>the</a:t>
            </a:r>
            <a:r>
              <a:rPr lang="ja-JP" altLang="en-US" sz="1100" dirty="0"/>
              <a:t> </a:t>
            </a:r>
            <a:r>
              <a:rPr lang="en-US" altLang="ja-JP" sz="1100" dirty="0"/>
              <a:t>device</a:t>
            </a:r>
            <a:endParaRPr kumimoji="1" lang="ja-JP" altLang="en-US" sz="1100" dirty="0"/>
          </a:p>
        </p:txBody>
      </p:sp>
      <p:cxnSp>
        <p:nvCxnSpPr>
          <p:cNvPr id="32" name="直線矢印コネクタ 31">
            <a:extLst>
              <a:ext uri="{FF2B5EF4-FFF2-40B4-BE49-F238E27FC236}">
                <a16:creationId xmlns:a16="http://schemas.microsoft.com/office/drawing/2014/main" id="{019AFFE6-40FE-404E-95FF-4A32C114EC13}"/>
              </a:ext>
            </a:extLst>
          </p:cNvPr>
          <p:cNvCxnSpPr/>
          <p:nvPr/>
        </p:nvCxnSpPr>
        <p:spPr>
          <a:xfrm>
            <a:off x="2771591" y="4874827"/>
            <a:ext cx="857174"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p:cNvSpPr>
            <a:spLocks noGrp="1"/>
          </p:cNvSpPr>
          <p:nvPr>
            <p:ph type="sldNum" sz="quarter" idx="12"/>
          </p:nvPr>
        </p:nvSpPr>
        <p:spPr/>
        <p:txBody>
          <a:bodyPr/>
          <a:lstStyle/>
          <a:p>
            <a:fld id="{8F43C5A4-D77E-4248-9597-C5F8C86CFB91}" type="slidenum">
              <a:rPr kumimoji="1" lang="ja-JP" altLang="en-US" smtClean="0"/>
              <a:t>10</a:t>
            </a:fld>
            <a:endParaRPr kumimoji="1" lang="ja-JP" altLang="en-US"/>
          </a:p>
        </p:txBody>
      </p:sp>
    </p:spTree>
    <p:extLst>
      <p:ext uri="{BB962C8B-B14F-4D97-AF65-F5344CB8AC3E}">
        <p14:creationId xmlns:p14="http://schemas.microsoft.com/office/powerpoint/2010/main" val="753309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89" y="656949"/>
            <a:ext cx="8614800" cy="4955203"/>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Requirement of warning sound</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CLEPA proposed tonal sound should be limited from 700 Hz to 2800.</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On the other hand, from 500 Hz to 4000Hz of tonal sound which is defined in South Korean domestic law, and Japanese current situation is same frequency range. Based on the information above, TF group agreed tonal sound should be from 500 Hz to 4000Hz.</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TF group agreed sound emitting count per minute are 24-120.</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Previously, table of limit value consists of 3 sound types (tonal sound, Broad band sound, 1/3 Octave band sound). After discussion in the group, TF group decided BBS and 1/3 octave band sound are same limit value.</a:t>
            </a:r>
            <a:endParaRPr lang="en-US" altLang="ja-JP" sz="2400"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11</a:t>
            </a:fld>
            <a:endParaRPr kumimoji="1" lang="ja-JP" altLang="en-US"/>
          </a:p>
        </p:txBody>
      </p:sp>
    </p:spTree>
    <p:extLst>
      <p:ext uri="{BB962C8B-B14F-4D97-AF65-F5344CB8AC3E}">
        <p14:creationId xmlns:p14="http://schemas.microsoft.com/office/powerpoint/2010/main" val="979799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938610" cy="3477875"/>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Tahoma" panose="020B0604030504040204" pitchFamily="34" charset="0"/>
              </a:rPr>
              <a:t>Test method for self-adjusting device</a:t>
            </a:r>
            <a:endParaRPr lang="en-US" altLang="ja-JP" sz="2800" dirty="0">
              <a:solidFill>
                <a:srgbClr val="92D050"/>
              </a:solidFill>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altLang="ja-JP" sz="2400" dirty="0">
                <a:ea typeface="メイリオ" panose="020B0604030504040204" pitchFamily="50" charset="-128"/>
                <a:cs typeface="Tahoma" panose="020B0604030504040204" pitchFamily="34" charset="0"/>
              </a:rPr>
              <a:t>The test method is being made, now. After completion, verification test will be conducted.</a:t>
            </a:r>
          </a:p>
          <a:p>
            <a:pPr marL="342900" indent="-342900">
              <a:buFont typeface="Arial" panose="020B0604020202020204" pitchFamily="34" charset="0"/>
              <a:buChar char="•"/>
            </a:pPr>
            <a:endParaRPr lang="en-US" altLang="ja-JP" sz="2400" dirty="0">
              <a:ea typeface="メイリオ" panose="020B0604030504040204" pitchFamily="50" charset="-128"/>
              <a:cs typeface="Tahoma" panose="020B0604030504040204" pitchFamily="34" charset="0"/>
            </a:endParaRPr>
          </a:p>
          <a:p>
            <a:pPr marL="342900" indent="-342900">
              <a:buFont typeface="Arial" panose="020B0604020202020204" pitchFamily="34" charset="0"/>
              <a:buChar char="•"/>
            </a:pPr>
            <a:r>
              <a:rPr lang="en-US" altLang="ja-JP" sz="2400" dirty="0">
                <a:ea typeface="メイリオ" panose="020B0604030504040204" pitchFamily="50" charset="-128"/>
                <a:cs typeface="Tahoma" panose="020B0604030504040204" pitchFamily="34" charset="0"/>
              </a:rPr>
              <a:t>In part I test (component test), 4 different volume pink noise is proposed to be used.</a:t>
            </a:r>
          </a:p>
          <a:p>
            <a:pPr marL="342900" indent="-342900">
              <a:buFont typeface="Arial" panose="020B0604020202020204" pitchFamily="34" charset="0"/>
              <a:buChar char="•"/>
            </a:pPr>
            <a:endParaRPr lang="en-US" altLang="ja-JP" sz="2400" dirty="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altLang="ja-JP" sz="2400" dirty="0">
                <a:ea typeface="Tahoma" panose="020B0604030504040204" pitchFamily="34" charset="0"/>
                <a:cs typeface="Tahoma" panose="020B0604030504040204" pitchFamily="34" charset="0"/>
              </a:rPr>
              <a:t>In part II test (vehicle test), it is difficult to control BGN level, a realistic and an appropriate test method will be discussed.</a:t>
            </a:r>
            <a:endParaRPr lang="en-US" altLang="ja-JP" sz="2400"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12</a:t>
            </a:fld>
            <a:endParaRPr kumimoji="1" lang="ja-JP" altLang="en-US"/>
          </a:p>
        </p:txBody>
      </p:sp>
    </p:spTree>
    <p:extLst>
      <p:ext uri="{BB962C8B-B14F-4D97-AF65-F5344CB8AC3E}">
        <p14:creationId xmlns:p14="http://schemas.microsoft.com/office/powerpoint/2010/main" val="3050290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8306910" cy="3046988"/>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Other safety device</a:t>
            </a:r>
            <a:endParaRPr lang="en-US" altLang="ja-JP" sz="20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From technical point of view, EC propose not to describe as rearward facing camera system or a detection system.</a:t>
            </a:r>
          </a:p>
          <a:p>
            <a:pPr marL="342900" indent="-342900">
              <a:buFont typeface="Arial" panose="020B0604020202020204" pitchFamily="34" charset="0"/>
              <a:buChar char="•"/>
            </a:pPr>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As a result of discussion, TF group decided other safety devices are indicated as "non-audible safety system". TFRWS will ask VRU-Proxi IWG above indication.</a:t>
            </a:r>
          </a:p>
          <a:p>
            <a:pPr marL="342900" indent="-342900">
              <a:buFont typeface="Arial" panose="020B0604020202020204" pitchFamily="34" charset="0"/>
              <a:buChar char="•"/>
            </a:pPr>
            <a:endParaRPr lang="en-US" altLang="ja-JP" sz="2000"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13</a:t>
            </a:fld>
            <a:endParaRPr kumimoji="1" lang="ja-JP" altLang="en-US"/>
          </a:p>
        </p:txBody>
      </p:sp>
    </p:spTree>
    <p:extLst>
      <p:ext uri="{BB962C8B-B14F-4D97-AF65-F5344CB8AC3E}">
        <p14:creationId xmlns:p14="http://schemas.microsoft.com/office/powerpoint/2010/main" val="3612244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584775"/>
          </a:xfrm>
          <a:prstGeom prst="rect">
            <a:avLst/>
          </a:prstGeom>
          <a:noFill/>
        </p:spPr>
        <p:txBody>
          <a:bodyPr wrap="square" rtlCol="0">
            <a:spAutoFit/>
          </a:bodyPr>
          <a:lstStyle/>
          <a:p>
            <a:r>
              <a:rPr lang="en-US" altLang="ja-JP" sz="3200" dirty="0">
                <a:solidFill>
                  <a:srgbClr val="00B0F0"/>
                </a:solidFill>
              </a:rPr>
              <a:t>Coordination with GRSG and VRU-Proxi IWG</a:t>
            </a:r>
          </a:p>
        </p:txBody>
      </p:sp>
      <p:sp>
        <p:nvSpPr>
          <p:cNvPr id="6" name="テキスト ボックス 5"/>
          <p:cNvSpPr txBox="1"/>
          <p:nvPr/>
        </p:nvSpPr>
        <p:spPr>
          <a:xfrm>
            <a:off x="748226" y="914402"/>
            <a:ext cx="9037611" cy="5940088"/>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Switzerland reported last our status report (GRBP-70-24) to GRSG (October, 2020).</a:t>
            </a:r>
          </a:p>
          <a:p>
            <a:endParaRPr lang="en-US" altLang="ja-JP" sz="2400" dirty="0">
              <a:latin typeface="Calibri" panose="020F0502020204030204" pitchFamily="34" charset="0"/>
              <a:ea typeface="メイリオ" panose="020B0604030504040204" pitchFamily="50" charset="-128"/>
              <a:cs typeface="Calibri" panose="020F0502020204030204" pitchFamily="34" charset="0"/>
            </a:endParaRPr>
          </a:p>
          <a:p>
            <a:r>
              <a:rPr lang="en-US" altLang="ja-JP" sz="2400" dirty="0">
                <a:latin typeface="Calibri" panose="020F0502020204030204" pitchFamily="34" charset="0"/>
                <a:ea typeface="メイリオ" panose="020B0604030504040204" pitchFamily="50" charset="-128"/>
                <a:cs typeface="Calibri" panose="020F0502020204030204" pitchFamily="34" charset="0"/>
              </a:rPr>
              <a:t>Following sentences were made by Switzerland and secretariat</a:t>
            </a:r>
            <a:r>
              <a:rPr lang="ja-JP" altLang="en-US" sz="2400" dirty="0">
                <a:latin typeface="Calibri" panose="020F0502020204030204" pitchFamily="34" charset="0"/>
                <a:ea typeface="メイリオ" panose="020B0604030504040204" pitchFamily="50" charset="-128"/>
                <a:cs typeface="Calibri" panose="020F0502020204030204" pitchFamily="34" charset="0"/>
              </a:rPr>
              <a:t> </a:t>
            </a:r>
            <a:r>
              <a:rPr lang="en-US" altLang="ja-JP" sz="2400" dirty="0">
                <a:latin typeface="Calibri" panose="020F0502020204030204" pitchFamily="34" charset="0"/>
                <a:ea typeface="メイリオ" panose="020B0604030504040204" pitchFamily="50" charset="-128"/>
                <a:cs typeface="Calibri" panose="020F0502020204030204" pitchFamily="34" charset="0"/>
              </a:rPr>
              <a:t>of GRSG</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understand the need for a pause switch. However, it should not be active in every situation e.g. when a redundant safety system e.g. camera monitor system or detection system is not providing the sufficient safety.</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considered as an example the case of a vehicle with a coupled trailer. If the vehicle with trailer is in reversing gear, the pause switch should be ineffective as the camera would not deliver necessary information to the driver.</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recommends that the conditions shall be listed in the future regulation when the pause switch is effective or, if not possible, criteria shall be envisaged.</a:t>
            </a:r>
          </a:p>
          <a:p>
            <a:pPr marL="285750" indent="-285750">
              <a:buFont typeface="Arial" panose="020B0604020202020204" pitchFamily="34" charset="0"/>
              <a:buChar char="•"/>
            </a:pPr>
            <a:endParaRPr lang="en-US" altLang="ja-JP" sz="2000" dirty="0">
              <a:latin typeface="Calibri" panose="020F0502020204030204" pitchFamily="34" charset="0"/>
              <a:ea typeface="メイリオ" panose="020B0604030504040204" pitchFamily="50" charset="-128"/>
              <a:cs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8F43C5A4-D77E-4248-9597-C5F8C86CFB91}" type="slidenum">
              <a:rPr kumimoji="1" lang="ja-JP" altLang="en-US" smtClean="0"/>
              <a:t>14</a:t>
            </a:fld>
            <a:endParaRPr kumimoji="1" lang="ja-JP" altLang="en-US"/>
          </a:p>
        </p:txBody>
      </p:sp>
    </p:spTree>
    <p:extLst>
      <p:ext uri="{BB962C8B-B14F-4D97-AF65-F5344CB8AC3E}">
        <p14:creationId xmlns:p14="http://schemas.microsoft.com/office/powerpoint/2010/main" val="1003610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5" y="88012"/>
            <a:ext cx="8996805" cy="584775"/>
          </a:xfrm>
          <a:prstGeom prst="rect">
            <a:avLst/>
          </a:prstGeom>
          <a:noFill/>
        </p:spPr>
        <p:txBody>
          <a:bodyPr wrap="square" rtlCol="0">
            <a:spAutoFit/>
          </a:bodyPr>
          <a:lstStyle/>
          <a:p>
            <a:r>
              <a:rPr lang="en-US" altLang="ja-JP" sz="3200" dirty="0">
                <a:solidFill>
                  <a:srgbClr val="00B0F0"/>
                </a:solidFill>
              </a:rPr>
              <a:t>Coordination with GRSG and VRU-Proxi IWG</a:t>
            </a:r>
            <a:r>
              <a:rPr lang="ja-JP" altLang="en-US" sz="3200" dirty="0">
                <a:solidFill>
                  <a:srgbClr val="00B0F0"/>
                </a:solidFill>
              </a:rPr>
              <a:t> </a:t>
            </a:r>
            <a:r>
              <a:rPr lang="en-US" altLang="ja-JP" sz="3200" dirty="0">
                <a:solidFill>
                  <a:srgbClr val="00B0F0"/>
                </a:solidFill>
              </a:rPr>
              <a:t>(con't)</a:t>
            </a:r>
          </a:p>
        </p:txBody>
      </p:sp>
      <p:sp>
        <p:nvSpPr>
          <p:cNvPr id="6" name="テキスト ボックス 5"/>
          <p:cNvSpPr txBox="1"/>
          <p:nvPr/>
        </p:nvSpPr>
        <p:spPr>
          <a:xfrm>
            <a:off x="748227" y="914402"/>
            <a:ext cx="8419070" cy="1938992"/>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Depending on suggestion by GRSG, the conditions when the pause switch is allowable or not, are summarized as follows.</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Regarding trailer, it should be discussed that it is possible to make a system enable to judge whether the other safety device installed in the trailer is effective or not.</a:t>
            </a:r>
          </a:p>
        </p:txBody>
      </p:sp>
      <p:sp>
        <p:nvSpPr>
          <p:cNvPr id="9" name="スライド番号プレースホルダー 8"/>
          <p:cNvSpPr>
            <a:spLocks noGrp="1"/>
          </p:cNvSpPr>
          <p:nvPr>
            <p:ph type="sldNum" sz="quarter" idx="12"/>
          </p:nvPr>
        </p:nvSpPr>
        <p:spPr/>
        <p:txBody>
          <a:bodyPr/>
          <a:lstStyle/>
          <a:p>
            <a:fld id="{8F43C5A4-D77E-4248-9597-C5F8C86CFB91}" type="slidenum">
              <a:rPr kumimoji="1" lang="ja-JP" altLang="en-US" smtClean="0"/>
              <a:t>15</a:t>
            </a:fld>
            <a:endParaRPr kumimoji="1" lang="ja-JP" altLang="en-US"/>
          </a:p>
        </p:txBody>
      </p:sp>
      <p:pic>
        <p:nvPicPr>
          <p:cNvPr id="3" name="図 2">
            <a:extLst>
              <a:ext uri="{FF2B5EF4-FFF2-40B4-BE49-F238E27FC236}">
                <a16:creationId xmlns:a16="http://schemas.microsoft.com/office/drawing/2014/main" id="{E0C1DC34-FDD3-4BD2-9C53-1395BD1C05B3}"/>
              </a:ext>
            </a:extLst>
          </p:cNvPr>
          <p:cNvPicPr>
            <a:picLocks noChangeAspect="1"/>
          </p:cNvPicPr>
          <p:nvPr/>
        </p:nvPicPr>
        <p:blipFill>
          <a:blip r:embed="rId2"/>
          <a:stretch>
            <a:fillRect/>
          </a:stretch>
        </p:blipFill>
        <p:spPr>
          <a:xfrm>
            <a:off x="337918" y="3019922"/>
            <a:ext cx="9239713" cy="1837829"/>
          </a:xfrm>
          <a:prstGeom prst="rect">
            <a:avLst/>
          </a:prstGeom>
        </p:spPr>
      </p:pic>
    </p:spTree>
    <p:extLst>
      <p:ext uri="{BB962C8B-B14F-4D97-AF65-F5344CB8AC3E}">
        <p14:creationId xmlns:p14="http://schemas.microsoft.com/office/powerpoint/2010/main" val="2089584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721496"/>
            <a:ext cx="8466292" cy="2000548"/>
          </a:xfrm>
          <a:prstGeom prst="rect">
            <a:avLst/>
          </a:prstGeom>
          <a:noFill/>
        </p:spPr>
        <p:txBody>
          <a:bodyPr wrap="square" rtlCol="0">
            <a:spAutoFit/>
          </a:bodyPr>
          <a:lstStyle/>
          <a:p>
            <a:endParaRPr lang="en-US" altLang="ja-JP" dirty="0"/>
          </a:p>
          <a:p>
            <a:endParaRPr lang="en-US" altLang="ja-JP" dirty="0"/>
          </a:p>
          <a:p>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200" dirty="0">
                <a:latin typeface="メイリオ" panose="020B0604030504040204" pitchFamily="50" charset="-128"/>
                <a:ea typeface="メイリオ" panose="020B0604030504040204" pitchFamily="50" charset="-128"/>
                <a:cs typeface="メイリオ" panose="020B0604030504040204" pitchFamily="50" charset="-128"/>
              </a:rPr>
              <a:t>The schedule will be decided at 28</a:t>
            </a:r>
            <a:r>
              <a:rPr lang="en-US" altLang="ja-JP" sz="2200" baseline="30000" dirty="0">
                <a:latin typeface="メイリオ" panose="020B0604030504040204" pitchFamily="50" charset="-128"/>
                <a:ea typeface="メイリオ" panose="020B0604030504040204" pitchFamily="50" charset="-128"/>
                <a:cs typeface="メイリオ" panose="020B0604030504040204" pitchFamily="50" charset="-128"/>
              </a:rPr>
              <a:t>th</a:t>
            </a:r>
            <a:r>
              <a:rPr lang="en-US" altLang="ja-JP" sz="2200" dirty="0">
                <a:latin typeface="メイリオ" panose="020B0604030504040204" pitchFamily="50" charset="-128"/>
                <a:ea typeface="メイリオ" panose="020B0604030504040204" pitchFamily="50" charset="-128"/>
                <a:cs typeface="メイリオ" panose="020B0604030504040204" pitchFamily="50" charset="-128"/>
              </a:rPr>
              <a:t>, January 2020.</a:t>
            </a:r>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584775"/>
          </a:xfrm>
          <a:prstGeom prst="rect">
            <a:avLst/>
          </a:prstGeom>
          <a:noFill/>
        </p:spPr>
        <p:txBody>
          <a:bodyPr wrap="square" rtlCol="0">
            <a:spAutoFit/>
          </a:bodyPr>
          <a:lstStyle/>
          <a:p>
            <a:r>
              <a:rPr lang="en-US" altLang="ja-JP" sz="3200" dirty="0">
                <a:solidFill>
                  <a:srgbClr val="00B0F0"/>
                </a:solidFill>
              </a:rPr>
              <a:t>Schedule</a:t>
            </a:r>
          </a:p>
        </p:txBody>
      </p:sp>
      <p:sp>
        <p:nvSpPr>
          <p:cNvPr id="3" name="スライド番号プレースホルダー 2"/>
          <p:cNvSpPr>
            <a:spLocks noGrp="1"/>
          </p:cNvSpPr>
          <p:nvPr>
            <p:ph type="sldNum" sz="quarter" idx="12"/>
          </p:nvPr>
        </p:nvSpPr>
        <p:spPr/>
        <p:txBody>
          <a:bodyPr/>
          <a:lstStyle/>
          <a:p>
            <a:fld id="{8F43C5A4-D77E-4248-9597-C5F8C86CFB91}" type="slidenum">
              <a:rPr kumimoji="1" lang="ja-JP" altLang="en-US" smtClean="0"/>
              <a:t>16</a:t>
            </a:fld>
            <a:endParaRPr kumimoji="1" lang="ja-JP" altLang="en-US"/>
          </a:p>
        </p:txBody>
      </p:sp>
    </p:spTree>
    <p:extLst>
      <p:ext uri="{BB962C8B-B14F-4D97-AF65-F5344CB8AC3E}">
        <p14:creationId xmlns:p14="http://schemas.microsoft.com/office/powerpoint/2010/main" val="2724220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0" y="82373"/>
            <a:ext cx="9654746" cy="5693866"/>
          </a:xfrm>
          <a:prstGeom prst="rect">
            <a:avLst/>
          </a:prstGeom>
          <a:noFill/>
        </p:spPr>
        <p:txBody>
          <a:bodyPr wrap="square" rtlCol="0">
            <a:spAutoFit/>
          </a:bodyPr>
          <a:lstStyle/>
          <a:p>
            <a:r>
              <a:rPr lang="en-US" altLang="ja-JP" sz="3200" dirty="0">
                <a:solidFill>
                  <a:srgbClr val="0070C0"/>
                </a:solidFill>
              </a:rPr>
              <a:t>  Meeting</a:t>
            </a:r>
          </a:p>
          <a:p>
            <a:endParaRPr kumimoji="1" lang="en-US" altLang="ja-JP" sz="3000" dirty="0">
              <a:solidFill>
                <a:srgbClr val="0070C0"/>
              </a:solidFill>
            </a:endParaRPr>
          </a:p>
          <a:p>
            <a:endParaRPr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r>
              <a:rPr lang="en-US" altLang="ja-JP" sz="3200" dirty="0">
                <a:solidFill>
                  <a:srgbClr val="0070C0"/>
                </a:solidFill>
              </a:rPr>
              <a:t>  9th meeting participants</a:t>
            </a:r>
          </a:p>
          <a:p>
            <a:endParaRPr lang="en-US" altLang="ja-JP" sz="3000" dirty="0">
              <a:solidFill>
                <a:srgbClr val="0070C0"/>
              </a:solidFill>
            </a:endParaRPr>
          </a:p>
          <a:p>
            <a:endParaRPr lang="en-US" altLang="ja-JP" sz="3000" dirty="0">
              <a:solidFill>
                <a:srgbClr val="0070C0"/>
              </a:solidFill>
            </a:endParaRPr>
          </a:p>
          <a:p>
            <a:r>
              <a:rPr lang="en-US" altLang="ja-JP" sz="3200" dirty="0">
                <a:solidFill>
                  <a:srgbClr val="0070C0"/>
                </a:solidFill>
              </a:rPr>
              <a:t>  10th meeting participants</a:t>
            </a: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5" name="Espace réservé du contenu 2"/>
          <p:cNvSpPr txBox="1">
            <a:spLocks/>
          </p:cNvSpPr>
          <p:nvPr/>
        </p:nvSpPr>
        <p:spPr>
          <a:xfrm>
            <a:off x="1500744" y="3689910"/>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Japan, Germany, Netherland, EC</a:t>
            </a:r>
          </a:p>
          <a:p>
            <a:pPr marL="0" indent="0">
              <a:buNone/>
            </a:pPr>
            <a:r>
              <a:rPr lang="fr-FR" sz="2400" dirty="0"/>
              <a:t>NGOs, etc : OICA, GREWUS (Guest), EMEA (Guest)</a:t>
            </a:r>
            <a:endParaRPr lang="en-GB" sz="2400" dirty="0"/>
          </a:p>
        </p:txBody>
      </p:sp>
      <p:sp>
        <p:nvSpPr>
          <p:cNvPr id="3" name="Espace réservé du contenu 2"/>
          <p:cNvSpPr>
            <a:spLocks noGrp="1"/>
          </p:cNvSpPr>
          <p:nvPr>
            <p:ph idx="1"/>
          </p:nvPr>
        </p:nvSpPr>
        <p:spPr>
          <a:xfrm>
            <a:off x="1499328" y="836696"/>
            <a:ext cx="6700584" cy="1445183"/>
          </a:xfrm>
        </p:spPr>
        <p:txBody>
          <a:bodyPr>
            <a:noAutofit/>
          </a:bodyPr>
          <a:lstStyle/>
          <a:p>
            <a:pPr marL="0" indent="0">
              <a:buNone/>
            </a:pPr>
            <a:r>
              <a:rPr lang="en-US" sz="2400" dirty="0"/>
              <a:t>9th Meeting : October</a:t>
            </a:r>
            <a:r>
              <a:rPr lang="en-US" altLang="ja-JP" sz="2400" dirty="0"/>
              <a:t> 22-24, 2019 – Brussels</a:t>
            </a:r>
          </a:p>
          <a:p>
            <a:pPr marL="0" indent="0">
              <a:buNone/>
            </a:pPr>
            <a:r>
              <a:rPr lang="en-US" altLang="ja-JP" sz="2400" dirty="0"/>
              <a:t>                          Small group drafting meeting</a:t>
            </a:r>
          </a:p>
          <a:p>
            <a:pPr marL="0" indent="0">
              <a:buNone/>
            </a:pPr>
            <a:r>
              <a:rPr lang="en-GB" sz="2400" dirty="0"/>
              <a:t>10th Meeting : January 28, 2020 – Geneva</a:t>
            </a:r>
          </a:p>
          <a:p>
            <a:pPr marL="0" indent="0">
              <a:buNone/>
            </a:pPr>
            <a:r>
              <a:rPr lang="en-GB" sz="2400" dirty="0"/>
              <a:t>                          Task force meeting</a:t>
            </a:r>
            <a:endParaRPr lang="en-GB" altLang="ja-JP" sz="2400" dirty="0"/>
          </a:p>
          <a:p>
            <a:pPr marL="0" indent="0">
              <a:buNone/>
            </a:pPr>
            <a:endParaRPr lang="en-GB" sz="2400" dirty="0"/>
          </a:p>
        </p:txBody>
      </p:sp>
      <p:sp>
        <p:nvSpPr>
          <p:cNvPr id="6" name="Espace réservé du contenu 2"/>
          <p:cNvSpPr txBox="1">
            <a:spLocks/>
          </p:cNvSpPr>
          <p:nvPr/>
        </p:nvSpPr>
        <p:spPr>
          <a:xfrm>
            <a:off x="1496622" y="5069754"/>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Japan, </a:t>
            </a:r>
          </a:p>
          <a:p>
            <a:pPr marL="0" indent="0">
              <a:buNone/>
            </a:pPr>
            <a:r>
              <a:rPr lang="fr-FR" sz="2400" dirty="0"/>
              <a:t>NGOs, etc : OICA</a:t>
            </a:r>
            <a:r>
              <a:rPr lang="fr-FR" sz="2400"/>
              <a:t>, GREWUS(Guest), ESG </a:t>
            </a:r>
            <a:r>
              <a:rPr lang="fr-FR" sz="2400" dirty="0"/>
              <a:t>(Guest),</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2</a:t>
            </a:fld>
            <a:endParaRPr kumimoji="1" lang="ja-JP" altLang="en-US"/>
          </a:p>
        </p:txBody>
      </p:sp>
    </p:spTree>
    <p:extLst>
      <p:ext uri="{BB962C8B-B14F-4D97-AF65-F5344CB8AC3E}">
        <p14:creationId xmlns:p14="http://schemas.microsoft.com/office/powerpoint/2010/main" val="3485179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89" y="656949"/>
            <a:ext cx="8175025" cy="6063198"/>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Schedule of document submission to GRBP</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TFRWS aimed to submit working document to GRBP in January, 2020 (GRBP #71).</a:t>
            </a:r>
          </a:p>
          <a:p>
            <a:pPr marL="342900" indent="-342900">
              <a:buFont typeface="Arial" panose="020B0604020202020204" pitchFamily="34" charset="0"/>
              <a:buChar char="•"/>
            </a:pPr>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Then, we decided to postpone submitting because validation of test method has not been conducted yet, and the information of limit value table to be discussed has not been provided enough by contracting parties.</a:t>
            </a:r>
          </a:p>
          <a:p>
            <a:pPr marL="342900" indent="-342900">
              <a:buFont typeface="Arial" panose="020B0604020202020204" pitchFamily="34" charset="0"/>
              <a:buChar char="•"/>
            </a:pPr>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Self-adjusting device is not expected at starting time of this group, however  it is on a draft now. Making test method for self-adjusting device is taking more time than expected</a:t>
            </a:r>
          </a:p>
          <a:p>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However, as a chair, I propose to set our goal to submit it at January 2021 (or later) because it is too short to achieve our conclusion.</a:t>
            </a:r>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3</a:t>
            </a:fld>
            <a:endParaRPr kumimoji="1" lang="ja-JP" altLang="en-US"/>
          </a:p>
        </p:txBody>
      </p:sp>
    </p:spTree>
    <p:extLst>
      <p:ext uri="{BB962C8B-B14F-4D97-AF65-F5344CB8AC3E}">
        <p14:creationId xmlns:p14="http://schemas.microsoft.com/office/powerpoint/2010/main" val="1491690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8">
            <a:extLst>
              <a:ext uri="{FF2B5EF4-FFF2-40B4-BE49-F238E27FC236}">
                <a16:creationId xmlns:a16="http://schemas.microsoft.com/office/drawing/2014/main" id="{108A0BEB-725D-4E18-B70F-74026AFF5B8F}"/>
              </a:ext>
            </a:extLst>
          </p:cNvPr>
          <p:cNvGraphicFramePr>
            <a:graphicFrameLocks noGrp="1"/>
          </p:cNvGraphicFramePr>
          <p:nvPr>
            <p:extLst>
              <p:ext uri="{D42A27DB-BD31-4B8C-83A1-F6EECF244321}">
                <p14:modId xmlns:p14="http://schemas.microsoft.com/office/powerpoint/2010/main" val="4194369072"/>
              </p:ext>
            </p:extLst>
          </p:nvPr>
        </p:nvGraphicFramePr>
        <p:xfrm>
          <a:off x="226243" y="551972"/>
          <a:ext cx="9304262" cy="5260144"/>
        </p:xfrm>
        <a:graphic>
          <a:graphicData uri="http://schemas.openxmlformats.org/drawingml/2006/table">
            <a:tbl>
              <a:tblPr firstRow="1" bandRow="1">
                <a:tableStyleId>{5C22544A-7EE6-4342-B048-85BDC9FD1C3A}</a:tableStyleId>
              </a:tblPr>
              <a:tblGrid>
                <a:gridCol w="1708922">
                  <a:extLst>
                    <a:ext uri="{9D8B030D-6E8A-4147-A177-3AD203B41FA5}">
                      <a16:colId xmlns:a16="http://schemas.microsoft.com/office/drawing/2014/main" val="4049390919"/>
                    </a:ext>
                  </a:extLst>
                </a:gridCol>
                <a:gridCol w="759534">
                  <a:extLst>
                    <a:ext uri="{9D8B030D-6E8A-4147-A177-3AD203B41FA5}">
                      <a16:colId xmlns:a16="http://schemas.microsoft.com/office/drawing/2014/main" val="1258653769"/>
                    </a:ext>
                  </a:extLst>
                </a:gridCol>
                <a:gridCol w="759534">
                  <a:extLst>
                    <a:ext uri="{9D8B030D-6E8A-4147-A177-3AD203B41FA5}">
                      <a16:colId xmlns:a16="http://schemas.microsoft.com/office/drawing/2014/main" val="2530233281"/>
                    </a:ext>
                  </a:extLst>
                </a:gridCol>
                <a:gridCol w="759534">
                  <a:extLst>
                    <a:ext uri="{9D8B030D-6E8A-4147-A177-3AD203B41FA5}">
                      <a16:colId xmlns:a16="http://schemas.microsoft.com/office/drawing/2014/main" val="2070592308"/>
                    </a:ext>
                  </a:extLst>
                </a:gridCol>
                <a:gridCol w="759534">
                  <a:extLst>
                    <a:ext uri="{9D8B030D-6E8A-4147-A177-3AD203B41FA5}">
                      <a16:colId xmlns:a16="http://schemas.microsoft.com/office/drawing/2014/main" val="1685884186"/>
                    </a:ext>
                  </a:extLst>
                </a:gridCol>
                <a:gridCol w="759534">
                  <a:extLst>
                    <a:ext uri="{9D8B030D-6E8A-4147-A177-3AD203B41FA5}">
                      <a16:colId xmlns:a16="http://schemas.microsoft.com/office/drawing/2014/main" val="2441553680"/>
                    </a:ext>
                  </a:extLst>
                </a:gridCol>
                <a:gridCol w="759534">
                  <a:extLst>
                    <a:ext uri="{9D8B030D-6E8A-4147-A177-3AD203B41FA5}">
                      <a16:colId xmlns:a16="http://schemas.microsoft.com/office/drawing/2014/main" val="1095083268"/>
                    </a:ext>
                  </a:extLst>
                </a:gridCol>
                <a:gridCol w="759534">
                  <a:extLst>
                    <a:ext uri="{9D8B030D-6E8A-4147-A177-3AD203B41FA5}">
                      <a16:colId xmlns:a16="http://schemas.microsoft.com/office/drawing/2014/main" val="522634335"/>
                    </a:ext>
                  </a:extLst>
                </a:gridCol>
                <a:gridCol w="759534">
                  <a:extLst>
                    <a:ext uri="{9D8B030D-6E8A-4147-A177-3AD203B41FA5}">
                      <a16:colId xmlns:a16="http://schemas.microsoft.com/office/drawing/2014/main" val="1486840454"/>
                    </a:ext>
                  </a:extLst>
                </a:gridCol>
                <a:gridCol w="759534">
                  <a:extLst>
                    <a:ext uri="{9D8B030D-6E8A-4147-A177-3AD203B41FA5}">
                      <a16:colId xmlns:a16="http://schemas.microsoft.com/office/drawing/2014/main" val="1065011278"/>
                    </a:ext>
                  </a:extLst>
                </a:gridCol>
                <a:gridCol w="759534">
                  <a:extLst>
                    <a:ext uri="{9D8B030D-6E8A-4147-A177-3AD203B41FA5}">
                      <a16:colId xmlns:a16="http://schemas.microsoft.com/office/drawing/2014/main" val="3080398015"/>
                    </a:ext>
                  </a:extLst>
                </a:gridCol>
              </a:tblGrid>
              <a:tr h="1038664">
                <a:tc>
                  <a:txBody>
                    <a:bodyPr/>
                    <a:lstStyle/>
                    <a:p>
                      <a:pPr algn="ctr"/>
                      <a:r>
                        <a:rPr kumimoji="1" lang="en-US" altLang="ja-JP" sz="1400" dirty="0"/>
                        <a:t>Item to discuss</a:t>
                      </a:r>
                    </a:p>
                  </a:txBody>
                  <a:tcPr anchor="ctr"/>
                </a:tc>
                <a:tc>
                  <a:txBody>
                    <a:bodyPr/>
                    <a:lstStyle/>
                    <a:p>
                      <a:pPr algn="ctr"/>
                      <a:r>
                        <a:rPr kumimoji="1" lang="en-US" altLang="ja-JP" sz="1400" dirty="0"/>
                        <a:t>TFRA #1</a:t>
                      </a:r>
                    </a:p>
                    <a:p>
                      <a:pPr algn="ctr"/>
                      <a:r>
                        <a:rPr kumimoji="1" lang="en-US" altLang="ja-JP" sz="1400" dirty="0"/>
                        <a:t>2017. 11</a:t>
                      </a:r>
                      <a:endParaRPr kumimoji="1" lang="ja-JP" altLang="en-US" sz="1400" dirty="0"/>
                    </a:p>
                  </a:txBody>
                  <a:tcPr anchor="ctr"/>
                </a:tc>
                <a:tc>
                  <a:txBody>
                    <a:bodyPr/>
                    <a:lstStyle/>
                    <a:p>
                      <a:pPr algn="ctr"/>
                      <a:r>
                        <a:rPr kumimoji="1" lang="en-US" altLang="ja-JP" sz="1400" dirty="0"/>
                        <a:t>GRB</a:t>
                      </a:r>
                    </a:p>
                    <a:p>
                      <a:pPr algn="ctr"/>
                      <a:r>
                        <a:rPr kumimoji="1" lang="en-US" altLang="ja-JP" sz="1400" dirty="0"/>
                        <a:t>2018. 1</a:t>
                      </a:r>
                      <a:endParaRPr kumimoji="1" lang="ja-JP" altLang="en-US" sz="1400" dirty="0"/>
                    </a:p>
                  </a:txBody>
                  <a:tcPr anchor="ctr"/>
                </a:tc>
                <a:tc>
                  <a:txBody>
                    <a:bodyPr/>
                    <a:lstStyle/>
                    <a:p>
                      <a:pPr algn="ctr"/>
                      <a:r>
                        <a:rPr kumimoji="1" lang="en-US" altLang="ja-JP" sz="1400" dirty="0"/>
                        <a:t>TFRA #2</a:t>
                      </a:r>
                    </a:p>
                    <a:p>
                      <a:pPr algn="ctr"/>
                      <a:r>
                        <a:rPr kumimoji="1" lang="en-US" altLang="ja-JP" sz="1400" dirty="0"/>
                        <a:t>2018. 6</a:t>
                      </a:r>
                      <a:endParaRPr kumimoji="1" lang="ja-JP" altLang="en-US" sz="1400" dirty="0"/>
                    </a:p>
                  </a:txBody>
                  <a:tcPr anchor="ctr"/>
                </a:tc>
                <a:tc>
                  <a:txBody>
                    <a:bodyPr/>
                    <a:lstStyle/>
                    <a:p>
                      <a:pPr algn="ctr"/>
                      <a:r>
                        <a:rPr kumimoji="1" lang="en-US" altLang="ja-JP" sz="1400" dirty="0"/>
                        <a:t>TFRA</a:t>
                      </a:r>
                      <a:r>
                        <a:rPr kumimoji="1" lang="ja-JP" altLang="en-US" sz="1400" dirty="0"/>
                        <a:t> </a:t>
                      </a:r>
                      <a:r>
                        <a:rPr kumimoji="1" lang="en-US" altLang="ja-JP" sz="1400" dirty="0"/>
                        <a:t>#3</a:t>
                      </a:r>
                    </a:p>
                    <a:p>
                      <a:pPr algn="ctr"/>
                      <a:r>
                        <a:rPr kumimoji="1" lang="en-US" altLang="ja-JP" sz="1400" dirty="0"/>
                        <a:t>2018. 9</a:t>
                      </a:r>
                    </a:p>
                  </a:txBody>
                  <a:tcPr anchor="ctr"/>
                </a:tc>
                <a:tc>
                  <a:txBody>
                    <a:bodyPr/>
                    <a:lstStyle/>
                    <a:p>
                      <a:pPr algn="ctr"/>
                      <a:r>
                        <a:rPr kumimoji="1" lang="en-US" altLang="ja-JP" sz="1400" dirty="0"/>
                        <a:t>TFRA #4</a:t>
                      </a:r>
                    </a:p>
                    <a:p>
                      <a:pPr algn="ctr"/>
                      <a:r>
                        <a:rPr kumimoji="1" lang="en-US" altLang="ja-JP" sz="1400" dirty="0"/>
                        <a:t>2018. 12</a:t>
                      </a:r>
                      <a:endParaRPr kumimoji="1" lang="ja-JP" altLang="en-US" sz="1400" dirty="0"/>
                    </a:p>
                  </a:txBody>
                  <a:tcPr anchor="ctr"/>
                </a:tc>
                <a:tc>
                  <a:txBody>
                    <a:bodyPr/>
                    <a:lstStyle/>
                    <a:p>
                      <a:pPr algn="ctr"/>
                      <a:r>
                        <a:rPr kumimoji="1" lang="en-US" altLang="ja-JP" sz="1400" dirty="0"/>
                        <a:t>TFRA #5</a:t>
                      </a:r>
                    </a:p>
                    <a:p>
                      <a:pPr algn="ctr"/>
                      <a:r>
                        <a:rPr kumimoji="1" lang="en-US" altLang="ja-JP" sz="1400" dirty="0"/>
                        <a:t>2019. 1</a:t>
                      </a:r>
                      <a:endParaRPr kumimoji="1" lang="ja-JP" altLang="en-US" sz="1400" dirty="0"/>
                    </a:p>
                  </a:txBody>
                  <a:tcPr anchor="ctr"/>
                </a:tc>
                <a:tc>
                  <a:txBody>
                    <a:bodyPr/>
                    <a:lstStyle/>
                    <a:p>
                      <a:pPr algn="ctr"/>
                      <a:r>
                        <a:rPr kumimoji="1" lang="en-US" altLang="ja-JP" sz="1400" dirty="0"/>
                        <a:t>TFRWS #6</a:t>
                      </a:r>
                    </a:p>
                    <a:p>
                      <a:pPr algn="ctr"/>
                      <a:r>
                        <a:rPr kumimoji="1" lang="en-US" altLang="ja-JP" sz="1400" dirty="0"/>
                        <a:t>2019. 6</a:t>
                      </a:r>
                      <a:endParaRPr kumimoji="1" lang="ja-JP" altLang="en-US" sz="1400" dirty="0"/>
                    </a:p>
                  </a:txBody>
                  <a:tcPr anchor="ctr"/>
                </a:tc>
                <a:tc>
                  <a:txBody>
                    <a:bodyPr/>
                    <a:lstStyle/>
                    <a:p>
                      <a:pPr algn="ctr"/>
                      <a:r>
                        <a:rPr kumimoji="1" lang="en-US" altLang="ja-JP" sz="1400" dirty="0"/>
                        <a:t>TFRWS #7</a:t>
                      </a:r>
                    </a:p>
                    <a:p>
                      <a:pPr algn="ctr"/>
                      <a:r>
                        <a:rPr kumimoji="1" lang="en-US" altLang="ja-JP" sz="1400" dirty="0"/>
                        <a:t>2019. 7</a:t>
                      </a:r>
                      <a:endParaRPr kumimoji="1" lang="ja-JP" altLang="en-US" sz="1400" dirty="0"/>
                    </a:p>
                  </a:txBody>
                  <a:tcPr anchor="ctr"/>
                </a:tc>
                <a:tc>
                  <a:txBody>
                    <a:bodyPr/>
                    <a:lstStyle/>
                    <a:p>
                      <a:pPr algn="ctr"/>
                      <a:r>
                        <a:rPr kumimoji="1" lang="en-US" altLang="ja-JP" sz="1400" dirty="0"/>
                        <a:t>TFRWS #8</a:t>
                      </a:r>
                    </a:p>
                    <a:p>
                      <a:pPr algn="ctr"/>
                      <a:r>
                        <a:rPr kumimoji="1" lang="en-US" altLang="ja-JP" sz="1400" dirty="0"/>
                        <a:t>2019. 9</a:t>
                      </a:r>
                      <a:endParaRPr kumimoji="1" lang="ja-JP" altLang="en-US" sz="1400" dirty="0"/>
                    </a:p>
                  </a:txBody>
                  <a:tcPr anchor="ctr"/>
                </a:tc>
                <a:tc>
                  <a:txBody>
                    <a:bodyPr/>
                    <a:lstStyle/>
                    <a:p>
                      <a:pPr algn="ctr"/>
                      <a:r>
                        <a:rPr kumimoji="1" lang="en-US" altLang="ja-JP" sz="1400" dirty="0"/>
                        <a:t>TFRWS #9</a:t>
                      </a:r>
                    </a:p>
                    <a:p>
                      <a:pPr algn="ctr"/>
                      <a:r>
                        <a:rPr kumimoji="1" lang="en-US" altLang="ja-JP" sz="1400" dirty="0"/>
                        <a:t>2019. 10</a:t>
                      </a:r>
                      <a:endParaRPr kumimoji="1" lang="ja-JP" altLang="en-US" sz="1400" dirty="0"/>
                    </a:p>
                  </a:txBody>
                  <a:tcPr anchor="ctr"/>
                </a:tc>
                <a:extLst>
                  <a:ext uri="{0D108BD9-81ED-4DB2-BD59-A6C34878D82A}">
                    <a16:rowId xmlns:a16="http://schemas.microsoft.com/office/drawing/2014/main" val="352165743"/>
                  </a:ext>
                </a:extLst>
              </a:tr>
              <a:tr h="869759">
                <a:tc>
                  <a:txBody>
                    <a:bodyPr/>
                    <a:lstStyle/>
                    <a:p>
                      <a:pPr algn="ctr"/>
                      <a:r>
                        <a:rPr kumimoji="1" lang="en-US" altLang="ja-JP" sz="1100" dirty="0"/>
                        <a:t>Questionnaire research</a:t>
                      </a:r>
                      <a:endParaRPr kumimoji="1" lang="ja-JP" altLang="en-US" sz="1100" dirty="0"/>
                    </a:p>
                  </a:txBody>
                  <a:tcPr anchor="ctr"/>
                </a:tc>
                <a:tc>
                  <a:txBody>
                    <a:bodyPr/>
                    <a:lstStyle/>
                    <a:p>
                      <a:pPr algn="ctr"/>
                      <a:endParaRPr kumimoji="1" lang="en-US" altLang="ja-JP" sz="1100" dirty="0">
                        <a:solidFill>
                          <a:srgbClr val="FF3399"/>
                        </a:solidFill>
                      </a:endParaRPr>
                    </a:p>
                  </a:txBody>
                  <a:tcPr anchor="ctr"/>
                </a:tc>
                <a:tc>
                  <a:txBody>
                    <a:bodyPr/>
                    <a:lstStyle/>
                    <a:p>
                      <a:pPr algn="ctr"/>
                      <a:r>
                        <a:rPr kumimoji="1" lang="en-US" altLang="ja-JP" sz="1100" dirty="0"/>
                        <a:t>Ask to GRB experts to answer questionnaire</a:t>
                      </a:r>
                      <a:endParaRPr kumimoji="1" lang="ja-JP" altLang="en-US" sz="1100" dirty="0"/>
                    </a:p>
                  </a:txBody>
                  <a:tcPr anchor="ctr"/>
                </a:tc>
                <a:tc>
                  <a:txBody>
                    <a:bodyPr/>
                    <a:lstStyle/>
                    <a:p>
                      <a:pPr algn="ctr"/>
                      <a:r>
                        <a:rPr kumimoji="1" lang="en-US" altLang="ja-JP" sz="1100" dirty="0">
                          <a:solidFill>
                            <a:schemeClr val="tx1"/>
                          </a:solidFill>
                        </a:rPr>
                        <a:t>Analysis questionnaire research</a:t>
                      </a:r>
                    </a:p>
                  </a:txBody>
                  <a:tcPr anchor="ctr"/>
                </a:tc>
                <a:tc>
                  <a:txBody>
                    <a:bodyPr/>
                    <a:lstStyle/>
                    <a:p>
                      <a:endParaRPr kumimoji="1" lang="ja-JP" altLang="en-US" sz="1100" dirty="0"/>
                    </a:p>
                  </a:txBody>
                  <a:tcPr/>
                </a:tc>
                <a:tc>
                  <a:txBody>
                    <a:bodyPr/>
                    <a:lstStyle/>
                    <a:p>
                      <a:pPr algn="ct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extLst>
                  <a:ext uri="{0D108BD9-81ED-4DB2-BD59-A6C34878D82A}">
                    <a16:rowId xmlns:a16="http://schemas.microsoft.com/office/drawing/2014/main" val="3113759874"/>
                  </a:ext>
                </a:extLst>
              </a:tr>
              <a:tr h="279898">
                <a:tc>
                  <a:txBody>
                    <a:bodyPr/>
                    <a:lstStyle/>
                    <a:p>
                      <a:pPr algn="ctr"/>
                      <a:r>
                        <a:rPr kumimoji="1" lang="en-US" altLang="ja-JP" sz="1100" dirty="0"/>
                        <a:t>Scope</a:t>
                      </a:r>
                      <a:endParaRPr kumimoji="1" lang="ja-JP" altLang="en-US" sz="1100" dirty="0"/>
                    </a:p>
                  </a:txBody>
                  <a:tcPr anchor="ctr"/>
                </a:tc>
                <a:tc>
                  <a:txBody>
                    <a:bodyPr/>
                    <a:lstStyle/>
                    <a:p>
                      <a:pPr algn="ctr"/>
                      <a:endParaRPr kumimoji="1" lang="en-US" altLang="ja-JP" sz="1100" dirty="0">
                        <a:solidFill>
                          <a:srgbClr val="FF3399"/>
                        </a:solidFill>
                      </a:endParaRPr>
                    </a:p>
                  </a:txBody>
                  <a:tcPr anchor="ctr"/>
                </a:tc>
                <a:tc>
                  <a:txBody>
                    <a:bodyPr/>
                    <a:lstStyle/>
                    <a:p>
                      <a:pPr algn="ctr"/>
                      <a:endParaRPr kumimoji="1" lang="ja-JP" altLang="en-US" sz="1100" dirty="0"/>
                    </a:p>
                  </a:txBody>
                  <a:tcPr anchor="ctr"/>
                </a:tc>
                <a:tc>
                  <a:txBody>
                    <a:bodyPr/>
                    <a:lstStyle/>
                    <a:p>
                      <a:pPr algn="ctr"/>
                      <a:endParaRPr kumimoji="1" lang="en-US" altLang="ja-JP" sz="1100" dirty="0">
                        <a:solidFill>
                          <a:schemeClr val="tx1"/>
                        </a:solidFill>
                      </a:endParaRPr>
                    </a:p>
                  </a:txBody>
                  <a:tcPr anchor="ctr"/>
                </a:tc>
                <a:tc>
                  <a:txBody>
                    <a:bodyPr/>
                    <a:lstStyle/>
                    <a:p>
                      <a:endParaRPr kumimoji="1" lang="ja-JP" altLang="en-US" sz="1100" dirty="0"/>
                    </a:p>
                  </a:txBody>
                  <a:tcPr/>
                </a:tc>
                <a:tc>
                  <a:txBody>
                    <a:bodyPr/>
                    <a:lstStyle/>
                    <a:p>
                      <a:pPr algn="ct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r>
                        <a:rPr kumimoji="1" lang="en-US" altLang="ja-JP" sz="1100" dirty="0">
                          <a:solidFill>
                            <a:schemeClr val="tx1"/>
                          </a:solidFill>
                        </a:rPr>
                        <a:t>Proposal from Japan</a:t>
                      </a:r>
                    </a:p>
                    <a:p>
                      <a:pPr algn="ctr"/>
                      <a:r>
                        <a:rPr kumimoji="1" lang="en-US" altLang="ja-JP" sz="1100" dirty="0">
                          <a:solidFill>
                            <a:srgbClr val="FF0066"/>
                          </a:solidFill>
                        </a:rPr>
                        <a:t>TF found common agreement</a:t>
                      </a:r>
                      <a:endParaRPr kumimoji="1" lang="ja-JP" altLang="en-US" sz="1100" dirty="0">
                        <a:solidFill>
                          <a:srgbClr val="FF0066"/>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extLst>
                  <a:ext uri="{0D108BD9-81ED-4DB2-BD59-A6C34878D82A}">
                    <a16:rowId xmlns:a16="http://schemas.microsoft.com/office/drawing/2014/main" val="63802236"/>
                  </a:ext>
                </a:extLst>
              </a:tr>
              <a:tr h="487958">
                <a:tc>
                  <a:txBody>
                    <a:bodyPr/>
                    <a:lstStyle/>
                    <a:p>
                      <a:pPr algn="ctr"/>
                      <a:r>
                        <a:rPr kumimoji="1" lang="en-US" altLang="ja-JP" sz="1100" dirty="0"/>
                        <a:t>Pause function</a:t>
                      </a:r>
                      <a:endParaRPr kumimoji="1" lang="ja-JP" altLang="en-US" sz="1100" dirty="0"/>
                    </a:p>
                  </a:txBody>
                  <a:tcPr anchor="ctr"/>
                </a:tc>
                <a:tc>
                  <a:txBody>
                    <a:bodyPr/>
                    <a:lstStyle/>
                    <a:p>
                      <a:pPr algn="ctr"/>
                      <a:endParaRPr kumimoji="1" lang="en-US" altLang="ja-JP" sz="1100" dirty="0">
                        <a:solidFill>
                          <a:srgbClr val="FF3399"/>
                        </a:solidFill>
                      </a:endParaRPr>
                    </a:p>
                  </a:txBody>
                  <a:tcPr anchor="ctr"/>
                </a:tc>
                <a:tc>
                  <a:txBody>
                    <a:bodyPr/>
                    <a:lstStyle/>
                    <a:p>
                      <a:pPr algn="ctr"/>
                      <a:endParaRPr kumimoji="1" lang="ja-JP" altLang="en-US" sz="1100" dirty="0"/>
                    </a:p>
                  </a:txBody>
                  <a:tcPr anchor="ctr"/>
                </a:tc>
                <a:tc>
                  <a:txBody>
                    <a:bodyPr/>
                    <a:lstStyle/>
                    <a:p>
                      <a:pPr algn="ctr"/>
                      <a:endParaRPr kumimoji="1" lang="en-US" altLang="ja-JP" sz="1100" dirty="0">
                        <a:solidFill>
                          <a:schemeClr val="tx1"/>
                        </a:solidFill>
                      </a:endParaRPr>
                    </a:p>
                  </a:txBody>
                  <a:tcPr anchor="ctr"/>
                </a:tc>
                <a:tc>
                  <a:txBody>
                    <a:bodyPr/>
                    <a:lstStyle/>
                    <a:p>
                      <a:endParaRPr kumimoji="1" lang="ja-JP" altLang="en-US" sz="1100" dirty="0"/>
                    </a:p>
                  </a:txBody>
                  <a:tcPr/>
                </a:tc>
                <a:tc>
                  <a:txBody>
                    <a:bodyPr/>
                    <a:lstStyle/>
                    <a:p>
                      <a:pPr algn="ctr"/>
                      <a:r>
                        <a:rPr kumimoji="1" lang="en-US" altLang="ja-JP" sz="1100" dirty="0">
                          <a:solidFill>
                            <a:schemeClr val="tx1"/>
                          </a:solidFill>
                        </a:rPr>
                        <a:t>Proposal from Japan</a:t>
                      </a:r>
                      <a:endParaRPr kumimoji="1" lang="ja-JP" altLang="en-US" sz="1100" dirty="0">
                        <a:solidFill>
                          <a:schemeClr val="tx1"/>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r>
                        <a:rPr kumimoji="1" lang="en-US" altLang="ja-JP" sz="1100" dirty="0">
                          <a:solidFill>
                            <a:schemeClr val="tx1"/>
                          </a:solidFill>
                        </a:rPr>
                        <a:t>Proposal from Japan</a:t>
                      </a:r>
                      <a:endParaRPr kumimoji="1" lang="ja-JP" altLang="en-US" sz="1100" dirty="0">
                        <a:solidFill>
                          <a:schemeClr val="tx1"/>
                        </a:solidFill>
                      </a:endParaRPr>
                    </a:p>
                  </a:txBody>
                  <a:tcPr anchor="ctr"/>
                </a:tc>
                <a:tc>
                  <a:txBody>
                    <a:bodyPr/>
                    <a:lstStyle/>
                    <a:p>
                      <a:pPr algn="ctr"/>
                      <a:r>
                        <a:rPr kumimoji="1" lang="en-US" altLang="ja-JP" sz="1100" dirty="0">
                          <a:solidFill>
                            <a:srgbClr val="FF0066"/>
                          </a:solidFill>
                        </a:rPr>
                        <a:t>TF found common agreement</a:t>
                      </a:r>
                    </a:p>
                  </a:txBody>
                  <a:tcPr anchor="ctr"/>
                </a:tc>
                <a:tc>
                  <a:txBody>
                    <a:bodyPr/>
                    <a:lstStyle/>
                    <a:p>
                      <a:pPr algn="ctr"/>
                      <a:endParaRPr kumimoji="1" lang="ja-JP" altLang="en-US" sz="1100" dirty="0">
                        <a:solidFill>
                          <a:srgbClr val="FF3399"/>
                        </a:solidFill>
                      </a:endParaRPr>
                    </a:p>
                  </a:txBody>
                  <a:tcPr anchor="ctr"/>
                </a:tc>
                <a:tc>
                  <a:txBody>
                    <a:bodyPr/>
                    <a:lstStyle/>
                    <a:p>
                      <a:pPr algn="ctr"/>
                      <a:r>
                        <a:rPr kumimoji="1" lang="en-US" altLang="ja-JP" sz="1100" dirty="0">
                          <a:solidFill>
                            <a:schemeClr val="tx1"/>
                          </a:solidFill>
                        </a:rPr>
                        <a:t>Discussing relation with other safety device</a:t>
                      </a:r>
                      <a:endParaRPr kumimoji="1" lang="ja-JP" altLang="en-US" sz="1100" dirty="0">
                        <a:solidFill>
                          <a:schemeClr val="tx1"/>
                        </a:solidFill>
                      </a:endParaRPr>
                    </a:p>
                  </a:txBody>
                  <a:tcPr anchor="ctr"/>
                </a:tc>
                <a:extLst>
                  <a:ext uri="{0D108BD9-81ED-4DB2-BD59-A6C34878D82A}">
                    <a16:rowId xmlns:a16="http://schemas.microsoft.com/office/drawing/2014/main" val="537914193"/>
                  </a:ext>
                </a:extLst>
              </a:tr>
              <a:tr h="487958">
                <a:tc>
                  <a:txBody>
                    <a:bodyPr/>
                    <a:lstStyle/>
                    <a:p>
                      <a:pPr algn="ctr"/>
                      <a:r>
                        <a:rPr kumimoji="1" lang="en-US" altLang="ja-JP" sz="1100" dirty="0"/>
                        <a:t>Sound type</a:t>
                      </a:r>
                      <a:endParaRPr kumimoji="1" lang="ja-JP" altLang="en-US" sz="1100" dirty="0"/>
                    </a:p>
                  </a:txBody>
                  <a:tcPr anchor="ctr"/>
                </a:tc>
                <a:tc>
                  <a:txBody>
                    <a:bodyPr/>
                    <a:lstStyle/>
                    <a:p>
                      <a:pPr algn="ctr"/>
                      <a:endParaRPr kumimoji="1" lang="en-US" altLang="ja-JP" sz="1100" dirty="0">
                        <a:solidFill>
                          <a:srgbClr val="FF3399"/>
                        </a:solidFill>
                      </a:endParaRPr>
                    </a:p>
                  </a:txBody>
                  <a:tcPr anchor="ctr"/>
                </a:tc>
                <a:tc>
                  <a:txBody>
                    <a:bodyPr/>
                    <a:lstStyle/>
                    <a:p>
                      <a:pPr algn="ctr"/>
                      <a:endParaRPr kumimoji="1" lang="ja-JP" altLang="en-US" sz="1100" dirty="0"/>
                    </a:p>
                  </a:txBody>
                  <a:tcPr anchor="ctr"/>
                </a:tc>
                <a:tc>
                  <a:txBody>
                    <a:bodyPr/>
                    <a:lstStyle/>
                    <a:p>
                      <a:pPr algn="ctr"/>
                      <a:endParaRPr kumimoji="1" lang="en-US" altLang="ja-JP" sz="1100" dirty="0">
                        <a:solidFill>
                          <a:schemeClr val="tx1"/>
                        </a:solidFill>
                      </a:endParaRPr>
                    </a:p>
                  </a:txBody>
                  <a:tcPr anchor="ctr"/>
                </a:tc>
                <a:tc>
                  <a:txBody>
                    <a:bodyPr/>
                    <a:lstStyle/>
                    <a:p>
                      <a:r>
                        <a:rPr kumimoji="1" lang="en-US" altLang="ja-JP" sz="1100" dirty="0"/>
                        <a:t>Information from Brigade, GREWUS</a:t>
                      </a:r>
                      <a:endParaRPr kumimoji="1" lang="ja-JP" altLang="en-US" sz="1100" dirty="0"/>
                    </a:p>
                  </a:txBody>
                  <a:tcPr/>
                </a:tc>
                <a:tc>
                  <a:txBody>
                    <a:bodyPr/>
                    <a:lstStyle/>
                    <a:p>
                      <a:pPr algn="ctr"/>
                      <a:r>
                        <a:rPr kumimoji="1" lang="en-US" altLang="ja-JP" sz="1100" dirty="0">
                          <a:solidFill>
                            <a:schemeClr val="tx1"/>
                          </a:solidFill>
                        </a:rPr>
                        <a:t>Proposal from Japan</a:t>
                      </a:r>
                      <a:endParaRPr kumimoji="1" lang="ja-JP" altLang="en-US" sz="1100" dirty="0">
                        <a:solidFill>
                          <a:schemeClr val="tx1"/>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endParaRPr kumimoji="1" lang="ja-JP" altLang="en-US" sz="1100" dirty="0">
                        <a:solidFill>
                          <a:schemeClr val="tx1"/>
                        </a:solidFill>
                      </a:endParaRPr>
                    </a:p>
                  </a:txBody>
                  <a:tcPr anchor="ctr"/>
                </a:tc>
                <a:tc>
                  <a:txBody>
                    <a:bodyPr/>
                    <a:lstStyle/>
                    <a:p>
                      <a:pPr algn="ctr"/>
                      <a:endParaRPr kumimoji="1" lang="en-US" altLang="ja-JP" sz="1100" dirty="0">
                        <a:solidFill>
                          <a:srgbClr val="FF0066"/>
                        </a:solidFill>
                      </a:endParaRPr>
                    </a:p>
                  </a:txBody>
                  <a:tcPr anchor="ctr"/>
                </a:tc>
                <a:tc>
                  <a:txBody>
                    <a:bodyPr/>
                    <a:lstStyle/>
                    <a:p>
                      <a:pPr algn="ctr"/>
                      <a:r>
                        <a:rPr kumimoji="1" lang="en-US" altLang="ja-JP" sz="1100" dirty="0">
                          <a:solidFill>
                            <a:schemeClr val="tx1"/>
                          </a:solidFill>
                        </a:rPr>
                        <a:t>Proposal from CLEPA</a:t>
                      </a:r>
                      <a:endParaRPr kumimoji="1" lang="ja-JP" altLang="en-US" sz="1100" dirty="0">
                        <a:solidFill>
                          <a:schemeClr val="tx1"/>
                        </a:solidFill>
                      </a:endParaRPr>
                    </a:p>
                  </a:txBody>
                  <a:tcPr anchor="ctr"/>
                </a:tc>
                <a:tc>
                  <a:txBody>
                    <a:bodyPr/>
                    <a:lstStyle/>
                    <a:p>
                      <a:pPr algn="ctr"/>
                      <a:endParaRPr kumimoji="1" lang="ja-JP" altLang="en-US" sz="1100" dirty="0">
                        <a:solidFill>
                          <a:schemeClr val="tx1"/>
                        </a:solidFill>
                      </a:endParaRPr>
                    </a:p>
                  </a:txBody>
                  <a:tcPr anchor="ctr"/>
                </a:tc>
                <a:extLst>
                  <a:ext uri="{0D108BD9-81ED-4DB2-BD59-A6C34878D82A}">
                    <a16:rowId xmlns:a16="http://schemas.microsoft.com/office/drawing/2014/main" val="3273201491"/>
                  </a:ext>
                </a:extLst>
              </a:tr>
            </a:tbl>
          </a:graphicData>
        </a:graphic>
      </p:graphicFrame>
      <p:sp>
        <p:nvSpPr>
          <p:cNvPr id="4" name="スライド番号プレースホルダー 3"/>
          <p:cNvSpPr>
            <a:spLocks noGrp="1"/>
          </p:cNvSpPr>
          <p:nvPr>
            <p:ph type="sldNum" sz="quarter" idx="12"/>
          </p:nvPr>
        </p:nvSpPr>
        <p:spPr/>
        <p:txBody>
          <a:bodyPr/>
          <a:lstStyle/>
          <a:p>
            <a:fld id="{8F43C5A4-D77E-4248-9597-C5F8C86CFB91}" type="slidenum">
              <a:rPr kumimoji="1" lang="ja-JP" altLang="en-US" smtClean="0"/>
              <a:t>4</a:t>
            </a:fld>
            <a:endParaRPr kumimoji="1" lang="ja-JP" altLang="en-US"/>
          </a:p>
        </p:txBody>
      </p:sp>
      <p:cxnSp>
        <p:nvCxnSpPr>
          <p:cNvPr id="6" name="直線コネクタ 5">
            <a:extLst>
              <a:ext uri="{FF2B5EF4-FFF2-40B4-BE49-F238E27FC236}">
                <a16:creationId xmlns:a16="http://schemas.microsoft.com/office/drawing/2014/main" id="{019A98D9-99AB-43B5-93BA-2CB550A9B872}"/>
              </a:ext>
            </a:extLst>
          </p:cNvPr>
          <p:cNvCxnSpPr>
            <a:cxnSpLocks/>
          </p:cNvCxnSpPr>
          <p:nvPr/>
        </p:nvCxnSpPr>
        <p:spPr>
          <a:xfrm>
            <a:off x="6487066" y="570826"/>
            <a:ext cx="0" cy="5381452"/>
          </a:xfrm>
          <a:prstGeom prst="line">
            <a:avLst/>
          </a:prstGeom>
          <a:ln w="38100">
            <a:solidFill>
              <a:srgbClr val="FF0066"/>
            </a:solidFill>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DC8F5EAF-F736-46CE-B74A-9CC12BB9A49F}"/>
              </a:ext>
            </a:extLst>
          </p:cNvPr>
          <p:cNvSpPr txBox="1"/>
          <p:nvPr/>
        </p:nvSpPr>
        <p:spPr>
          <a:xfrm>
            <a:off x="5778629" y="5792021"/>
            <a:ext cx="2620652" cy="923330"/>
          </a:xfrm>
          <a:prstGeom prst="rect">
            <a:avLst/>
          </a:prstGeom>
          <a:solidFill>
            <a:schemeClr val="bg1"/>
          </a:solidFill>
          <a:ln>
            <a:solidFill>
              <a:srgbClr val="FF0066"/>
            </a:solidFill>
          </a:ln>
        </p:spPr>
        <p:txBody>
          <a:bodyPr wrap="square" rtlCol="0">
            <a:spAutoFit/>
          </a:bodyPr>
          <a:lstStyle/>
          <a:p>
            <a:r>
              <a:rPr kumimoji="1" lang="en-US" altLang="ja-JP" dirty="0"/>
              <a:t>2019.5</a:t>
            </a:r>
          </a:p>
          <a:p>
            <a:r>
              <a:rPr kumimoji="1" lang="en-US" altLang="ja-JP" dirty="0"/>
              <a:t>Deadline of technical data submission to TF</a:t>
            </a:r>
            <a:endParaRPr kumimoji="1" lang="ja-JP" altLang="en-US" dirty="0"/>
          </a:p>
        </p:txBody>
      </p:sp>
      <p:sp>
        <p:nvSpPr>
          <p:cNvPr id="8" name="テキスト ボックス 7">
            <a:extLst>
              <a:ext uri="{FF2B5EF4-FFF2-40B4-BE49-F238E27FC236}">
                <a16:creationId xmlns:a16="http://schemas.microsoft.com/office/drawing/2014/main" id="{351F2D98-8A0E-4A3C-94BE-B59AC22D77BA}"/>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Overview of TFRWS activities</a:t>
            </a:r>
          </a:p>
        </p:txBody>
      </p:sp>
      <p:sp>
        <p:nvSpPr>
          <p:cNvPr id="5" name="テキスト ボックス 4">
            <a:extLst>
              <a:ext uri="{FF2B5EF4-FFF2-40B4-BE49-F238E27FC236}">
                <a16:creationId xmlns:a16="http://schemas.microsoft.com/office/drawing/2014/main" id="{6E951FC9-D5AA-4FD5-BFA8-1C1FECE9B2E2}"/>
              </a:ext>
            </a:extLst>
          </p:cNvPr>
          <p:cNvSpPr txBox="1"/>
          <p:nvPr/>
        </p:nvSpPr>
        <p:spPr>
          <a:xfrm>
            <a:off x="646815" y="6070862"/>
            <a:ext cx="2935371" cy="646331"/>
          </a:xfrm>
          <a:prstGeom prst="rect">
            <a:avLst/>
          </a:prstGeom>
          <a:noFill/>
          <a:ln>
            <a:solidFill>
              <a:schemeClr val="tx1"/>
            </a:solidFill>
          </a:ln>
        </p:spPr>
        <p:txBody>
          <a:bodyPr wrap="square" rtlCol="0">
            <a:spAutoFit/>
          </a:bodyPr>
          <a:lstStyle/>
          <a:p>
            <a:r>
              <a:rPr kumimoji="1" lang="en-US" altLang="ja-JP" dirty="0"/>
              <a:t>This page will be deleted in GRBP report (Too detailed)</a:t>
            </a:r>
            <a:endParaRPr kumimoji="1" lang="ja-JP" altLang="en-US" dirty="0"/>
          </a:p>
        </p:txBody>
      </p:sp>
    </p:spTree>
    <p:extLst>
      <p:ext uri="{BB962C8B-B14F-4D97-AF65-F5344CB8AC3E}">
        <p14:creationId xmlns:p14="http://schemas.microsoft.com/office/powerpoint/2010/main" val="3362747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8">
            <a:extLst>
              <a:ext uri="{FF2B5EF4-FFF2-40B4-BE49-F238E27FC236}">
                <a16:creationId xmlns:a16="http://schemas.microsoft.com/office/drawing/2014/main" id="{108A0BEB-725D-4E18-B70F-74026AFF5B8F}"/>
              </a:ext>
            </a:extLst>
          </p:cNvPr>
          <p:cNvGraphicFramePr>
            <a:graphicFrameLocks noGrp="1"/>
          </p:cNvGraphicFramePr>
          <p:nvPr>
            <p:extLst>
              <p:ext uri="{D42A27DB-BD31-4B8C-83A1-F6EECF244321}">
                <p14:modId xmlns:p14="http://schemas.microsoft.com/office/powerpoint/2010/main" val="2795921487"/>
              </p:ext>
            </p:extLst>
          </p:nvPr>
        </p:nvGraphicFramePr>
        <p:xfrm>
          <a:off x="226243" y="551974"/>
          <a:ext cx="9304262" cy="5138224"/>
        </p:xfrm>
        <a:graphic>
          <a:graphicData uri="http://schemas.openxmlformats.org/drawingml/2006/table">
            <a:tbl>
              <a:tblPr firstRow="1" bandRow="1">
                <a:tableStyleId>{5C22544A-7EE6-4342-B048-85BDC9FD1C3A}</a:tableStyleId>
              </a:tblPr>
              <a:tblGrid>
                <a:gridCol w="358128">
                  <a:extLst>
                    <a:ext uri="{9D8B030D-6E8A-4147-A177-3AD203B41FA5}">
                      <a16:colId xmlns:a16="http://schemas.microsoft.com/office/drawing/2014/main" val="4049390919"/>
                    </a:ext>
                  </a:extLst>
                </a:gridCol>
                <a:gridCol w="675397">
                  <a:extLst>
                    <a:ext uri="{9D8B030D-6E8A-4147-A177-3AD203B41FA5}">
                      <a16:colId xmlns:a16="http://schemas.microsoft.com/office/drawing/2014/main" val="354660077"/>
                    </a:ext>
                  </a:extLst>
                </a:gridCol>
                <a:gridCol w="675397">
                  <a:extLst>
                    <a:ext uri="{9D8B030D-6E8A-4147-A177-3AD203B41FA5}">
                      <a16:colId xmlns:a16="http://schemas.microsoft.com/office/drawing/2014/main" val="992183752"/>
                    </a:ext>
                  </a:extLst>
                </a:gridCol>
                <a:gridCol w="759534">
                  <a:extLst>
                    <a:ext uri="{9D8B030D-6E8A-4147-A177-3AD203B41FA5}">
                      <a16:colId xmlns:a16="http://schemas.microsoft.com/office/drawing/2014/main" val="1258653769"/>
                    </a:ext>
                  </a:extLst>
                </a:gridCol>
                <a:gridCol w="759534">
                  <a:extLst>
                    <a:ext uri="{9D8B030D-6E8A-4147-A177-3AD203B41FA5}">
                      <a16:colId xmlns:a16="http://schemas.microsoft.com/office/drawing/2014/main" val="2530233281"/>
                    </a:ext>
                  </a:extLst>
                </a:gridCol>
                <a:gridCol w="759534">
                  <a:extLst>
                    <a:ext uri="{9D8B030D-6E8A-4147-A177-3AD203B41FA5}">
                      <a16:colId xmlns:a16="http://schemas.microsoft.com/office/drawing/2014/main" val="2070592308"/>
                    </a:ext>
                  </a:extLst>
                </a:gridCol>
                <a:gridCol w="759534">
                  <a:extLst>
                    <a:ext uri="{9D8B030D-6E8A-4147-A177-3AD203B41FA5}">
                      <a16:colId xmlns:a16="http://schemas.microsoft.com/office/drawing/2014/main" val="1685884186"/>
                    </a:ext>
                  </a:extLst>
                </a:gridCol>
                <a:gridCol w="759534">
                  <a:extLst>
                    <a:ext uri="{9D8B030D-6E8A-4147-A177-3AD203B41FA5}">
                      <a16:colId xmlns:a16="http://schemas.microsoft.com/office/drawing/2014/main" val="2441553680"/>
                    </a:ext>
                  </a:extLst>
                </a:gridCol>
                <a:gridCol w="759534">
                  <a:extLst>
                    <a:ext uri="{9D8B030D-6E8A-4147-A177-3AD203B41FA5}">
                      <a16:colId xmlns:a16="http://schemas.microsoft.com/office/drawing/2014/main" val="1095083268"/>
                    </a:ext>
                  </a:extLst>
                </a:gridCol>
                <a:gridCol w="759534">
                  <a:extLst>
                    <a:ext uri="{9D8B030D-6E8A-4147-A177-3AD203B41FA5}">
                      <a16:colId xmlns:a16="http://schemas.microsoft.com/office/drawing/2014/main" val="522634335"/>
                    </a:ext>
                  </a:extLst>
                </a:gridCol>
                <a:gridCol w="759534">
                  <a:extLst>
                    <a:ext uri="{9D8B030D-6E8A-4147-A177-3AD203B41FA5}">
                      <a16:colId xmlns:a16="http://schemas.microsoft.com/office/drawing/2014/main" val="1486840454"/>
                    </a:ext>
                  </a:extLst>
                </a:gridCol>
                <a:gridCol w="759534">
                  <a:extLst>
                    <a:ext uri="{9D8B030D-6E8A-4147-A177-3AD203B41FA5}">
                      <a16:colId xmlns:a16="http://schemas.microsoft.com/office/drawing/2014/main" val="1065011278"/>
                    </a:ext>
                  </a:extLst>
                </a:gridCol>
                <a:gridCol w="759534">
                  <a:extLst>
                    <a:ext uri="{9D8B030D-6E8A-4147-A177-3AD203B41FA5}">
                      <a16:colId xmlns:a16="http://schemas.microsoft.com/office/drawing/2014/main" val="3080398015"/>
                    </a:ext>
                  </a:extLst>
                </a:gridCol>
              </a:tblGrid>
              <a:tr h="1038664">
                <a:tc gridSpan="3">
                  <a:txBody>
                    <a:bodyPr/>
                    <a:lstStyle/>
                    <a:p>
                      <a:pPr algn="ctr"/>
                      <a:r>
                        <a:rPr kumimoji="1" lang="en-US" altLang="ja-JP" sz="1400" dirty="0"/>
                        <a:t>Item to discuss</a:t>
                      </a:r>
                    </a:p>
                  </a:txBody>
                  <a:tcPr anchor="ctr"/>
                </a:tc>
                <a:tc hMerge="1">
                  <a:txBody>
                    <a:bodyPr/>
                    <a:lstStyle/>
                    <a:p>
                      <a:pPr algn="ctr"/>
                      <a:endParaRPr kumimoji="1" lang="ja-JP" altLang="en-US" sz="1400" dirty="0"/>
                    </a:p>
                  </a:txBody>
                  <a:tcPr anchor="ctr"/>
                </a:tc>
                <a:tc hMerge="1">
                  <a:txBody>
                    <a:bodyPr/>
                    <a:lstStyle/>
                    <a:p>
                      <a:endParaRPr kumimoji="1" lang="ja-JP" altLang="en-US"/>
                    </a:p>
                  </a:txBody>
                  <a:tcPr/>
                </a:tc>
                <a:tc>
                  <a:txBody>
                    <a:bodyPr/>
                    <a:lstStyle/>
                    <a:p>
                      <a:pPr algn="ctr"/>
                      <a:r>
                        <a:rPr kumimoji="1" lang="en-US" altLang="ja-JP" sz="1400" dirty="0"/>
                        <a:t>TFRA #1</a:t>
                      </a:r>
                    </a:p>
                    <a:p>
                      <a:pPr algn="ctr"/>
                      <a:r>
                        <a:rPr kumimoji="1" lang="en-US" altLang="ja-JP" sz="1400" dirty="0"/>
                        <a:t>2017. 11</a:t>
                      </a:r>
                      <a:endParaRPr kumimoji="1" lang="ja-JP" altLang="en-US" sz="1400" dirty="0"/>
                    </a:p>
                  </a:txBody>
                  <a:tcPr anchor="ctr"/>
                </a:tc>
                <a:tc>
                  <a:txBody>
                    <a:bodyPr/>
                    <a:lstStyle/>
                    <a:p>
                      <a:pPr algn="ctr"/>
                      <a:r>
                        <a:rPr kumimoji="1" lang="en-US" altLang="ja-JP" sz="1400" dirty="0"/>
                        <a:t>GRB</a:t>
                      </a:r>
                    </a:p>
                    <a:p>
                      <a:pPr algn="ctr"/>
                      <a:r>
                        <a:rPr kumimoji="1" lang="en-US" altLang="ja-JP" sz="1400" dirty="0"/>
                        <a:t>2018. 1</a:t>
                      </a:r>
                      <a:endParaRPr kumimoji="1" lang="ja-JP" altLang="en-US" sz="1400" dirty="0"/>
                    </a:p>
                  </a:txBody>
                  <a:tcPr anchor="ctr"/>
                </a:tc>
                <a:tc>
                  <a:txBody>
                    <a:bodyPr/>
                    <a:lstStyle/>
                    <a:p>
                      <a:pPr algn="ctr"/>
                      <a:r>
                        <a:rPr kumimoji="1" lang="en-US" altLang="ja-JP" sz="1400" dirty="0"/>
                        <a:t>TFRA #2</a:t>
                      </a:r>
                    </a:p>
                    <a:p>
                      <a:pPr algn="ctr"/>
                      <a:r>
                        <a:rPr kumimoji="1" lang="en-US" altLang="ja-JP" sz="1400" dirty="0"/>
                        <a:t>2018. 6</a:t>
                      </a:r>
                      <a:endParaRPr kumimoji="1" lang="ja-JP" altLang="en-US" sz="1400" dirty="0"/>
                    </a:p>
                  </a:txBody>
                  <a:tcPr anchor="ctr"/>
                </a:tc>
                <a:tc>
                  <a:txBody>
                    <a:bodyPr/>
                    <a:lstStyle/>
                    <a:p>
                      <a:pPr algn="ctr"/>
                      <a:r>
                        <a:rPr kumimoji="1" lang="en-US" altLang="ja-JP" sz="1400" dirty="0"/>
                        <a:t>TFRA</a:t>
                      </a:r>
                      <a:r>
                        <a:rPr kumimoji="1" lang="ja-JP" altLang="en-US" sz="1400" dirty="0"/>
                        <a:t> </a:t>
                      </a:r>
                      <a:r>
                        <a:rPr kumimoji="1" lang="en-US" altLang="ja-JP" sz="1400" dirty="0"/>
                        <a:t>#3</a:t>
                      </a:r>
                    </a:p>
                    <a:p>
                      <a:pPr algn="ctr"/>
                      <a:r>
                        <a:rPr kumimoji="1" lang="en-US" altLang="ja-JP" sz="1400" dirty="0"/>
                        <a:t>2018. 9</a:t>
                      </a:r>
                    </a:p>
                  </a:txBody>
                  <a:tcPr anchor="ctr"/>
                </a:tc>
                <a:tc>
                  <a:txBody>
                    <a:bodyPr/>
                    <a:lstStyle/>
                    <a:p>
                      <a:pPr algn="ctr"/>
                      <a:r>
                        <a:rPr kumimoji="1" lang="en-US" altLang="ja-JP" sz="1400" dirty="0"/>
                        <a:t>TFRA #4</a:t>
                      </a:r>
                    </a:p>
                    <a:p>
                      <a:pPr algn="ctr"/>
                      <a:r>
                        <a:rPr kumimoji="1" lang="en-US" altLang="ja-JP" sz="1400" dirty="0"/>
                        <a:t>2018. 12</a:t>
                      </a:r>
                      <a:endParaRPr kumimoji="1" lang="ja-JP" altLang="en-US" sz="1400" dirty="0"/>
                    </a:p>
                  </a:txBody>
                  <a:tcPr anchor="ctr"/>
                </a:tc>
                <a:tc>
                  <a:txBody>
                    <a:bodyPr/>
                    <a:lstStyle/>
                    <a:p>
                      <a:pPr algn="ctr"/>
                      <a:r>
                        <a:rPr kumimoji="1" lang="en-US" altLang="ja-JP" sz="1400" dirty="0"/>
                        <a:t>TFRA #5</a:t>
                      </a:r>
                    </a:p>
                    <a:p>
                      <a:pPr algn="ctr"/>
                      <a:r>
                        <a:rPr kumimoji="1" lang="en-US" altLang="ja-JP" sz="1400" dirty="0"/>
                        <a:t>2019. 1</a:t>
                      </a:r>
                      <a:endParaRPr kumimoji="1" lang="ja-JP" altLang="en-US" sz="1400" dirty="0"/>
                    </a:p>
                  </a:txBody>
                  <a:tcPr anchor="ctr"/>
                </a:tc>
                <a:tc>
                  <a:txBody>
                    <a:bodyPr/>
                    <a:lstStyle/>
                    <a:p>
                      <a:pPr algn="ctr"/>
                      <a:r>
                        <a:rPr kumimoji="1" lang="en-US" altLang="ja-JP" sz="1400" dirty="0"/>
                        <a:t>TFRWS #6</a:t>
                      </a:r>
                    </a:p>
                    <a:p>
                      <a:pPr algn="ctr"/>
                      <a:r>
                        <a:rPr kumimoji="1" lang="en-US" altLang="ja-JP" sz="1400" dirty="0"/>
                        <a:t>2019. 6</a:t>
                      </a:r>
                      <a:endParaRPr kumimoji="1" lang="ja-JP" altLang="en-US" sz="1400" dirty="0"/>
                    </a:p>
                  </a:txBody>
                  <a:tcPr anchor="ctr"/>
                </a:tc>
                <a:tc>
                  <a:txBody>
                    <a:bodyPr/>
                    <a:lstStyle/>
                    <a:p>
                      <a:pPr algn="ctr"/>
                      <a:r>
                        <a:rPr kumimoji="1" lang="en-US" altLang="ja-JP" sz="1400" dirty="0"/>
                        <a:t>TFRWS #7</a:t>
                      </a:r>
                    </a:p>
                    <a:p>
                      <a:pPr algn="ctr"/>
                      <a:r>
                        <a:rPr kumimoji="1" lang="en-US" altLang="ja-JP" sz="1400" dirty="0"/>
                        <a:t>2019. 7</a:t>
                      </a:r>
                      <a:endParaRPr kumimoji="1" lang="ja-JP" altLang="en-US" sz="1400" dirty="0"/>
                    </a:p>
                  </a:txBody>
                  <a:tcPr anchor="ctr"/>
                </a:tc>
                <a:tc>
                  <a:txBody>
                    <a:bodyPr/>
                    <a:lstStyle/>
                    <a:p>
                      <a:pPr algn="ctr"/>
                      <a:r>
                        <a:rPr kumimoji="1" lang="en-US" altLang="ja-JP" sz="1400" dirty="0"/>
                        <a:t>TFRWS #8</a:t>
                      </a:r>
                    </a:p>
                    <a:p>
                      <a:pPr algn="ctr"/>
                      <a:r>
                        <a:rPr kumimoji="1" lang="en-US" altLang="ja-JP" sz="1400" dirty="0"/>
                        <a:t>2019. 9</a:t>
                      </a:r>
                      <a:endParaRPr kumimoji="1" lang="ja-JP" altLang="en-US" sz="1400" dirty="0"/>
                    </a:p>
                  </a:txBody>
                  <a:tcPr anchor="ctr"/>
                </a:tc>
                <a:tc>
                  <a:txBody>
                    <a:bodyPr/>
                    <a:lstStyle/>
                    <a:p>
                      <a:pPr algn="ctr"/>
                      <a:r>
                        <a:rPr kumimoji="1" lang="en-US" altLang="ja-JP" sz="1400" dirty="0"/>
                        <a:t>TFRWS #9</a:t>
                      </a:r>
                    </a:p>
                    <a:p>
                      <a:pPr algn="ctr"/>
                      <a:r>
                        <a:rPr kumimoji="1" lang="en-US" altLang="ja-JP" sz="1400" dirty="0"/>
                        <a:t>2019. 10</a:t>
                      </a:r>
                      <a:endParaRPr kumimoji="1" lang="ja-JP" altLang="en-US" sz="1400" dirty="0"/>
                    </a:p>
                  </a:txBody>
                  <a:tcPr anchor="ctr"/>
                </a:tc>
                <a:extLst>
                  <a:ext uri="{0D108BD9-81ED-4DB2-BD59-A6C34878D82A}">
                    <a16:rowId xmlns:a16="http://schemas.microsoft.com/office/drawing/2014/main" val="352165743"/>
                  </a:ext>
                </a:extLst>
              </a:tr>
              <a:tr h="279211">
                <a:tc rowSpan="6">
                  <a:txBody>
                    <a:bodyPr/>
                    <a:lstStyle/>
                    <a:p>
                      <a:pPr algn="ctr"/>
                      <a:r>
                        <a:rPr kumimoji="1" lang="en-US" altLang="ja-JP" sz="1200" dirty="0"/>
                        <a:t>Part I : Component test</a:t>
                      </a:r>
                      <a:endParaRPr kumimoji="1" lang="ja-JP" altLang="en-US" sz="1200" dirty="0"/>
                    </a:p>
                  </a:txBody>
                  <a:tcPr vert="vert270" anchor="ctr"/>
                </a:tc>
                <a:tc rowSpan="3">
                  <a:txBody>
                    <a:bodyPr/>
                    <a:lstStyle/>
                    <a:p>
                      <a:r>
                        <a:rPr kumimoji="1" lang="en-US" altLang="ja-JP" sz="1100" dirty="0"/>
                        <a:t>Test Method</a:t>
                      </a:r>
                    </a:p>
                  </a:txBody>
                  <a:tcPr anchor="ctr"/>
                </a:tc>
                <a:tc>
                  <a:txBody>
                    <a:bodyPr/>
                    <a:lstStyle/>
                    <a:p>
                      <a:r>
                        <a:rPr kumimoji="1" lang="en-US" altLang="ja-JP" sz="1100" dirty="0"/>
                        <a:t>Non-self-adjusting </a:t>
                      </a:r>
                    </a:p>
                  </a:txBody>
                  <a:tcPr/>
                </a:tc>
                <a:tc>
                  <a:txBody>
                    <a:bodyPr/>
                    <a:lstStyle/>
                    <a:p>
                      <a:r>
                        <a:rPr kumimoji="1" lang="en-US" altLang="ja-JP" sz="1100" dirty="0"/>
                        <a:t>Based on R28</a:t>
                      </a:r>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r>
                        <a:rPr kumimoji="1" lang="en-US" altLang="ja-JP" sz="1100" dirty="0"/>
                        <a:t>Market information of Japan</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r>
                        <a:rPr kumimoji="1" lang="en-US" altLang="ja-JP" sz="1100" dirty="0"/>
                        <a:t>Market information of Japan</a:t>
                      </a:r>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669284370"/>
                  </a:ext>
                </a:extLst>
              </a:tr>
              <a:tr h="624840">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100" dirty="0"/>
                        <a:t>Stepwise self-adjusting</a:t>
                      </a:r>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sz="1100" dirty="0"/>
                    </a:p>
                  </a:txBody>
                  <a:tcPr/>
                </a:tc>
                <a:tc>
                  <a:txBody>
                    <a:bodyPr/>
                    <a:lstStyle/>
                    <a:p>
                      <a:r>
                        <a:rPr kumimoji="1" lang="en-US" altLang="ja-JP" sz="1100" dirty="0"/>
                        <a:t>Proposal from GREWUS</a:t>
                      </a:r>
                    </a:p>
                  </a:txBody>
                  <a:tcPr/>
                </a:tc>
                <a:tc>
                  <a:txBody>
                    <a:bodyPr/>
                    <a:lstStyle/>
                    <a:p>
                      <a:endParaRPr kumimoji="1" lang="ja-JP" altLang="en-US" dirty="0"/>
                    </a:p>
                  </a:txBody>
                  <a:tcPr/>
                </a:tc>
                <a:extLst>
                  <a:ext uri="{0D108BD9-81ED-4DB2-BD59-A6C34878D82A}">
                    <a16:rowId xmlns:a16="http://schemas.microsoft.com/office/drawing/2014/main" val="3512880271"/>
                  </a:ext>
                </a:extLst>
              </a:tr>
              <a:tr h="279211">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100" dirty="0"/>
                        <a:t>Self-adjusting</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r>
                        <a:rPr kumimoji="1" lang="en-US" altLang="ja-JP" sz="1100" dirty="0"/>
                        <a:t>Proposal from GREWUS</a:t>
                      </a:r>
                    </a:p>
                  </a:txBody>
                  <a:tcPr/>
                </a:tc>
                <a:tc>
                  <a:txBody>
                    <a:bodyPr/>
                    <a:lstStyle/>
                    <a:p>
                      <a:endParaRPr kumimoji="1" lang="ja-JP" altLang="en-US" dirty="0"/>
                    </a:p>
                  </a:txBody>
                  <a:tcPr/>
                </a:tc>
                <a:extLst>
                  <a:ext uri="{0D108BD9-81ED-4DB2-BD59-A6C34878D82A}">
                    <a16:rowId xmlns:a16="http://schemas.microsoft.com/office/drawing/2014/main" val="341535890"/>
                  </a:ext>
                </a:extLst>
              </a:tr>
              <a:tr h="340637">
                <a:tc vMerge="1">
                  <a:txBody>
                    <a:bodyPr/>
                    <a:lstStyle/>
                    <a:p>
                      <a:endParaRPr kumimoji="1" lang="ja-JP" altLang="en-US" dirty="0"/>
                    </a:p>
                  </a:txBody>
                  <a:tcPr/>
                </a:tc>
                <a:tc rowSpan="3">
                  <a:txBody>
                    <a:bodyPr/>
                    <a:lstStyle/>
                    <a:p>
                      <a:pPr algn="l"/>
                      <a:r>
                        <a:rPr kumimoji="1" lang="en-US" altLang="ja-JP" sz="1100" dirty="0"/>
                        <a:t>Limit value</a:t>
                      </a:r>
                    </a:p>
                  </a:txBody>
                  <a:tcPr anchor="ctr"/>
                </a:tc>
                <a:tc>
                  <a:txBody>
                    <a:bodyPr/>
                    <a:lstStyle/>
                    <a:p>
                      <a:pPr algn="l"/>
                      <a:r>
                        <a:rPr kumimoji="1" lang="en-US" altLang="ja-JP" sz="1100" dirty="0"/>
                        <a:t>Non-self adjusting</a:t>
                      </a:r>
                    </a:p>
                  </a:txBody>
                  <a:tcPr anchor="ct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2024891146"/>
                  </a:ext>
                </a:extLst>
              </a:tr>
              <a:tr h="792480">
                <a:tc vMerge="1">
                  <a:txBody>
                    <a:bodyPr/>
                    <a:lstStyle/>
                    <a:p>
                      <a:endParaRPr kumimoji="1" lang="ja-JP" altLang="en-US"/>
                    </a:p>
                  </a:txBody>
                  <a:tcPr/>
                </a:tc>
                <a:tc vMerge="1">
                  <a:txBody>
                    <a:bodyPr/>
                    <a:lstStyle/>
                    <a:p>
                      <a:endParaRPr kumimoji="1" lang="ja-JP" altLang="en-US"/>
                    </a:p>
                  </a:txBody>
                  <a:tcPr/>
                </a:tc>
                <a:tc>
                  <a:txBody>
                    <a:bodyPr/>
                    <a:lstStyle/>
                    <a:p>
                      <a:pPr algn="l"/>
                      <a:r>
                        <a:rPr kumimoji="1" lang="en-US" altLang="ja-JP" sz="1100" dirty="0"/>
                        <a:t>Stepwise self adjusting</a:t>
                      </a:r>
                    </a:p>
                  </a:txBody>
                  <a:tcPr anchor="ctr"/>
                </a:tc>
                <a:tc>
                  <a:txBody>
                    <a:bodyPr/>
                    <a:lstStyle/>
                    <a:p>
                      <a:endParaRPr kumimoji="1" lang="ja-JP" altLang="en-US"/>
                    </a:p>
                  </a:txBody>
                  <a:tcPr>
                    <a:solidFill>
                      <a:schemeClr val="accent5">
                        <a:lumMod val="20000"/>
                        <a:lumOff val="80000"/>
                      </a:schemeClr>
                    </a:solidFill>
                  </a:tcPr>
                </a:tc>
                <a:tc>
                  <a:txBody>
                    <a:bodyPr/>
                    <a:lstStyle/>
                    <a:p>
                      <a:endParaRPr kumimoji="1" lang="ja-JP" altLang="en-US"/>
                    </a:p>
                  </a:txBody>
                  <a:tcPr>
                    <a:solidFill>
                      <a:schemeClr val="accent5">
                        <a:lumMod val="20000"/>
                        <a:lumOff val="80000"/>
                      </a:schemeClr>
                    </a:solidFill>
                  </a:tcPr>
                </a:tc>
                <a:tc>
                  <a:txBody>
                    <a:bodyPr/>
                    <a:lstStyle/>
                    <a:p>
                      <a:endParaRPr kumimoji="1" lang="ja-JP" altLang="en-US"/>
                    </a:p>
                  </a:txBody>
                  <a:tcPr>
                    <a:solidFill>
                      <a:schemeClr val="accent5">
                        <a:lumMod val="20000"/>
                        <a:lumOff val="80000"/>
                      </a:schemeClr>
                    </a:solidFill>
                  </a:tcPr>
                </a:tc>
                <a:tc>
                  <a:txBody>
                    <a:bodyPr/>
                    <a:lstStyle/>
                    <a:p>
                      <a:endParaRPr kumimoji="1" lang="ja-JP" altLang="en-US"/>
                    </a:p>
                  </a:txBody>
                  <a:tcPr>
                    <a:solidFill>
                      <a:schemeClr val="accent5">
                        <a:lumMod val="20000"/>
                        <a:lumOff val="80000"/>
                      </a:schemeClr>
                    </a:solidFill>
                  </a:tcPr>
                </a:tc>
                <a:tc>
                  <a:txBody>
                    <a:bodyPr/>
                    <a:lstStyle/>
                    <a:p>
                      <a:endParaRPr kumimoji="1" lang="ja-JP" altLang="en-US"/>
                    </a:p>
                  </a:txBody>
                  <a:tcPr>
                    <a:solidFill>
                      <a:schemeClr val="accent5">
                        <a:lumMod val="20000"/>
                        <a:lumOff val="80000"/>
                      </a:schemeClr>
                    </a:solidFill>
                  </a:tcPr>
                </a:tc>
                <a:tc>
                  <a:txBody>
                    <a:bodyPr/>
                    <a:lstStyle/>
                    <a:p>
                      <a:endParaRPr kumimoji="1" lang="ja-JP" altLang="en-US"/>
                    </a:p>
                  </a:txBody>
                  <a:tcPr>
                    <a:solidFill>
                      <a:schemeClr val="accent5">
                        <a:lumMod val="20000"/>
                        <a:lumOff val="80000"/>
                      </a:schemeClr>
                    </a:solidFill>
                  </a:tcPr>
                </a:tc>
                <a:tc>
                  <a:txBody>
                    <a:bodyPr/>
                    <a:lstStyle/>
                    <a:p>
                      <a:endParaRPr kumimoji="1" lang="ja-JP" altLang="en-US"/>
                    </a:p>
                  </a:txBody>
                  <a:tcPr>
                    <a:solidFill>
                      <a:schemeClr val="accent5">
                        <a:lumMod val="20000"/>
                        <a:lumOff val="80000"/>
                      </a:schemeClr>
                    </a:solidFill>
                  </a:tcPr>
                </a:tc>
                <a:tc>
                  <a:txBody>
                    <a:bodyPr/>
                    <a:lstStyle/>
                    <a:p>
                      <a:endParaRPr kumimoji="1" lang="ja-JP" altLang="en-US" dirty="0"/>
                    </a:p>
                  </a:txBody>
                  <a:tcPr>
                    <a:solidFill>
                      <a:schemeClr val="accent5">
                        <a:lumMod val="20000"/>
                        <a:lumOff val="80000"/>
                      </a:schemeClr>
                    </a:solidFill>
                  </a:tcPr>
                </a:tc>
                <a:tc>
                  <a:txBody>
                    <a:bodyPr/>
                    <a:lstStyle/>
                    <a:p>
                      <a:endParaRPr kumimoji="1" lang="ja-JP" altLang="en-US"/>
                    </a:p>
                  </a:txBody>
                  <a:tcPr>
                    <a:solidFill>
                      <a:schemeClr val="accent5">
                        <a:lumMod val="20000"/>
                        <a:lumOff val="80000"/>
                      </a:schemeClr>
                    </a:solidFill>
                  </a:tcPr>
                </a:tc>
                <a:tc>
                  <a:txBody>
                    <a:bodyPr/>
                    <a:lstStyle/>
                    <a:p>
                      <a:endParaRPr kumimoji="1" lang="ja-JP" altLang="en-US" dirty="0"/>
                    </a:p>
                  </a:txBody>
                  <a:tcPr>
                    <a:solidFill>
                      <a:schemeClr val="accent5">
                        <a:lumMod val="20000"/>
                        <a:lumOff val="80000"/>
                      </a:schemeClr>
                    </a:solidFill>
                  </a:tcPr>
                </a:tc>
                <a:extLst>
                  <a:ext uri="{0D108BD9-81ED-4DB2-BD59-A6C34878D82A}">
                    <a16:rowId xmlns:a16="http://schemas.microsoft.com/office/drawing/2014/main" val="1891417189"/>
                  </a:ext>
                </a:extLst>
              </a:tr>
              <a:tr h="340637">
                <a:tc vMerge="1">
                  <a:txBody>
                    <a:bodyPr/>
                    <a:lstStyle/>
                    <a:p>
                      <a:endParaRPr kumimoji="1" lang="ja-JP" altLang="en-US"/>
                    </a:p>
                  </a:txBody>
                  <a:tcPr/>
                </a:tc>
                <a:tc vMerge="1">
                  <a:txBody>
                    <a:bodyPr/>
                    <a:lstStyle/>
                    <a:p>
                      <a:endParaRPr kumimoji="1" lang="ja-JP" altLang="en-US"/>
                    </a:p>
                  </a:txBody>
                  <a:tcPr/>
                </a:tc>
                <a:tc>
                  <a:txBody>
                    <a:bodyPr/>
                    <a:lstStyle/>
                    <a:p>
                      <a:pPr algn="l"/>
                      <a:r>
                        <a:rPr kumimoji="1" lang="en-US" altLang="ja-JP" sz="1100" dirty="0"/>
                        <a:t>Self adjusting</a:t>
                      </a:r>
                    </a:p>
                  </a:txBody>
                  <a:tcPr anchor="ctr">
                    <a:solidFill>
                      <a:srgbClr val="EAEFF7"/>
                    </a:solidFill>
                  </a:tcPr>
                </a:tc>
                <a:tc>
                  <a:txBody>
                    <a:bodyPr/>
                    <a:lstStyle/>
                    <a:p>
                      <a:endParaRPr kumimoji="1" lang="ja-JP" altLang="en-US" dirty="0"/>
                    </a:p>
                  </a:txBody>
                  <a:tcPr>
                    <a:solidFill>
                      <a:srgbClr val="EAEFF7"/>
                    </a:solidFill>
                  </a:tcPr>
                </a:tc>
                <a:tc>
                  <a:txBody>
                    <a:bodyPr/>
                    <a:lstStyle/>
                    <a:p>
                      <a:endParaRPr kumimoji="1" lang="ja-JP" altLang="en-US" dirty="0"/>
                    </a:p>
                  </a:txBody>
                  <a:tcPr>
                    <a:solidFill>
                      <a:srgbClr val="EAEFF7"/>
                    </a:solidFill>
                  </a:tcPr>
                </a:tc>
                <a:tc>
                  <a:txBody>
                    <a:bodyPr/>
                    <a:lstStyle/>
                    <a:p>
                      <a:endParaRPr kumimoji="1" lang="ja-JP" altLang="en-US" dirty="0"/>
                    </a:p>
                  </a:txBody>
                  <a:tcPr>
                    <a:solidFill>
                      <a:srgbClr val="EAEFF7"/>
                    </a:solidFill>
                  </a:tcPr>
                </a:tc>
                <a:tc>
                  <a:txBody>
                    <a:bodyPr/>
                    <a:lstStyle/>
                    <a:p>
                      <a:endParaRPr kumimoji="1" lang="ja-JP" altLang="en-US" dirty="0"/>
                    </a:p>
                  </a:txBody>
                  <a:tcPr>
                    <a:solidFill>
                      <a:srgbClr val="EAEFF7"/>
                    </a:solidFill>
                  </a:tcPr>
                </a:tc>
                <a:tc>
                  <a:txBody>
                    <a:bodyPr/>
                    <a:lstStyle/>
                    <a:p>
                      <a:endParaRPr kumimoji="1" lang="ja-JP" altLang="en-US" dirty="0"/>
                    </a:p>
                  </a:txBody>
                  <a:tcPr>
                    <a:solidFill>
                      <a:srgbClr val="EAEFF7"/>
                    </a:solidFill>
                  </a:tcPr>
                </a:tc>
                <a:tc>
                  <a:txBody>
                    <a:bodyPr/>
                    <a:lstStyle/>
                    <a:p>
                      <a:endParaRPr kumimoji="1" lang="ja-JP" altLang="en-US" dirty="0"/>
                    </a:p>
                  </a:txBody>
                  <a:tcPr>
                    <a:solidFill>
                      <a:srgbClr val="EAEFF7"/>
                    </a:solidFill>
                  </a:tcPr>
                </a:tc>
                <a:tc>
                  <a:txBody>
                    <a:bodyPr/>
                    <a:lstStyle/>
                    <a:p>
                      <a:endParaRPr kumimoji="1" lang="ja-JP" altLang="en-US" dirty="0"/>
                    </a:p>
                  </a:txBody>
                  <a:tcPr>
                    <a:solidFill>
                      <a:srgbClr val="EAEFF7"/>
                    </a:solidFill>
                  </a:tcPr>
                </a:tc>
                <a:tc>
                  <a:txBody>
                    <a:bodyPr/>
                    <a:lstStyle/>
                    <a:p>
                      <a:endParaRPr kumimoji="1" lang="ja-JP" altLang="en-US" dirty="0"/>
                    </a:p>
                  </a:txBody>
                  <a:tcPr>
                    <a:solidFill>
                      <a:srgbClr val="EAEFF7"/>
                    </a:solidFill>
                  </a:tcPr>
                </a:tc>
                <a:tc>
                  <a:txBody>
                    <a:bodyPr/>
                    <a:lstStyle/>
                    <a:p>
                      <a:endParaRPr kumimoji="1" lang="ja-JP" altLang="en-US" dirty="0"/>
                    </a:p>
                  </a:txBody>
                  <a:tcPr>
                    <a:solidFill>
                      <a:srgbClr val="EAEFF7"/>
                    </a:solidFill>
                  </a:tcPr>
                </a:tc>
                <a:tc>
                  <a:txBody>
                    <a:bodyPr/>
                    <a:lstStyle/>
                    <a:p>
                      <a:endParaRPr kumimoji="1" lang="ja-JP" altLang="en-US" dirty="0"/>
                    </a:p>
                  </a:txBody>
                  <a:tcPr>
                    <a:solidFill>
                      <a:srgbClr val="EAEFF7"/>
                    </a:solidFill>
                  </a:tcPr>
                </a:tc>
                <a:extLst>
                  <a:ext uri="{0D108BD9-81ED-4DB2-BD59-A6C34878D82A}">
                    <a16:rowId xmlns:a16="http://schemas.microsoft.com/office/drawing/2014/main" val="3246116983"/>
                  </a:ext>
                </a:extLst>
              </a:tr>
            </a:tbl>
          </a:graphicData>
        </a:graphic>
      </p:graphicFrame>
      <p:sp>
        <p:nvSpPr>
          <p:cNvPr id="4" name="スライド番号プレースホルダー 3"/>
          <p:cNvSpPr>
            <a:spLocks noGrp="1"/>
          </p:cNvSpPr>
          <p:nvPr>
            <p:ph type="sldNum" sz="quarter" idx="12"/>
          </p:nvPr>
        </p:nvSpPr>
        <p:spPr/>
        <p:txBody>
          <a:bodyPr/>
          <a:lstStyle/>
          <a:p>
            <a:fld id="{8F43C5A4-D77E-4248-9597-C5F8C86CFB91}" type="slidenum">
              <a:rPr kumimoji="1" lang="ja-JP" altLang="en-US" smtClean="0"/>
              <a:t>5</a:t>
            </a:fld>
            <a:endParaRPr kumimoji="1" lang="ja-JP" altLang="en-US"/>
          </a:p>
        </p:txBody>
      </p:sp>
      <p:cxnSp>
        <p:nvCxnSpPr>
          <p:cNvPr id="6" name="直線コネクタ 5">
            <a:extLst>
              <a:ext uri="{FF2B5EF4-FFF2-40B4-BE49-F238E27FC236}">
                <a16:creationId xmlns:a16="http://schemas.microsoft.com/office/drawing/2014/main" id="{019A98D9-99AB-43B5-93BA-2CB550A9B872}"/>
              </a:ext>
            </a:extLst>
          </p:cNvPr>
          <p:cNvCxnSpPr>
            <a:cxnSpLocks/>
          </p:cNvCxnSpPr>
          <p:nvPr/>
        </p:nvCxnSpPr>
        <p:spPr>
          <a:xfrm>
            <a:off x="6487066" y="551978"/>
            <a:ext cx="0" cy="5626548"/>
          </a:xfrm>
          <a:prstGeom prst="line">
            <a:avLst/>
          </a:prstGeom>
          <a:ln w="38100">
            <a:solidFill>
              <a:srgbClr val="FF0066"/>
            </a:solidFill>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DC8F5EAF-F736-46CE-B74A-9CC12BB9A49F}"/>
              </a:ext>
            </a:extLst>
          </p:cNvPr>
          <p:cNvSpPr txBox="1"/>
          <p:nvPr/>
        </p:nvSpPr>
        <p:spPr>
          <a:xfrm>
            <a:off x="5778629" y="5594057"/>
            <a:ext cx="2620652" cy="923330"/>
          </a:xfrm>
          <a:prstGeom prst="rect">
            <a:avLst/>
          </a:prstGeom>
          <a:solidFill>
            <a:schemeClr val="bg1"/>
          </a:solidFill>
          <a:ln>
            <a:solidFill>
              <a:srgbClr val="FF0066"/>
            </a:solidFill>
          </a:ln>
        </p:spPr>
        <p:txBody>
          <a:bodyPr wrap="square" rtlCol="0">
            <a:spAutoFit/>
          </a:bodyPr>
          <a:lstStyle/>
          <a:p>
            <a:r>
              <a:rPr kumimoji="1" lang="en-US" altLang="ja-JP" dirty="0"/>
              <a:t>2019.5</a:t>
            </a:r>
          </a:p>
          <a:p>
            <a:r>
              <a:rPr kumimoji="1" lang="en-US" altLang="ja-JP" dirty="0"/>
              <a:t>Deadline of technical data submission to TF</a:t>
            </a:r>
            <a:endParaRPr kumimoji="1" lang="ja-JP" altLang="en-US" dirty="0"/>
          </a:p>
        </p:txBody>
      </p:sp>
      <p:sp>
        <p:nvSpPr>
          <p:cNvPr id="7" name="テキスト ボックス 6">
            <a:extLst>
              <a:ext uri="{FF2B5EF4-FFF2-40B4-BE49-F238E27FC236}">
                <a16:creationId xmlns:a16="http://schemas.microsoft.com/office/drawing/2014/main" id="{6800B075-75ED-4F17-BF82-9CAF0F243A71}"/>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Overview of TFRWS activities</a:t>
            </a:r>
          </a:p>
        </p:txBody>
      </p:sp>
      <p:sp>
        <p:nvSpPr>
          <p:cNvPr id="8" name="テキスト ボックス 7">
            <a:extLst>
              <a:ext uri="{FF2B5EF4-FFF2-40B4-BE49-F238E27FC236}">
                <a16:creationId xmlns:a16="http://schemas.microsoft.com/office/drawing/2014/main" id="{42996BAD-B416-4ACB-B3D1-97AA8C9D7A04}"/>
              </a:ext>
            </a:extLst>
          </p:cNvPr>
          <p:cNvSpPr txBox="1"/>
          <p:nvPr/>
        </p:nvSpPr>
        <p:spPr>
          <a:xfrm>
            <a:off x="646815" y="6070862"/>
            <a:ext cx="2935371" cy="646331"/>
          </a:xfrm>
          <a:prstGeom prst="rect">
            <a:avLst/>
          </a:prstGeom>
          <a:noFill/>
          <a:ln>
            <a:solidFill>
              <a:schemeClr val="tx1"/>
            </a:solidFill>
          </a:ln>
        </p:spPr>
        <p:txBody>
          <a:bodyPr wrap="square" rtlCol="0">
            <a:spAutoFit/>
          </a:bodyPr>
          <a:lstStyle/>
          <a:p>
            <a:r>
              <a:rPr kumimoji="1" lang="en-US" altLang="ja-JP" dirty="0"/>
              <a:t>This page will be deleted in GRBP report (Too detailed)</a:t>
            </a:r>
            <a:endParaRPr kumimoji="1" lang="ja-JP" altLang="en-US" dirty="0"/>
          </a:p>
        </p:txBody>
      </p:sp>
    </p:spTree>
    <p:extLst>
      <p:ext uri="{BB962C8B-B14F-4D97-AF65-F5344CB8AC3E}">
        <p14:creationId xmlns:p14="http://schemas.microsoft.com/office/powerpoint/2010/main" val="306861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8">
            <a:extLst>
              <a:ext uri="{FF2B5EF4-FFF2-40B4-BE49-F238E27FC236}">
                <a16:creationId xmlns:a16="http://schemas.microsoft.com/office/drawing/2014/main" id="{108A0BEB-725D-4E18-B70F-74026AFF5B8F}"/>
              </a:ext>
            </a:extLst>
          </p:cNvPr>
          <p:cNvGraphicFramePr>
            <a:graphicFrameLocks noGrp="1"/>
          </p:cNvGraphicFramePr>
          <p:nvPr>
            <p:extLst>
              <p:ext uri="{D42A27DB-BD31-4B8C-83A1-F6EECF244321}">
                <p14:modId xmlns:p14="http://schemas.microsoft.com/office/powerpoint/2010/main" val="3308371240"/>
              </p:ext>
            </p:extLst>
          </p:nvPr>
        </p:nvGraphicFramePr>
        <p:xfrm>
          <a:off x="226243" y="542550"/>
          <a:ext cx="9304262" cy="5945944"/>
        </p:xfrm>
        <a:graphic>
          <a:graphicData uri="http://schemas.openxmlformats.org/drawingml/2006/table">
            <a:tbl>
              <a:tblPr firstRow="1" bandRow="1">
                <a:tableStyleId>{5C22544A-7EE6-4342-B048-85BDC9FD1C3A}</a:tableStyleId>
              </a:tblPr>
              <a:tblGrid>
                <a:gridCol w="358128">
                  <a:extLst>
                    <a:ext uri="{9D8B030D-6E8A-4147-A177-3AD203B41FA5}">
                      <a16:colId xmlns:a16="http://schemas.microsoft.com/office/drawing/2014/main" val="4049390919"/>
                    </a:ext>
                  </a:extLst>
                </a:gridCol>
                <a:gridCol w="675397">
                  <a:extLst>
                    <a:ext uri="{9D8B030D-6E8A-4147-A177-3AD203B41FA5}">
                      <a16:colId xmlns:a16="http://schemas.microsoft.com/office/drawing/2014/main" val="354660077"/>
                    </a:ext>
                  </a:extLst>
                </a:gridCol>
                <a:gridCol w="675397">
                  <a:extLst>
                    <a:ext uri="{9D8B030D-6E8A-4147-A177-3AD203B41FA5}">
                      <a16:colId xmlns:a16="http://schemas.microsoft.com/office/drawing/2014/main" val="992183752"/>
                    </a:ext>
                  </a:extLst>
                </a:gridCol>
                <a:gridCol w="759534">
                  <a:extLst>
                    <a:ext uri="{9D8B030D-6E8A-4147-A177-3AD203B41FA5}">
                      <a16:colId xmlns:a16="http://schemas.microsoft.com/office/drawing/2014/main" val="1258653769"/>
                    </a:ext>
                  </a:extLst>
                </a:gridCol>
                <a:gridCol w="759534">
                  <a:extLst>
                    <a:ext uri="{9D8B030D-6E8A-4147-A177-3AD203B41FA5}">
                      <a16:colId xmlns:a16="http://schemas.microsoft.com/office/drawing/2014/main" val="2530233281"/>
                    </a:ext>
                  </a:extLst>
                </a:gridCol>
                <a:gridCol w="759534">
                  <a:extLst>
                    <a:ext uri="{9D8B030D-6E8A-4147-A177-3AD203B41FA5}">
                      <a16:colId xmlns:a16="http://schemas.microsoft.com/office/drawing/2014/main" val="2070592308"/>
                    </a:ext>
                  </a:extLst>
                </a:gridCol>
                <a:gridCol w="759534">
                  <a:extLst>
                    <a:ext uri="{9D8B030D-6E8A-4147-A177-3AD203B41FA5}">
                      <a16:colId xmlns:a16="http://schemas.microsoft.com/office/drawing/2014/main" val="1685884186"/>
                    </a:ext>
                  </a:extLst>
                </a:gridCol>
                <a:gridCol w="759534">
                  <a:extLst>
                    <a:ext uri="{9D8B030D-6E8A-4147-A177-3AD203B41FA5}">
                      <a16:colId xmlns:a16="http://schemas.microsoft.com/office/drawing/2014/main" val="2441553680"/>
                    </a:ext>
                  </a:extLst>
                </a:gridCol>
                <a:gridCol w="759534">
                  <a:extLst>
                    <a:ext uri="{9D8B030D-6E8A-4147-A177-3AD203B41FA5}">
                      <a16:colId xmlns:a16="http://schemas.microsoft.com/office/drawing/2014/main" val="1095083268"/>
                    </a:ext>
                  </a:extLst>
                </a:gridCol>
                <a:gridCol w="759534">
                  <a:extLst>
                    <a:ext uri="{9D8B030D-6E8A-4147-A177-3AD203B41FA5}">
                      <a16:colId xmlns:a16="http://schemas.microsoft.com/office/drawing/2014/main" val="522634335"/>
                    </a:ext>
                  </a:extLst>
                </a:gridCol>
                <a:gridCol w="759534">
                  <a:extLst>
                    <a:ext uri="{9D8B030D-6E8A-4147-A177-3AD203B41FA5}">
                      <a16:colId xmlns:a16="http://schemas.microsoft.com/office/drawing/2014/main" val="1486840454"/>
                    </a:ext>
                  </a:extLst>
                </a:gridCol>
                <a:gridCol w="759534">
                  <a:extLst>
                    <a:ext uri="{9D8B030D-6E8A-4147-A177-3AD203B41FA5}">
                      <a16:colId xmlns:a16="http://schemas.microsoft.com/office/drawing/2014/main" val="3538718777"/>
                    </a:ext>
                  </a:extLst>
                </a:gridCol>
                <a:gridCol w="759534">
                  <a:extLst>
                    <a:ext uri="{9D8B030D-6E8A-4147-A177-3AD203B41FA5}">
                      <a16:colId xmlns:a16="http://schemas.microsoft.com/office/drawing/2014/main" val="3080398015"/>
                    </a:ext>
                  </a:extLst>
                </a:gridCol>
              </a:tblGrid>
              <a:tr h="1038664">
                <a:tc gridSpan="3">
                  <a:txBody>
                    <a:bodyPr/>
                    <a:lstStyle/>
                    <a:p>
                      <a:pPr algn="ctr"/>
                      <a:r>
                        <a:rPr kumimoji="1" lang="en-US" altLang="ja-JP" sz="1400" dirty="0"/>
                        <a:t>Item to discuss</a:t>
                      </a:r>
                    </a:p>
                  </a:txBody>
                  <a:tcPr anchor="ctr"/>
                </a:tc>
                <a:tc hMerge="1">
                  <a:txBody>
                    <a:bodyPr/>
                    <a:lstStyle/>
                    <a:p>
                      <a:pPr algn="ctr"/>
                      <a:endParaRPr kumimoji="1" lang="ja-JP" altLang="en-US" sz="1400" dirty="0"/>
                    </a:p>
                  </a:txBody>
                  <a:tcPr anchor="ctr"/>
                </a:tc>
                <a:tc hMerge="1">
                  <a:txBody>
                    <a:bodyPr/>
                    <a:lstStyle/>
                    <a:p>
                      <a:endParaRPr kumimoji="1" lang="ja-JP" altLang="en-US"/>
                    </a:p>
                  </a:txBody>
                  <a:tcPr/>
                </a:tc>
                <a:tc>
                  <a:txBody>
                    <a:bodyPr/>
                    <a:lstStyle/>
                    <a:p>
                      <a:pPr algn="ctr"/>
                      <a:r>
                        <a:rPr kumimoji="1" lang="en-US" altLang="ja-JP" sz="1400" dirty="0"/>
                        <a:t>TFRA #1</a:t>
                      </a:r>
                    </a:p>
                    <a:p>
                      <a:pPr algn="ctr"/>
                      <a:r>
                        <a:rPr kumimoji="1" lang="en-US" altLang="ja-JP" sz="1400" dirty="0"/>
                        <a:t>2017. 11</a:t>
                      </a:r>
                      <a:endParaRPr kumimoji="1" lang="ja-JP" altLang="en-US" sz="1400" dirty="0"/>
                    </a:p>
                  </a:txBody>
                  <a:tcPr anchor="ctr"/>
                </a:tc>
                <a:tc>
                  <a:txBody>
                    <a:bodyPr/>
                    <a:lstStyle/>
                    <a:p>
                      <a:pPr algn="ctr"/>
                      <a:r>
                        <a:rPr kumimoji="1" lang="en-US" altLang="ja-JP" sz="1400" dirty="0"/>
                        <a:t>GRB</a:t>
                      </a:r>
                    </a:p>
                    <a:p>
                      <a:pPr algn="ctr"/>
                      <a:r>
                        <a:rPr kumimoji="1" lang="en-US" altLang="ja-JP" sz="1400" dirty="0"/>
                        <a:t>2018. 1</a:t>
                      </a:r>
                      <a:endParaRPr kumimoji="1" lang="ja-JP" altLang="en-US" sz="1400" dirty="0"/>
                    </a:p>
                  </a:txBody>
                  <a:tcPr anchor="ctr"/>
                </a:tc>
                <a:tc>
                  <a:txBody>
                    <a:bodyPr/>
                    <a:lstStyle/>
                    <a:p>
                      <a:pPr algn="ctr"/>
                      <a:r>
                        <a:rPr kumimoji="1" lang="en-US" altLang="ja-JP" sz="1400" dirty="0"/>
                        <a:t>TFRA #2</a:t>
                      </a:r>
                    </a:p>
                    <a:p>
                      <a:pPr algn="ctr"/>
                      <a:r>
                        <a:rPr kumimoji="1" lang="en-US" altLang="ja-JP" sz="1400" dirty="0"/>
                        <a:t>2018. 6</a:t>
                      </a:r>
                      <a:endParaRPr kumimoji="1" lang="ja-JP" altLang="en-US" sz="1400" dirty="0"/>
                    </a:p>
                  </a:txBody>
                  <a:tcPr anchor="ctr"/>
                </a:tc>
                <a:tc>
                  <a:txBody>
                    <a:bodyPr/>
                    <a:lstStyle/>
                    <a:p>
                      <a:pPr algn="ctr"/>
                      <a:r>
                        <a:rPr kumimoji="1" lang="en-US" altLang="ja-JP" sz="1400" dirty="0"/>
                        <a:t>TFRA</a:t>
                      </a:r>
                      <a:r>
                        <a:rPr kumimoji="1" lang="ja-JP" altLang="en-US" sz="1400" dirty="0"/>
                        <a:t> </a:t>
                      </a:r>
                      <a:r>
                        <a:rPr kumimoji="1" lang="en-US" altLang="ja-JP" sz="1400" dirty="0"/>
                        <a:t>#3</a:t>
                      </a:r>
                    </a:p>
                    <a:p>
                      <a:pPr algn="ctr"/>
                      <a:r>
                        <a:rPr kumimoji="1" lang="en-US" altLang="ja-JP" sz="1400" dirty="0"/>
                        <a:t>2018. 9</a:t>
                      </a:r>
                    </a:p>
                  </a:txBody>
                  <a:tcPr anchor="ctr"/>
                </a:tc>
                <a:tc>
                  <a:txBody>
                    <a:bodyPr/>
                    <a:lstStyle/>
                    <a:p>
                      <a:pPr algn="ctr"/>
                      <a:r>
                        <a:rPr kumimoji="1" lang="en-US" altLang="ja-JP" sz="1400" dirty="0"/>
                        <a:t>TFRA #4</a:t>
                      </a:r>
                    </a:p>
                    <a:p>
                      <a:pPr algn="ctr"/>
                      <a:r>
                        <a:rPr kumimoji="1" lang="en-US" altLang="ja-JP" sz="1400" dirty="0"/>
                        <a:t>2018. 12</a:t>
                      </a:r>
                      <a:endParaRPr kumimoji="1" lang="ja-JP" altLang="en-US" sz="1400" dirty="0"/>
                    </a:p>
                  </a:txBody>
                  <a:tcPr anchor="ctr"/>
                </a:tc>
                <a:tc>
                  <a:txBody>
                    <a:bodyPr/>
                    <a:lstStyle/>
                    <a:p>
                      <a:pPr algn="ctr"/>
                      <a:r>
                        <a:rPr kumimoji="1" lang="en-US" altLang="ja-JP" sz="1400" dirty="0"/>
                        <a:t>TFRA #5</a:t>
                      </a:r>
                    </a:p>
                    <a:p>
                      <a:pPr algn="ctr"/>
                      <a:r>
                        <a:rPr kumimoji="1" lang="en-US" altLang="ja-JP" sz="1400" dirty="0"/>
                        <a:t>2019. 1</a:t>
                      </a:r>
                      <a:endParaRPr kumimoji="1" lang="ja-JP" altLang="en-US" sz="1400" dirty="0"/>
                    </a:p>
                  </a:txBody>
                  <a:tcPr anchor="ctr"/>
                </a:tc>
                <a:tc>
                  <a:txBody>
                    <a:bodyPr/>
                    <a:lstStyle/>
                    <a:p>
                      <a:pPr algn="ctr"/>
                      <a:r>
                        <a:rPr kumimoji="1" lang="en-US" altLang="ja-JP" sz="1400" dirty="0"/>
                        <a:t>TFRWS #6</a:t>
                      </a:r>
                    </a:p>
                    <a:p>
                      <a:pPr algn="ctr"/>
                      <a:r>
                        <a:rPr kumimoji="1" lang="en-US" altLang="ja-JP" sz="1400" dirty="0"/>
                        <a:t>2019. 6</a:t>
                      </a:r>
                      <a:endParaRPr kumimoji="1" lang="ja-JP" altLang="en-US" sz="1400" dirty="0"/>
                    </a:p>
                  </a:txBody>
                  <a:tcPr anchor="ctr"/>
                </a:tc>
                <a:tc>
                  <a:txBody>
                    <a:bodyPr/>
                    <a:lstStyle/>
                    <a:p>
                      <a:pPr algn="ctr"/>
                      <a:r>
                        <a:rPr kumimoji="1" lang="en-US" altLang="ja-JP" sz="1400" dirty="0"/>
                        <a:t>TFRWS #7</a:t>
                      </a:r>
                    </a:p>
                    <a:p>
                      <a:pPr algn="ctr"/>
                      <a:r>
                        <a:rPr kumimoji="1" lang="en-US" altLang="ja-JP" sz="1400" dirty="0"/>
                        <a:t>2019. 7</a:t>
                      </a:r>
                      <a:endParaRPr kumimoji="1" lang="ja-JP" altLang="en-US" sz="1400" dirty="0"/>
                    </a:p>
                  </a:txBody>
                  <a:tcPr anchor="ctr"/>
                </a:tc>
                <a:tc>
                  <a:txBody>
                    <a:bodyPr/>
                    <a:lstStyle/>
                    <a:p>
                      <a:pPr algn="ctr"/>
                      <a:r>
                        <a:rPr kumimoji="1" lang="en-US" altLang="ja-JP" sz="1400" dirty="0"/>
                        <a:t>TFRWS #8</a:t>
                      </a:r>
                    </a:p>
                    <a:p>
                      <a:pPr algn="ctr"/>
                      <a:r>
                        <a:rPr kumimoji="1" lang="en-US" altLang="ja-JP" sz="1400" dirty="0"/>
                        <a:t>2019. 9</a:t>
                      </a:r>
                      <a:endParaRPr kumimoji="1" lang="ja-JP" altLang="en-US" sz="1400" dirty="0"/>
                    </a:p>
                  </a:txBody>
                  <a:tcPr anchor="ctr"/>
                </a:tc>
                <a:tc>
                  <a:txBody>
                    <a:bodyPr/>
                    <a:lstStyle/>
                    <a:p>
                      <a:pPr algn="ctr"/>
                      <a:r>
                        <a:rPr kumimoji="1" lang="en-US" altLang="ja-JP" sz="1400" dirty="0"/>
                        <a:t>TFRWS #8</a:t>
                      </a:r>
                    </a:p>
                    <a:p>
                      <a:pPr algn="ctr"/>
                      <a:r>
                        <a:rPr kumimoji="1" lang="en-US" altLang="ja-JP" sz="1400" dirty="0"/>
                        <a:t>2019. 10</a:t>
                      </a:r>
                      <a:endParaRPr kumimoji="1" lang="ja-JP" altLang="en-US" sz="1400" dirty="0"/>
                    </a:p>
                  </a:txBody>
                  <a:tcPr anchor="ctr"/>
                </a:tc>
                <a:extLst>
                  <a:ext uri="{0D108BD9-81ED-4DB2-BD59-A6C34878D82A}">
                    <a16:rowId xmlns:a16="http://schemas.microsoft.com/office/drawing/2014/main" val="352165743"/>
                  </a:ext>
                </a:extLst>
              </a:tr>
              <a:tr h="279211">
                <a:tc rowSpan="6">
                  <a:txBody>
                    <a:bodyPr/>
                    <a:lstStyle/>
                    <a:p>
                      <a:pPr algn="ctr"/>
                      <a:r>
                        <a:rPr kumimoji="1" lang="en-US" altLang="ja-JP" sz="1200" dirty="0"/>
                        <a:t>Part II : Vehicle test</a:t>
                      </a:r>
                      <a:endParaRPr kumimoji="1" lang="ja-JP" altLang="en-US" sz="1200" dirty="0"/>
                    </a:p>
                  </a:txBody>
                  <a:tcPr vert="vert270" anchor="ctr"/>
                </a:tc>
                <a:tc rowSpan="3">
                  <a:txBody>
                    <a:bodyPr/>
                    <a:lstStyle/>
                    <a:p>
                      <a:r>
                        <a:rPr kumimoji="1" lang="en-US" altLang="ja-JP" sz="1100" dirty="0"/>
                        <a:t> : Test Method</a:t>
                      </a:r>
                    </a:p>
                  </a:txBody>
                  <a:tcPr anchor="ctr"/>
                </a:tc>
                <a:tc>
                  <a:txBody>
                    <a:bodyPr/>
                    <a:lstStyle/>
                    <a:p>
                      <a:r>
                        <a:rPr kumimoji="1" lang="en-US" altLang="ja-JP" sz="1100" dirty="0"/>
                        <a:t>Non-self-adjusting </a:t>
                      </a:r>
                    </a:p>
                  </a:txBody>
                  <a:tcPr/>
                </a:tc>
                <a:tc>
                  <a:txBody>
                    <a:bodyPr/>
                    <a:lstStyle/>
                    <a:p>
                      <a:r>
                        <a:rPr kumimoji="1" lang="en-US" altLang="ja-JP" sz="1100" dirty="0"/>
                        <a:t>Based on R28</a:t>
                      </a:r>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669284370"/>
                  </a:ext>
                </a:extLst>
              </a:tr>
              <a:tr h="624840">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100" dirty="0"/>
                        <a:t>Stepwise self-adjusting</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3512880271"/>
                  </a:ext>
                </a:extLst>
              </a:tr>
              <a:tr h="279211">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100" dirty="0"/>
                        <a:t>Self-adjusting</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r>
                        <a:rPr kumimoji="1" lang="en-US" altLang="ja-JP" sz="1100" dirty="0"/>
                        <a:t>Introduction from GREWUS</a:t>
                      </a:r>
                      <a:endParaRPr kumimoji="1" lang="ja-JP" altLang="en-US" sz="1100"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341535890"/>
                  </a:ext>
                </a:extLst>
              </a:tr>
              <a:tr h="1097280">
                <a:tc vMerge="1">
                  <a:txBody>
                    <a:bodyPr/>
                    <a:lstStyle/>
                    <a:p>
                      <a:endParaRPr kumimoji="1" lang="ja-JP" altLang="en-US" dirty="0"/>
                    </a:p>
                  </a:txBody>
                  <a:tcPr/>
                </a:tc>
                <a:tc rowSpan="3">
                  <a:txBody>
                    <a:bodyPr/>
                    <a:lstStyle/>
                    <a:p>
                      <a:pPr algn="l"/>
                      <a:r>
                        <a:rPr kumimoji="1" lang="en-US" altLang="ja-JP" sz="1100" dirty="0"/>
                        <a:t>Limit value</a:t>
                      </a:r>
                    </a:p>
                  </a:txBody>
                  <a:tcPr anchor="ctr"/>
                </a:tc>
                <a:tc>
                  <a:txBody>
                    <a:bodyPr/>
                    <a:lstStyle/>
                    <a:p>
                      <a:pPr algn="l"/>
                      <a:r>
                        <a:rPr kumimoji="1" lang="en-US" altLang="ja-JP" sz="1100" dirty="0"/>
                        <a:t>Non-self adjusting</a:t>
                      </a:r>
                    </a:p>
                  </a:txBody>
                  <a:tcPr anchor="ct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r>
                        <a:rPr kumimoji="1" lang="en-US" altLang="ja-JP" sz="1100" dirty="0"/>
                        <a:t>Research on detectability and acceptability of RWS</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r>
                        <a:rPr kumimoji="1" lang="en-US" altLang="ja-JP" sz="1100" dirty="0"/>
                        <a:t>Measurement data from Scania, Renault, GREWUS</a:t>
                      </a:r>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2024891146"/>
                  </a:ext>
                </a:extLst>
              </a:tr>
              <a:tr h="594360">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100" dirty="0"/>
                        <a:t>Stepwise self adjusting</a:t>
                      </a:r>
                      <a:endParaRPr kumimoji="1" lang="ja-JP" altLang="en-US" dirty="0"/>
                    </a:p>
                  </a:txBody>
                  <a:tcPr anchor="ct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r>
                        <a:rPr kumimoji="1" lang="en-US" altLang="ja-JP" sz="1100" dirty="0"/>
                        <a:t>Ambient noise information</a:t>
                      </a:r>
                      <a:endParaRPr kumimoji="1" lang="ja-JP" altLang="en-US" sz="1100" dirty="0"/>
                    </a:p>
                  </a:txBody>
                  <a:tcPr/>
                </a:tc>
                <a:tc>
                  <a:txBody>
                    <a:bodyPr/>
                    <a:lstStyle/>
                    <a:p>
                      <a:endParaRPr kumimoji="1" lang="ja-JP" altLang="en-US" sz="1100" dirty="0"/>
                    </a:p>
                  </a:txBody>
                  <a:tcPr/>
                </a:tc>
                <a:tc>
                  <a:txBody>
                    <a:bodyPr/>
                    <a:lstStyle/>
                    <a:p>
                      <a:r>
                        <a:rPr kumimoji="1" lang="en-US" altLang="ja-JP" sz="1100" dirty="0"/>
                        <a:t>Ambient noise information</a:t>
                      </a:r>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4244559380"/>
                  </a:ext>
                </a:extLst>
              </a:tr>
              <a:tr h="340637">
                <a:tc vMerge="1">
                  <a:txBody>
                    <a:bodyPr/>
                    <a:lstStyle/>
                    <a:p>
                      <a:endParaRPr kumimoji="1" lang="ja-JP" altLang="en-US"/>
                    </a:p>
                  </a:txBody>
                  <a:tcPr/>
                </a:tc>
                <a:tc vMerge="1">
                  <a:txBody>
                    <a:bodyPr/>
                    <a:lstStyle/>
                    <a:p>
                      <a:endParaRPr kumimoji="1" lang="ja-JP" altLang="en-US"/>
                    </a:p>
                  </a:txBody>
                  <a:tcPr/>
                </a:tc>
                <a:tc>
                  <a:txBody>
                    <a:bodyPr/>
                    <a:lstStyle/>
                    <a:p>
                      <a:pPr algn="l"/>
                      <a:r>
                        <a:rPr kumimoji="1" lang="en-US" altLang="ja-JP" sz="1100" dirty="0"/>
                        <a:t>Self adjusting</a:t>
                      </a:r>
                    </a:p>
                  </a:txBody>
                  <a:tcPr anchor="ct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r>
                        <a:rPr kumimoji="1" lang="en-US" altLang="ja-JP" sz="1100" dirty="0"/>
                        <a:t>Ambient noise information</a:t>
                      </a:r>
                      <a:endParaRPr kumimoji="1" lang="ja-JP" altLang="en-US" sz="1100" dirty="0"/>
                    </a:p>
                  </a:txBody>
                  <a:tcPr/>
                </a:tc>
                <a:tc>
                  <a:txBody>
                    <a:bodyPr/>
                    <a:lstStyle/>
                    <a:p>
                      <a:endParaRPr kumimoji="1" lang="ja-JP" altLang="en-US"/>
                    </a:p>
                  </a:txBody>
                  <a:tcPr/>
                </a:tc>
                <a:tc>
                  <a:txBody>
                    <a:bodyPr/>
                    <a:lstStyle/>
                    <a:p>
                      <a:r>
                        <a:rPr kumimoji="1" lang="en-US" altLang="ja-JP" sz="1100" dirty="0"/>
                        <a:t>Ambient noise information</a:t>
                      </a:r>
                      <a:endParaRPr kumimoji="1" lang="ja-JP" altLang="en-US" sz="1100" dirty="0"/>
                    </a:p>
                  </a:txBody>
                  <a:tcPr/>
                </a:tc>
                <a:tc>
                  <a:txBody>
                    <a:bodyPr/>
                    <a:lstStyle/>
                    <a:p>
                      <a:endParaRPr kumimoji="1" lang="ja-JP" altLang="en-US" dirty="0"/>
                    </a:p>
                  </a:txBody>
                  <a:tcPr/>
                </a:tc>
                <a:extLst>
                  <a:ext uri="{0D108BD9-81ED-4DB2-BD59-A6C34878D82A}">
                    <a16:rowId xmlns:a16="http://schemas.microsoft.com/office/drawing/2014/main" val="3246116983"/>
                  </a:ext>
                </a:extLst>
              </a:tr>
            </a:tbl>
          </a:graphicData>
        </a:graphic>
      </p:graphicFrame>
      <p:sp>
        <p:nvSpPr>
          <p:cNvPr id="4" name="スライド番号プレースホルダー 3"/>
          <p:cNvSpPr>
            <a:spLocks noGrp="1"/>
          </p:cNvSpPr>
          <p:nvPr>
            <p:ph type="sldNum" sz="quarter" idx="12"/>
          </p:nvPr>
        </p:nvSpPr>
        <p:spPr/>
        <p:txBody>
          <a:bodyPr/>
          <a:lstStyle/>
          <a:p>
            <a:fld id="{8F43C5A4-D77E-4248-9597-C5F8C86CFB91}" type="slidenum">
              <a:rPr kumimoji="1" lang="ja-JP" altLang="en-US" smtClean="0"/>
              <a:t>6</a:t>
            </a:fld>
            <a:endParaRPr kumimoji="1" lang="ja-JP" altLang="en-US"/>
          </a:p>
        </p:txBody>
      </p:sp>
      <p:sp>
        <p:nvSpPr>
          <p:cNvPr id="5" name="テキスト ボックス 4">
            <a:extLst>
              <a:ext uri="{FF2B5EF4-FFF2-40B4-BE49-F238E27FC236}">
                <a16:creationId xmlns:a16="http://schemas.microsoft.com/office/drawing/2014/main" id="{45989AC0-DB09-4A77-8BE4-D3154B364479}"/>
              </a:ext>
            </a:extLst>
          </p:cNvPr>
          <p:cNvSpPr txBox="1"/>
          <p:nvPr/>
        </p:nvSpPr>
        <p:spPr>
          <a:xfrm>
            <a:off x="6505920" y="2592192"/>
            <a:ext cx="2620652" cy="923330"/>
          </a:xfrm>
          <a:prstGeom prst="rect">
            <a:avLst/>
          </a:prstGeom>
          <a:solidFill>
            <a:schemeClr val="bg1"/>
          </a:solidFill>
          <a:ln>
            <a:solidFill>
              <a:srgbClr val="FF0066"/>
            </a:solidFill>
          </a:ln>
        </p:spPr>
        <p:txBody>
          <a:bodyPr wrap="square" rtlCol="0">
            <a:spAutoFit/>
          </a:bodyPr>
          <a:lstStyle/>
          <a:p>
            <a:r>
              <a:rPr kumimoji="1" lang="en-US" altLang="ja-JP" dirty="0"/>
              <a:t>2019.5</a:t>
            </a:r>
          </a:p>
          <a:p>
            <a:r>
              <a:rPr kumimoji="1" lang="en-US" altLang="ja-JP" dirty="0"/>
              <a:t>Deadline of technical data submission to TF</a:t>
            </a:r>
            <a:endParaRPr kumimoji="1" lang="ja-JP" altLang="en-US" dirty="0"/>
          </a:p>
        </p:txBody>
      </p:sp>
      <p:cxnSp>
        <p:nvCxnSpPr>
          <p:cNvPr id="6" name="直線コネクタ 5">
            <a:extLst>
              <a:ext uri="{FF2B5EF4-FFF2-40B4-BE49-F238E27FC236}">
                <a16:creationId xmlns:a16="http://schemas.microsoft.com/office/drawing/2014/main" id="{897ADAFD-A3EB-44A4-93BF-C121073906E4}"/>
              </a:ext>
            </a:extLst>
          </p:cNvPr>
          <p:cNvCxnSpPr>
            <a:cxnSpLocks/>
          </p:cNvCxnSpPr>
          <p:nvPr/>
        </p:nvCxnSpPr>
        <p:spPr>
          <a:xfrm>
            <a:off x="6505920" y="542550"/>
            <a:ext cx="0" cy="5945944"/>
          </a:xfrm>
          <a:prstGeom prst="line">
            <a:avLst/>
          </a:prstGeom>
          <a:ln w="38100">
            <a:solidFill>
              <a:srgbClr val="FF0066"/>
            </a:solidFill>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F3113DB2-5262-40FB-8AF8-F85695688A33}"/>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Overview of TFRWS activities</a:t>
            </a:r>
          </a:p>
        </p:txBody>
      </p:sp>
      <p:sp>
        <p:nvSpPr>
          <p:cNvPr id="7" name="テキスト ボックス 6">
            <a:extLst>
              <a:ext uri="{FF2B5EF4-FFF2-40B4-BE49-F238E27FC236}">
                <a16:creationId xmlns:a16="http://schemas.microsoft.com/office/drawing/2014/main" id="{39EDCF8A-9778-4D33-9239-2192CD50247F}"/>
              </a:ext>
            </a:extLst>
          </p:cNvPr>
          <p:cNvSpPr txBox="1"/>
          <p:nvPr/>
        </p:nvSpPr>
        <p:spPr>
          <a:xfrm>
            <a:off x="2041984" y="6070862"/>
            <a:ext cx="2935371" cy="646331"/>
          </a:xfrm>
          <a:prstGeom prst="rect">
            <a:avLst/>
          </a:prstGeom>
          <a:noFill/>
          <a:ln>
            <a:solidFill>
              <a:schemeClr val="tx1"/>
            </a:solidFill>
          </a:ln>
        </p:spPr>
        <p:txBody>
          <a:bodyPr wrap="square" rtlCol="0">
            <a:spAutoFit/>
          </a:bodyPr>
          <a:lstStyle/>
          <a:p>
            <a:r>
              <a:rPr kumimoji="1" lang="en-US" altLang="ja-JP" dirty="0"/>
              <a:t>This page will be deleted in GRBP report (Too detailed)</a:t>
            </a:r>
            <a:endParaRPr kumimoji="1" lang="ja-JP" altLang="en-US" dirty="0"/>
          </a:p>
        </p:txBody>
      </p:sp>
    </p:spTree>
    <p:extLst>
      <p:ext uri="{BB962C8B-B14F-4D97-AF65-F5344CB8AC3E}">
        <p14:creationId xmlns:p14="http://schemas.microsoft.com/office/powerpoint/2010/main" val="1447201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22551" y="883653"/>
            <a:ext cx="9654746" cy="5478423"/>
          </a:xfrm>
          <a:prstGeom prst="rect">
            <a:avLst/>
          </a:prstGeom>
          <a:noFill/>
        </p:spPr>
        <p:txBody>
          <a:bodyPr wrap="square" rtlCol="0">
            <a:spAutoFit/>
          </a:bodyPr>
          <a:lstStyle/>
          <a:p>
            <a:r>
              <a:rPr lang="en-US" altLang="ja-JP" sz="3000" dirty="0">
                <a:solidFill>
                  <a:srgbClr val="0070C0"/>
                </a:solidFill>
              </a:rPr>
              <a:t> Questionnaire research</a:t>
            </a:r>
          </a:p>
          <a:p>
            <a:endParaRPr lang="en-US" altLang="ja-JP" sz="2800" dirty="0">
              <a:solidFill>
                <a:srgbClr val="92D050"/>
              </a:solidFill>
            </a:endParaRPr>
          </a:p>
          <a:p>
            <a:r>
              <a:rPr lang="en-US" altLang="ja-JP" sz="3000" dirty="0">
                <a:solidFill>
                  <a:srgbClr val="0070C0"/>
                </a:solidFill>
              </a:rPr>
              <a:t> Scope</a:t>
            </a:r>
          </a:p>
          <a:p>
            <a:pPr marL="828000" indent="-457200">
              <a:buFont typeface="Arial" panose="020B0604020202020204" pitchFamily="34" charset="0"/>
              <a:buChar char="•"/>
            </a:pPr>
            <a:r>
              <a:rPr lang="en-US" altLang="ja-JP" sz="2400" dirty="0"/>
              <a:t>M3, M2(3.5t &gt;), N3, N2</a:t>
            </a:r>
          </a:p>
          <a:p>
            <a:pPr marL="828000" indent="-457200">
              <a:buFont typeface="Arial" panose="020B0604020202020204" pitchFamily="34" charset="0"/>
              <a:buChar char="•"/>
            </a:pPr>
            <a:endParaRPr lang="en-US" altLang="ja-JP" sz="2400" dirty="0">
              <a:solidFill>
                <a:srgbClr val="0070C0"/>
              </a:solidFill>
            </a:endParaRPr>
          </a:p>
          <a:p>
            <a:r>
              <a:rPr lang="en-US" altLang="ja-JP" sz="3000" dirty="0">
                <a:solidFill>
                  <a:srgbClr val="0070C0"/>
                </a:solidFill>
              </a:rPr>
              <a:t>  Pause switch</a:t>
            </a:r>
          </a:p>
          <a:p>
            <a:pPr marL="828000" indent="-457200">
              <a:buFont typeface="Arial" panose="020B0604020202020204" pitchFamily="34" charset="0"/>
              <a:buChar char="•"/>
            </a:pPr>
            <a:r>
              <a:rPr lang="en-US" altLang="ja-JP" sz="2400" dirty="0"/>
              <a:t>Pause switch should be allowed when the other safety device (e.g. camera monitor system or detection system) is effective.</a:t>
            </a:r>
          </a:p>
          <a:p>
            <a:pPr marL="370800"/>
            <a:endParaRPr lang="en-US" altLang="ja-JP" sz="2400" dirty="0"/>
          </a:p>
          <a:p>
            <a:r>
              <a:rPr lang="en-US" altLang="ja-JP" sz="3000" dirty="0"/>
              <a:t> </a:t>
            </a:r>
            <a:r>
              <a:rPr lang="en-US" altLang="ja-JP" sz="3000" dirty="0">
                <a:solidFill>
                  <a:srgbClr val="0070C0"/>
                </a:solidFill>
              </a:rPr>
              <a:t> Requirement of warning sound</a:t>
            </a:r>
            <a:endParaRPr lang="en-US" altLang="ja-JP" sz="3000" dirty="0"/>
          </a:p>
          <a:p>
            <a:pPr marL="370800"/>
            <a:r>
              <a:rPr lang="en-US" altLang="ja-JP" sz="2400" dirty="0">
                <a:ea typeface="メイリオ" panose="020B0604030504040204" pitchFamily="50" charset="-128"/>
                <a:cs typeface="メイリオ" panose="020B0604030504040204" pitchFamily="50" charset="-128"/>
              </a:rPr>
              <a:t>Sound emitting count per minutes, frequency range of tonal sound</a:t>
            </a:r>
            <a:endParaRPr lang="en-US" altLang="ja-JP" sz="2400" dirty="0"/>
          </a:p>
          <a:p>
            <a:pPr marL="828000" indent="-457200">
              <a:buFont typeface="Arial" panose="020B0604020202020204" pitchFamily="34" charset="0"/>
              <a:buChar char="•"/>
            </a:pPr>
            <a:endParaRPr lang="en-US" altLang="ja-JP" sz="2800" dirty="0">
              <a:solidFill>
                <a:srgbClr val="0070C0"/>
              </a:solidFill>
            </a:endParaRP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10" name="テキスト ボックス 9">
            <a:extLst>
              <a:ext uri="{FF2B5EF4-FFF2-40B4-BE49-F238E27FC236}">
                <a16:creationId xmlns:a16="http://schemas.microsoft.com/office/drawing/2014/main" id="{C6C2876F-DB02-43CE-AF11-E662B3A90094}"/>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Completed</a:t>
            </a:r>
            <a:r>
              <a:rPr lang="ja-JP" altLang="en-US" sz="3200" dirty="0">
                <a:solidFill>
                  <a:srgbClr val="00B0F0"/>
                </a:solidFill>
              </a:rPr>
              <a:t> </a:t>
            </a:r>
            <a:r>
              <a:rPr lang="en-US" altLang="ja-JP" sz="3200" dirty="0">
                <a:solidFill>
                  <a:srgbClr val="00B0F0"/>
                </a:solidFill>
              </a:rPr>
              <a:t>items</a:t>
            </a:r>
            <a:r>
              <a:rPr lang="ja-JP" altLang="en-US" sz="3200" dirty="0">
                <a:solidFill>
                  <a:srgbClr val="00B0F0"/>
                </a:solidFill>
              </a:rPr>
              <a:t> </a:t>
            </a:r>
            <a:r>
              <a:rPr lang="en-US" altLang="ja-JP" sz="3200" dirty="0">
                <a:solidFill>
                  <a:srgbClr val="00B0F0"/>
                </a:solidFill>
              </a:rPr>
              <a:t>in</a:t>
            </a:r>
            <a:r>
              <a:rPr lang="ja-JP" altLang="en-US" sz="3200" dirty="0">
                <a:solidFill>
                  <a:srgbClr val="00B0F0"/>
                </a:solidFill>
              </a:rPr>
              <a:t> </a:t>
            </a:r>
            <a:r>
              <a:rPr lang="en-US" altLang="ja-JP" sz="3200" dirty="0">
                <a:solidFill>
                  <a:srgbClr val="00B0F0"/>
                </a:solidFill>
              </a:rPr>
              <a:t>a</a:t>
            </a:r>
            <a:r>
              <a:rPr lang="ja-JP" altLang="en-US" sz="3200" dirty="0">
                <a:solidFill>
                  <a:srgbClr val="00B0F0"/>
                </a:solidFill>
              </a:rPr>
              <a:t> </a:t>
            </a:r>
            <a:r>
              <a:rPr lang="en-US" altLang="ja-JP" sz="3200" dirty="0">
                <a:solidFill>
                  <a:srgbClr val="00B0F0"/>
                </a:solidFill>
              </a:rPr>
              <a:t>draft</a:t>
            </a:r>
            <a:r>
              <a:rPr lang="ja-JP" altLang="en-US" sz="3200" dirty="0">
                <a:solidFill>
                  <a:srgbClr val="00B0F0"/>
                </a:solidFill>
              </a:rPr>
              <a:t> </a:t>
            </a:r>
            <a:r>
              <a:rPr lang="en-US" altLang="ja-JP" sz="3200" dirty="0">
                <a:solidFill>
                  <a:srgbClr val="00B0F0"/>
                </a:solidFill>
              </a:rPr>
              <a:t>of new regulation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7</a:t>
            </a:fld>
            <a:endParaRPr kumimoji="1" lang="ja-JP" altLang="en-US"/>
          </a:p>
        </p:txBody>
      </p:sp>
    </p:spTree>
    <p:extLst>
      <p:ext uri="{BB962C8B-B14F-4D97-AF65-F5344CB8AC3E}">
        <p14:creationId xmlns:p14="http://schemas.microsoft.com/office/powerpoint/2010/main" val="3960320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22551" y="883653"/>
            <a:ext cx="9654746" cy="5232202"/>
          </a:xfrm>
          <a:prstGeom prst="rect">
            <a:avLst/>
          </a:prstGeom>
          <a:noFill/>
        </p:spPr>
        <p:txBody>
          <a:bodyPr wrap="square" rtlCol="0">
            <a:spAutoFit/>
          </a:bodyPr>
          <a:lstStyle/>
          <a:p>
            <a:r>
              <a:rPr lang="en-US" altLang="ja-JP" sz="2800" dirty="0">
                <a:solidFill>
                  <a:srgbClr val="92D050"/>
                </a:solidFill>
              </a:rPr>
              <a:t>  </a:t>
            </a:r>
            <a:r>
              <a:rPr lang="en-US" altLang="ja-JP" sz="3000" dirty="0">
                <a:solidFill>
                  <a:srgbClr val="0070C0"/>
                </a:solidFill>
              </a:rPr>
              <a:t>Part I : Component test</a:t>
            </a:r>
          </a:p>
          <a:p>
            <a:pPr marL="828000" indent="-457200">
              <a:buFont typeface="Arial" panose="020B0604020202020204" pitchFamily="34" charset="0"/>
              <a:buChar char="•"/>
            </a:pPr>
            <a:r>
              <a:rPr lang="en-US" altLang="ja-JP" sz="2400" dirty="0"/>
              <a:t>Step-wise self adjusting device : Validation test</a:t>
            </a:r>
          </a:p>
          <a:p>
            <a:pPr marL="828000" indent="-457200">
              <a:buFont typeface="Arial" panose="020B0604020202020204" pitchFamily="34" charset="0"/>
              <a:buChar char="•"/>
            </a:pPr>
            <a:r>
              <a:rPr lang="en-US" altLang="ja-JP" sz="2400" dirty="0"/>
              <a:t>Self adjusting device : Proposal of test method and validation test</a:t>
            </a:r>
          </a:p>
          <a:p>
            <a:pPr marL="828000" indent="-457200">
              <a:buFont typeface="Arial" panose="020B0604020202020204" pitchFamily="34" charset="0"/>
              <a:buChar char="•"/>
            </a:pPr>
            <a:r>
              <a:rPr lang="en-US" altLang="ja-JP" sz="2400" dirty="0"/>
              <a:t>Limit value : Calculated based on limit value of Part II</a:t>
            </a:r>
            <a:endParaRPr lang="ja-JP" altLang="en-US" sz="2400" dirty="0"/>
          </a:p>
          <a:p>
            <a:pPr marL="828000" indent="-457200">
              <a:buFont typeface="Arial" panose="020B0604020202020204" pitchFamily="34" charset="0"/>
              <a:buChar char="•"/>
            </a:pPr>
            <a:r>
              <a:rPr lang="en-US" altLang="ja-JP" sz="2400" dirty="0"/>
              <a:t>Effect of R28 : Modification of unsuitable sentences for RWS</a:t>
            </a:r>
          </a:p>
          <a:p>
            <a:pPr marL="828000" indent="-457200">
              <a:buFont typeface="Arial" panose="020B0604020202020204" pitchFamily="34" charset="0"/>
              <a:buChar char="•"/>
            </a:pPr>
            <a:endParaRPr lang="en-US" altLang="ja-JP" sz="2400" dirty="0">
              <a:solidFill>
                <a:srgbClr val="0070C0"/>
              </a:solidFill>
            </a:endParaRPr>
          </a:p>
          <a:p>
            <a:r>
              <a:rPr lang="en-US" altLang="ja-JP" sz="3000" dirty="0">
                <a:solidFill>
                  <a:srgbClr val="0070C0"/>
                </a:solidFill>
              </a:rPr>
              <a:t>  Part II : Vehicle test</a:t>
            </a:r>
          </a:p>
          <a:p>
            <a:pPr marL="828000" indent="-457200">
              <a:buFont typeface="Arial" panose="020B0604020202020204" pitchFamily="34" charset="0"/>
              <a:buChar char="•"/>
            </a:pPr>
            <a:r>
              <a:rPr lang="en-US" altLang="ja-JP" sz="2400" dirty="0"/>
              <a:t>Step-wise self adjusting device: Validation test</a:t>
            </a:r>
            <a:endParaRPr lang="ja-JP" altLang="en-US" sz="2400" dirty="0"/>
          </a:p>
          <a:p>
            <a:pPr marL="828000" indent="-457200">
              <a:buFont typeface="Arial" panose="020B0604020202020204" pitchFamily="34" charset="0"/>
              <a:buChar char="•"/>
            </a:pPr>
            <a:r>
              <a:rPr lang="en-US" altLang="ja-JP" sz="2400" dirty="0"/>
              <a:t>Self adjusting device : Proposal of test method and validation test</a:t>
            </a:r>
          </a:p>
          <a:p>
            <a:pPr marL="828000" indent="-457200">
              <a:buFont typeface="Arial" panose="020B0604020202020204" pitchFamily="34" charset="0"/>
              <a:buChar char="•"/>
            </a:pPr>
            <a:r>
              <a:rPr lang="en-US" altLang="ja-JP" sz="2400" dirty="0"/>
              <a:t>Limit value : Mode of sound level, necessity of limit value difference depending on sound type</a:t>
            </a:r>
          </a:p>
          <a:p>
            <a:pPr marL="828000" indent="-457200">
              <a:buFont typeface="Arial" panose="020B0604020202020204" pitchFamily="34" charset="0"/>
              <a:buChar char="•"/>
            </a:pPr>
            <a:endParaRPr lang="en-US" altLang="ja-JP" sz="2800" dirty="0">
              <a:solidFill>
                <a:srgbClr val="0070C0"/>
              </a:solidFill>
            </a:endParaRP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10" name="テキスト ボックス 9">
            <a:extLst>
              <a:ext uri="{FF2B5EF4-FFF2-40B4-BE49-F238E27FC236}">
                <a16:creationId xmlns:a16="http://schemas.microsoft.com/office/drawing/2014/main" id="{C6C2876F-DB02-43CE-AF11-E662B3A90094}"/>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Uncompleted</a:t>
            </a:r>
            <a:r>
              <a:rPr lang="ja-JP" altLang="en-US" sz="3200" dirty="0">
                <a:solidFill>
                  <a:srgbClr val="00B0F0"/>
                </a:solidFill>
              </a:rPr>
              <a:t> </a:t>
            </a:r>
            <a:r>
              <a:rPr lang="en-US" altLang="ja-JP" sz="3200" dirty="0">
                <a:solidFill>
                  <a:srgbClr val="00B0F0"/>
                </a:solidFill>
              </a:rPr>
              <a:t>items</a:t>
            </a:r>
            <a:r>
              <a:rPr lang="ja-JP" altLang="en-US" sz="3200" dirty="0">
                <a:solidFill>
                  <a:srgbClr val="00B0F0"/>
                </a:solidFill>
              </a:rPr>
              <a:t> </a:t>
            </a:r>
            <a:r>
              <a:rPr lang="en-US" altLang="ja-JP" sz="3200" dirty="0">
                <a:solidFill>
                  <a:srgbClr val="00B0F0"/>
                </a:solidFill>
              </a:rPr>
              <a:t>in</a:t>
            </a:r>
            <a:r>
              <a:rPr lang="ja-JP" altLang="en-US" sz="3200" dirty="0">
                <a:solidFill>
                  <a:srgbClr val="00B0F0"/>
                </a:solidFill>
              </a:rPr>
              <a:t> </a:t>
            </a:r>
            <a:r>
              <a:rPr lang="en-US" altLang="ja-JP" sz="3200" dirty="0">
                <a:solidFill>
                  <a:srgbClr val="00B0F0"/>
                </a:solidFill>
              </a:rPr>
              <a:t>a</a:t>
            </a:r>
            <a:r>
              <a:rPr lang="ja-JP" altLang="en-US" sz="3200" dirty="0">
                <a:solidFill>
                  <a:srgbClr val="00B0F0"/>
                </a:solidFill>
              </a:rPr>
              <a:t> </a:t>
            </a:r>
            <a:r>
              <a:rPr lang="en-US" altLang="ja-JP" sz="3200" dirty="0">
                <a:solidFill>
                  <a:srgbClr val="00B0F0"/>
                </a:solidFill>
              </a:rPr>
              <a:t>draft</a:t>
            </a:r>
            <a:r>
              <a:rPr lang="ja-JP" altLang="en-US" sz="3200" dirty="0">
                <a:solidFill>
                  <a:srgbClr val="00B0F0"/>
                </a:solidFill>
              </a:rPr>
              <a:t> </a:t>
            </a:r>
            <a:r>
              <a:rPr lang="en-US" altLang="ja-JP" sz="3200" dirty="0">
                <a:solidFill>
                  <a:srgbClr val="00B0F0"/>
                </a:solidFill>
              </a:rPr>
              <a:t>of new regulation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8</a:t>
            </a:fld>
            <a:endParaRPr kumimoji="1" lang="ja-JP" altLang="en-US"/>
          </a:p>
        </p:txBody>
      </p:sp>
    </p:spTree>
    <p:extLst>
      <p:ext uri="{BB962C8B-B14F-4D97-AF65-F5344CB8AC3E}">
        <p14:creationId xmlns:p14="http://schemas.microsoft.com/office/powerpoint/2010/main" val="3890590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8">
            <a:extLst>
              <a:ext uri="{FF2B5EF4-FFF2-40B4-BE49-F238E27FC236}">
                <a16:creationId xmlns:a16="http://schemas.microsoft.com/office/drawing/2014/main" id="{108A0BEB-725D-4E18-B70F-74026AFF5B8F}"/>
              </a:ext>
            </a:extLst>
          </p:cNvPr>
          <p:cNvGraphicFramePr>
            <a:graphicFrameLocks noGrp="1"/>
          </p:cNvGraphicFramePr>
          <p:nvPr/>
        </p:nvGraphicFramePr>
        <p:xfrm>
          <a:off x="707441" y="3116063"/>
          <a:ext cx="8489878" cy="3571999"/>
        </p:xfrm>
        <a:graphic>
          <a:graphicData uri="http://schemas.openxmlformats.org/drawingml/2006/table">
            <a:tbl>
              <a:tblPr firstRow="1" bandRow="1">
                <a:tableStyleId>{5C22544A-7EE6-4342-B048-85BDC9FD1C3A}</a:tableStyleId>
              </a:tblPr>
              <a:tblGrid>
                <a:gridCol w="552152">
                  <a:extLst>
                    <a:ext uri="{9D8B030D-6E8A-4147-A177-3AD203B41FA5}">
                      <a16:colId xmlns:a16="http://schemas.microsoft.com/office/drawing/2014/main" val="4049390919"/>
                    </a:ext>
                  </a:extLst>
                </a:gridCol>
                <a:gridCol w="2082606">
                  <a:extLst>
                    <a:ext uri="{9D8B030D-6E8A-4147-A177-3AD203B41FA5}">
                      <a16:colId xmlns:a16="http://schemas.microsoft.com/office/drawing/2014/main" val="354660077"/>
                    </a:ext>
                  </a:extLst>
                </a:gridCol>
                <a:gridCol w="1171024">
                  <a:extLst>
                    <a:ext uri="{9D8B030D-6E8A-4147-A177-3AD203B41FA5}">
                      <a16:colId xmlns:a16="http://schemas.microsoft.com/office/drawing/2014/main" val="1258653769"/>
                    </a:ext>
                  </a:extLst>
                </a:gridCol>
                <a:gridCol w="1171024">
                  <a:extLst>
                    <a:ext uri="{9D8B030D-6E8A-4147-A177-3AD203B41FA5}">
                      <a16:colId xmlns:a16="http://schemas.microsoft.com/office/drawing/2014/main" val="2530233281"/>
                    </a:ext>
                  </a:extLst>
                </a:gridCol>
                <a:gridCol w="1171024">
                  <a:extLst>
                    <a:ext uri="{9D8B030D-6E8A-4147-A177-3AD203B41FA5}">
                      <a16:colId xmlns:a16="http://schemas.microsoft.com/office/drawing/2014/main" val="2070592308"/>
                    </a:ext>
                  </a:extLst>
                </a:gridCol>
                <a:gridCol w="1171024">
                  <a:extLst>
                    <a:ext uri="{9D8B030D-6E8A-4147-A177-3AD203B41FA5}">
                      <a16:colId xmlns:a16="http://schemas.microsoft.com/office/drawing/2014/main" val="1685884186"/>
                    </a:ext>
                  </a:extLst>
                </a:gridCol>
                <a:gridCol w="1171024">
                  <a:extLst>
                    <a:ext uri="{9D8B030D-6E8A-4147-A177-3AD203B41FA5}">
                      <a16:colId xmlns:a16="http://schemas.microsoft.com/office/drawing/2014/main" val="2441553680"/>
                    </a:ext>
                  </a:extLst>
                </a:gridCol>
              </a:tblGrid>
              <a:tr h="585927">
                <a:tc gridSpan="2">
                  <a:txBody>
                    <a:bodyPr/>
                    <a:lstStyle/>
                    <a:p>
                      <a:pPr algn="ctr"/>
                      <a:r>
                        <a:rPr kumimoji="1" lang="en-US" altLang="ja-JP" sz="1400" dirty="0"/>
                        <a:t>Uncompleted item</a:t>
                      </a:r>
                    </a:p>
                  </a:txBody>
                  <a:tcPr anchor="ctr"/>
                </a:tc>
                <a:tc hMerge="1">
                  <a:txBody>
                    <a:bodyPr/>
                    <a:lstStyle/>
                    <a:p>
                      <a:pPr algn="ctr"/>
                      <a:endParaRPr kumimoji="1" lang="ja-JP" altLang="en-US" sz="1400" dirty="0"/>
                    </a:p>
                  </a:txBody>
                  <a:tcPr anchor="ctr"/>
                </a:tc>
                <a:tc>
                  <a:txBody>
                    <a:bodyPr/>
                    <a:lstStyle/>
                    <a:p>
                      <a:pPr algn="ctr"/>
                      <a:r>
                        <a:rPr kumimoji="1" lang="en-US" altLang="ja-JP" sz="1400" dirty="0"/>
                        <a:t>TFRWS #10</a:t>
                      </a:r>
                    </a:p>
                    <a:p>
                      <a:pPr algn="ctr"/>
                      <a:r>
                        <a:rPr kumimoji="1" lang="en-US" altLang="ja-JP" sz="1400" dirty="0"/>
                        <a:t>GRBP #71</a:t>
                      </a:r>
                    </a:p>
                    <a:p>
                      <a:pPr algn="ctr"/>
                      <a:r>
                        <a:rPr kumimoji="1" lang="en-US" altLang="ja-JP" sz="1400" dirty="0"/>
                        <a:t>2020. 1</a:t>
                      </a:r>
                      <a:endParaRPr kumimoji="1" lang="ja-JP" altLang="en-US" sz="1400" dirty="0"/>
                    </a:p>
                  </a:txBody>
                  <a:tcPr anchor="ctr"/>
                </a:tc>
                <a:tc>
                  <a:txBody>
                    <a:bodyPr/>
                    <a:lstStyle/>
                    <a:p>
                      <a:pPr algn="ctr"/>
                      <a:r>
                        <a:rPr kumimoji="1" lang="en-US" altLang="ja-JP" sz="1400" dirty="0"/>
                        <a:t>TFRWS #11</a:t>
                      </a:r>
                    </a:p>
                    <a:p>
                      <a:pPr algn="ctr"/>
                      <a:r>
                        <a:rPr kumimoji="1" lang="en-US" altLang="ja-JP" sz="1400" dirty="0"/>
                        <a:t>2020. 5?</a:t>
                      </a:r>
                      <a:endParaRPr kumimoji="1" lang="ja-JP" altLang="en-US" sz="1400" dirty="0"/>
                    </a:p>
                  </a:txBody>
                  <a:tcPr anchor="ctr"/>
                </a:tc>
                <a:tc>
                  <a:txBody>
                    <a:bodyPr/>
                    <a:lstStyle/>
                    <a:p>
                      <a:pPr algn="ctr"/>
                      <a:r>
                        <a:rPr kumimoji="1" lang="en-US" altLang="ja-JP" sz="1400" dirty="0"/>
                        <a:t>GRBP #72</a:t>
                      </a:r>
                    </a:p>
                    <a:p>
                      <a:pPr algn="ctr"/>
                      <a:r>
                        <a:rPr kumimoji="1" lang="en-US" altLang="ja-JP" sz="1400" dirty="0"/>
                        <a:t>+TFRWS ?</a:t>
                      </a:r>
                    </a:p>
                    <a:p>
                      <a:pPr algn="ctr"/>
                      <a:r>
                        <a:rPr kumimoji="1" lang="en-US" altLang="ja-JP" sz="1400" dirty="0"/>
                        <a:t>2020. 9</a:t>
                      </a:r>
                      <a:endParaRPr kumimoji="1" lang="ja-JP" altLang="en-US" sz="1400" dirty="0"/>
                    </a:p>
                  </a:txBody>
                  <a:tcPr anchor="ctr"/>
                </a:tc>
                <a:tc>
                  <a:txBody>
                    <a:bodyPr/>
                    <a:lstStyle/>
                    <a:p>
                      <a:pPr algn="ctr"/>
                      <a:r>
                        <a:rPr kumimoji="1" lang="en-US" altLang="ja-JP" sz="1400" dirty="0"/>
                        <a:t>TFRWS</a:t>
                      </a:r>
                      <a:r>
                        <a:rPr kumimoji="1" lang="ja-JP" altLang="en-US" sz="1400" dirty="0"/>
                        <a:t> </a:t>
                      </a:r>
                      <a:r>
                        <a:rPr kumimoji="1" lang="en-US" altLang="ja-JP" sz="1400" dirty="0"/>
                        <a:t>#12</a:t>
                      </a:r>
                    </a:p>
                    <a:p>
                      <a:pPr algn="ctr"/>
                      <a:r>
                        <a:rPr kumimoji="1" lang="en-US" altLang="ja-JP" sz="1400" dirty="0"/>
                        <a:t>2020. 11?</a:t>
                      </a:r>
                    </a:p>
                  </a:txBody>
                  <a:tcPr anchor="ctr"/>
                </a:tc>
                <a:tc>
                  <a:txBody>
                    <a:bodyPr/>
                    <a:lstStyle/>
                    <a:p>
                      <a:pPr algn="ctr"/>
                      <a:r>
                        <a:rPr kumimoji="1" lang="en-US" altLang="ja-JP" sz="1400" dirty="0"/>
                        <a:t>GRBP #73</a:t>
                      </a:r>
                    </a:p>
                    <a:p>
                      <a:pPr algn="ctr"/>
                      <a:r>
                        <a:rPr kumimoji="1" lang="en-US" altLang="ja-JP" sz="1400" dirty="0"/>
                        <a:t>2021. 1</a:t>
                      </a:r>
                      <a:endParaRPr kumimoji="1" lang="ja-JP" altLang="en-US" sz="1400" dirty="0"/>
                    </a:p>
                  </a:txBody>
                  <a:tcPr anchor="ctr"/>
                </a:tc>
                <a:extLst>
                  <a:ext uri="{0D108BD9-81ED-4DB2-BD59-A6C34878D82A}">
                    <a16:rowId xmlns:a16="http://schemas.microsoft.com/office/drawing/2014/main" val="352165743"/>
                  </a:ext>
                </a:extLst>
              </a:tr>
              <a:tr h="493473">
                <a:tc gridSpan="2">
                  <a:txBody>
                    <a:bodyPr/>
                    <a:lstStyle/>
                    <a:p>
                      <a:pPr algn="ctr"/>
                      <a:r>
                        <a:rPr kumimoji="1" lang="en-US" altLang="ja-JP" sz="1100" dirty="0"/>
                        <a:t>Submitting document</a:t>
                      </a:r>
                      <a:endParaRPr kumimoji="1" lang="ja-JP" altLang="en-US" sz="1100" dirty="0"/>
                    </a:p>
                  </a:txBody>
                  <a:tcPr anchor="ctr"/>
                </a:tc>
                <a:tc hMerge="1">
                  <a:txBody>
                    <a:bodyPr/>
                    <a:lstStyle/>
                    <a:p>
                      <a:endParaRPr kumimoji="1" lang="ja-JP" altLang="en-US"/>
                    </a:p>
                  </a:txBody>
                  <a:tcPr/>
                </a:tc>
                <a:tc>
                  <a:txBody>
                    <a:bodyPr/>
                    <a:lstStyle/>
                    <a:p>
                      <a:pPr algn="ctr"/>
                      <a:r>
                        <a:rPr kumimoji="1" lang="en-US" altLang="ja-JP" sz="1100" dirty="0">
                          <a:solidFill>
                            <a:srgbClr val="FF3399"/>
                          </a:solidFill>
                        </a:rPr>
                        <a:t>Status report</a:t>
                      </a:r>
                    </a:p>
                  </a:txBody>
                  <a:tcPr anchor="ctr"/>
                </a:tc>
                <a:tc>
                  <a:txBody>
                    <a:bodyPr/>
                    <a:lstStyle/>
                    <a:p>
                      <a:endParaRPr kumimoji="1" lang="ja-JP" altLang="en-US" sz="1100" dirty="0"/>
                    </a:p>
                  </a:txBody>
                  <a:tcPr/>
                </a:tc>
                <a:tc>
                  <a:txBody>
                    <a:bodyPr/>
                    <a:lstStyle/>
                    <a:p>
                      <a:pPr algn="ctr"/>
                      <a:r>
                        <a:rPr kumimoji="1" lang="en-US" altLang="ja-JP" sz="1100" dirty="0">
                          <a:solidFill>
                            <a:srgbClr val="FF3399"/>
                          </a:solidFill>
                        </a:rPr>
                        <a:t>Informal document</a:t>
                      </a:r>
                    </a:p>
                  </a:txBody>
                  <a:tcPr anchor="ctr"/>
                </a:tc>
                <a:tc>
                  <a:txBody>
                    <a:bodyPr/>
                    <a:lstStyle/>
                    <a:p>
                      <a:endParaRPr kumimoji="1" lang="ja-JP" altLang="en-US" sz="1100" dirty="0"/>
                    </a:p>
                  </a:txBody>
                  <a:tcPr/>
                </a:tc>
                <a:tc>
                  <a:txBody>
                    <a:bodyPr/>
                    <a:lstStyle/>
                    <a:p>
                      <a:pPr algn="ctr"/>
                      <a:r>
                        <a:rPr kumimoji="1" lang="en-US" altLang="ja-JP" sz="1100" dirty="0">
                          <a:solidFill>
                            <a:srgbClr val="FF3399"/>
                          </a:solidFill>
                        </a:rPr>
                        <a:t>Working</a:t>
                      </a:r>
                    </a:p>
                    <a:p>
                      <a:pPr algn="ctr"/>
                      <a:r>
                        <a:rPr kumimoji="1" lang="en-US" altLang="ja-JP" sz="1100" dirty="0">
                          <a:solidFill>
                            <a:srgbClr val="FF3399"/>
                          </a:solidFill>
                        </a:rPr>
                        <a:t>document</a:t>
                      </a:r>
                      <a:endParaRPr kumimoji="1" lang="ja-JP" altLang="en-US" sz="1100" dirty="0">
                        <a:solidFill>
                          <a:srgbClr val="FF3399"/>
                        </a:solidFill>
                      </a:endParaRPr>
                    </a:p>
                  </a:txBody>
                  <a:tcPr anchor="ctr"/>
                </a:tc>
                <a:extLst>
                  <a:ext uri="{0D108BD9-81ED-4DB2-BD59-A6C34878D82A}">
                    <a16:rowId xmlns:a16="http://schemas.microsoft.com/office/drawing/2014/main" val="3113759874"/>
                  </a:ext>
                </a:extLst>
              </a:tr>
              <a:tr h="680792">
                <a:tc rowSpan="2">
                  <a:txBody>
                    <a:bodyPr/>
                    <a:lstStyle/>
                    <a:p>
                      <a:r>
                        <a:rPr kumimoji="1" lang="en-US" altLang="ja-JP" sz="1200" dirty="0"/>
                        <a:t>Part I</a:t>
                      </a:r>
                      <a:endParaRPr kumimoji="1" lang="ja-JP" altLang="en-US" sz="1200" dirty="0"/>
                    </a:p>
                  </a:txBody>
                  <a:tcPr anchor="ctr"/>
                </a:tc>
                <a:tc>
                  <a:txBody>
                    <a:bodyPr/>
                    <a:lstStyle/>
                    <a:p>
                      <a:r>
                        <a:rPr kumimoji="1" lang="en-US" altLang="ja-JP" sz="1100" dirty="0"/>
                        <a:t>Limit value</a:t>
                      </a:r>
                    </a:p>
                    <a:p>
                      <a:r>
                        <a:rPr kumimoji="1" lang="en-US" altLang="ja-JP" sz="1100" dirty="0"/>
                        <a:t>:Calculated based on part II limit value</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669284370"/>
                  </a:ext>
                </a:extLst>
              </a:tr>
              <a:tr h="660374">
                <a:tc vMerge="1">
                  <a:txBody>
                    <a:bodyPr/>
                    <a:lstStyle/>
                    <a:p>
                      <a:endParaRPr kumimoji="1" lang="ja-JP" altLang="en-US" dirty="0"/>
                    </a:p>
                  </a:txBody>
                  <a:tcPr/>
                </a:tc>
                <a:tc>
                  <a:txBody>
                    <a:bodyPr/>
                    <a:lstStyle/>
                    <a:p>
                      <a:pPr algn="l"/>
                      <a:r>
                        <a:rPr kumimoji="1" lang="en-US" altLang="ja-JP" sz="1100" dirty="0"/>
                        <a:t>Effect of R28</a:t>
                      </a:r>
                    </a:p>
                    <a:p>
                      <a:pPr algn="l"/>
                      <a:r>
                        <a:rPr kumimoji="1" lang="en-US" altLang="ja-JP" sz="1100" dirty="0"/>
                        <a:t>: Modification of unsuitable sentences for RWS</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2024891146"/>
                  </a:ext>
                </a:extLst>
              </a:tr>
              <a:tr h="1005840">
                <a:tc>
                  <a:txBody>
                    <a:bodyPr/>
                    <a:lstStyle/>
                    <a:p>
                      <a:r>
                        <a:rPr kumimoji="1" lang="en-US" altLang="ja-JP" sz="1200" dirty="0"/>
                        <a:t>Part II</a:t>
                      </a:r>
                      <a:endParaRPr kumimoji="1" lang="ja-JP" altLang="en-US" sz="1200" dirty="0"/>
                    </a:p>
                  </a:txBody>
                  <a:tcPr anchor="ctr"/>
                </a:tc>
                <a:tc>
                  <a:txBody>
                    <a:bodyPr/>
                    <a:lstStyle/>
                    <a:p>
                      <a:r>
                        <a:rPr kumimoji="1" lang="en-US" altLang="ja-JP" sz="1100" dirty="0"/>
                        <a:t>Limit value</a:t>
                      </a:r>
                    </a:p>
                    <a:p>
                      <a:r>
                        <a:rPr kumimoji="1" lang="en-US" altLang="ja-JP" sz="1100" dirty="0"/>
                        <a:t>:Mode of sound level, necessity of limit value difference depending on sound type</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1129066013"/>
                  </a:ext>
                </a:extLst>
              </a:tr>
            </a:tbl>
          </a:graphicData>
        </a:graphic>
      </p:graphicFrame>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5" y="88012"/>
            <a:ext cx="9136633" cy="2800767"/>
          </a:xfrm>
          <a:prstGeom prst="rect">
            <a:avLst/>
          </a:prstGeom>
          <a:noFill/>
        </p:spPr>
        <p:txBody>
          <a:bodyPr wrap="square" rtlCol="0">
            <a:spAutoFit/>
          </a:bodyPr>
          <a:lstStyle/>
          <a:p>
            <a:r>
              <a:rPr lang="en-US" altLang="ja-JP" sz="2800" dirty="0">
                <a:solidFill>
                  <a:srgbClr val="00B0F0"/>
                </a:solidFill>
              </a:rPr>
              <a:t>New schedule of the draft with </a:t>
            </a:r>
            <a:r>
              <a:rPr lang="en-US" altLang="ja-JP" sz="2800" dirty="0">
                <a:solidFill>
                  <a:srgbClr val="FF3399"/>
                </a:solidFill>
              </a:rPr>
              <a:t>non-self-adjusting device only </a:t>
            </a:r>
          </a:p>
          <a:p>
            <a:r>
              <a:rPr lang="ja-JP" altLang="en-US" sz="2800" dirty="0">
                <a:solidFill>
                  <a:srgbClr val="00B0F0"/>
                </a:solidFill>
              </a:rPr>
              <a:t>：</a:t>
            </a:r>
            <a:r>
              <a:rPr lang="en-US" altLang="ja-JP" sz="2800" dirty="0">
                <a:solidFill>
                  <a:srgbClr val="FF3399"/>
                </a:solidFill>
              </a:rPr>
              <a:t>12 months</a:t>
            </a:r>
            <a:r>
              <a:rPr lang="en-US" altLang="ja-JP" sz="2800" dirty="0">
                <a:solidFill>
                  <a:srgbClr val="00B0F0"/>
                </a:solidFill>
              </a:rPr>
              <a:t> extension</a:t>
            </a:r>
          </a:p>
          <a:p>
            <a:r>
              <a:rPr lang="en-US" altLang="ja-JP" sz="2400" dirty="0"/>
              <a:t>A test method for self-adjusting device has not been made, yet. TF group has already postponed our schedule twice.  Therefore, it is appropriate to make a new regulation only for non-self-adjusting device (most of part are fixed) at first, then self-adjustable device shall be added to the new regulation as amendment.</a:t>
            </a:r>
          </a:p>
        </p:txBody>
      </p:sp>
      <p:cxnSp>
        <p:nvCxnSpPr>
          <p:cNvPr id="16" name="直線矢印コネクタ 15">
            <a:extLst>
              <a:ext uri="{FF2B5EF4-FFF2-40B4-BE49-F238E27FC236}">
                <a16:creationId xmlns:a16="http://schemas.microsoft.com/office/drawing/2014/main" id="{7DCC14F7-B3A8-47C1-9FC9-E05C8C50F4A3}"/>
              </a:ext>
            </a:extLst>
          </p:cNvPr>
          <p:cNvCxnSpPr/>
          <p:nvPr/>
        </p:nvCxnSpPr>
        <p:spPr>
          <a:xfrm flipV="1">
            <a:off x="3352365" y="5353555"/>
            <a:ext cx="1977516"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96245324-A6F3-494D-A340-69CD53D50D1B}"/>
              </a:ext>
            </a:extLst>
          </p:cNvPr>
          <p:cNvCxnSpPr>
            <a:cxnSpLocks/>
          </p:cNvCxnSpPr>
          <p:nvPr/>
        </p:nvCxnSpPr>
        <p:spPr>
          <a:xfrm flipV="1">
            <a:off x="5381139" y="4677486"/>
            <a:ext cx="459488"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30" name="円弧 29">
            <a:extLst>
              <a:ext uri="{FF2B5EF4-FFF2-40B4-BE49-F238E27FC236}">
                <a16:creationId xmlns:a16="http://schemas.microsoft.com/office/drawing/2014/main" id="{CA407F79-F6D9-4567-B08E-46B3DD7FBF8E}"/>
              </a:ext>
            </a:extLst>
          </p:cNvPr>
          <p:cNvSpPr/>
          <p:nvPr/>
        </p:nvSpPr>
        <p:spPr>
          <a:xfrm rot="5400000">
            <a:off x="4602269" y="4646578"/>
            <a:ext cx="1497393" cy="1559210"/>
          </a:xfrm>
          <a:prstGeom prst="arc">
            <a:avLst>
              <a:gd name="adj1" fmla="val 10781894"/>
              <a:gd name="adj2" fmla="val 0"/>
            </a:avLst>
          </a:prstGeom>
          <a:ln w="38100">
            <a:solidFill>
              <a:srgbClr val="FFC000"/>
            </a:solidFill>
            <a:headEnd type="arrow"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テキスト ボックス 35">
            <a:extLst>
              <a:ext uri="{FF2B5EF4-FFF2-40B4-BE49-F238E27FC236}">
                <a16:creationId xmlns:a16="http://schemas.microsoft.com/office/drawing/2014/main" id="{2958AA94-4AB2-4186-9F71-469CE2A3EAAB}"/>
              </a:ext>
            </a:extLst>
          </p:cNvPr>
          <p:cNvSpPr txBox="1"/>
          <p:nvPr/>
        </p:nvSpPr>
        <p:spPr>
          <a:xfrm>
            <a:off x="4846112" y="4356685"/>
            <a:ext cx="1559211" cy="261610"/>
          </a:xfrm>
          <a:prstGeom prst="rect">
            <a:avLst/>
          </a:prstGeom>
          <a:noFill/>
        </p:spPr>
        <p:txBody>
          <a:bodyPr wrap="square" rtlCol="0">
            <a:spAutoFit/>
          </a:bodyPr>
          <a:lstStyle/>
          <a:p>
            <a:pPr algn="ctr"/>
            <a:r>
              <a:rPr lang="en-US" altLang="ja-JP" sz="1100" dirty="0"/>
              <a:t>Calculation</a:t>
            </a:r>
            <a:endParaRPr kumimoji="1" lang="ja-JP" altLang="en-US" sz="1100" dirty="0"/>
          </a:p>
        </p:txBody>
      </p:sp>
      <p:cxnSp>
        <p:nvCxnSpPr>
          <p:cNvPr id="12" name="直線矢印コネクタ 11">
            <a:extLst>
              <a:ext uri="{FF2B5EF4-FFF2-40B4-BE49-F238E27FC236}">
                <a16:creationId xmlns:a16="http://schemas.microsoft.com/office/drawing/2014/main" id="{7DCC14F7-B3A8-47C1-9FC9-E05C8C50F4A3}"/>
              </a:ext>
            </a:extLst>
          </p:cNvPr>
          <p:cNvCxnSpPr/>
          <p:nvPr/>
        </p:nvCxnSpPr>
        <p:spPr>
          <a:xfrm flipV="1">
            <a:off x="3356481" y="6173222"/>
            <a:ext cx="1977516"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4" name="スライド番号プレースホルダー 3"/>
          <p:cNvSpPr>
            <a:spLocks noGrp="1"/>
          </p:cNvSpPr>
          <p:nvPr>
            <p:ph type="sldNum" sz="quarter" idx="12"/>
          </p:nvPr>
        </p:nvSpPr>
        <p:spPr/>
        <p:txBody>
          <a:bodyPr/>
          <a:lstStyle/>
          <a:p>
            <a:fld id="{8F43C5A4-D77E-4248-9597-C5F8C86CFB91}" type="slidenum">
              <a:rPr kumimoji="1" lang="ja-JP" altLang="en-US" smtClean="0"/>
              <a:t>9</a:t>
            </a:fld>
            <a:endParaRPr kumimoji="1" lang="ja-JP" altLang="en-US"/>
          </a:p>
        </p:txBody>
      </p:sp>
    </p:spTree>
    <p:extLst>
      <p:ext uri="{BB962C8B-B14F-4D97-AF65-F5344CB8AC3E}">
        <p14:creationId xmlns:p14="http://schemas.microsoft.com/office/powerpoint/2010/main" val="3860031521"/>
      </p:ext>
    </p:extLst>
  </p:cSld>
  <p:clrMapOvr>
    <a:masterClrMapping/>
  </p:clrMapOvr>
</p:sld>
</file>

<file path=ppt/theme/theme1.xml><?xml version="1.0" encoding="utf-8"?>
<a:theme xmlns:a="http://schemas.openxmlformats.org/drawingml/2006/main" name="テーマ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34039A2A-3895-4949-B29D-8D448C160BB3}" vid="{F25AFA44-C9FE-45E3-B143-D19B2369275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7638</TotalTime>
  <Words>1622</Words>
  <Application>Microsoft Office PowerPoint</Application>
  <PresentationFormat>A4 Paper (210x297 mm)</PresentationFormat>
  <Paragraphs>322</Paragraphs>
  <Slides>16</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メイリオ</vt:lpstr>
      <vt:lpstr>ＭＳ Ｐゴシック</vt:lpstr>
      <vt:lpstr>Arial</vt:lpstr>
      <vt:lpstr>Calibri</vt:lpstr>
      <vt:lpstr>Calibri Light</vt:lpstr>
      <vt:lpstr>Tahoma</vt:lpstr>
      <vt:lpstr>テーマ1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NTSEL</dc:creator>
  <cp:lastModifiedBy>Klopotek Manfred</cp:lastModifiedBy>
  <cp:revision>637</cp:revision>
  <cp:lastPrinted>2020-01-06T07:15:30Z</cp:lastPrinted>
  <dcterms:created xsi:type="dcterms:W3CDTF">2018-04-26T02:08:34Z</dcterms:created>
  <dcterms:modified xsi:type="dcterms:W3CDTF">2020-01-28T07:39:00Z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2018-09-13T08:33:56.0330050+02:00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