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8" r:id="rId3"/>
    <p:sldId id="261" r:id="rId4"/>
    <p:sldId id="262" r:id="rId5"/>
    <p:sldId id="263" r:id="rId6"/>
    <p:sldId id="264" r:id="rId7"/>
    <p:sldId id="266" r:id="rId8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B9000-A065-4E4F-8F2E-69D9CDFD160C}" type="datetimeFigureOut">
              <a:rPr lang="sv-SE" smtClean="0"/>
              <a:t>2020-01-29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0BF2E6-D42A-400B-AAD5-18695B4CB42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40736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FAE76-8E8C-4A0B-B4E4-734F8FF2CC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B5088C-8981-4213-B1BE-7284774F21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7C758B-538F-4BAA-BFD3-ABFC5724C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F0639-517A-4467-992B-A17E4A1F3A15}" type="datetime1">
              <a:rPr lang="sv-SE" smtClean="0"/>
              <a:t>2020-01-29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112C9A-5CA4-4B77-95E4-9C143139E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83DC6D-B395-40BC-9C08-A173B6F7E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97EE-EEA0-4586-9BFB-FFFB8D2B4FD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00436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B49FBE-EB86-4F59-9A21-200804CA7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218FE5-8225-4638-9977-27E5FD4FD5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B5751E-09CB-4FF6-94E9-31AA27017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4DC04-B7EC-4A75-AF93-414205B838CE}" type="datetime1">
              <a:rPr lang="sv-SE" smtClean="0"/>
              <a:t>2020-01-29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9039CB-BFF1-4874-BA71-D38AD5379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9935C2-E79A-4B40-B2AF-EFBB25292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97EE-EEA0-4586-9BFB-FFFB8D2B4FD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34888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5BDF92-9FF5-4E76-818A-57FA54A97D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1653A5-0CB6-48F6-BCB0-3752C1C897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AEE27-90B9-4C62-9C5C-296DC39E0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5C23-1540-4521-A831-E8EEA921990F}" type="datetime1">
              <a:rPr lang="sv-SE" smtClean="0"/>
              <a:t>2020-01-29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08A76C-E45F-44F2-81D1-F3BDFA5F1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D8998-CC7D-4F5A-A0C8-0C7166609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97EE-EEA0-4586-9BFB-FFFB8D2B4FD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24715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5FDE2-A828-420E-964E-4A93B1C06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0DF92-1750-4A6D-8A72-C8D9BA74E1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08B40-29E3-4672-AE07-01709DF8F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F9DA-1330-408E-9848-957F2F76EB04}" type="datetime1">
              <a:rPr lang="sv-SE" smtClean="0"/>
              <a:t>2020-01-29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6F3D22-321C-4505-900F-FAA89195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9A130F-DF49-4449-B8A4-5356F8296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97EE-EEA0-4586-9BFB-FFFB8D2B4FD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29427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8C94B-9256-4EA5-A50C-61A7795B1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9BD919-8E82-4782-8F9D-E5412F1EF3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C5135-B5DA-4191-9154-82518CD82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88E2E-B2F7-4EBE-B858-0059681FC409}" type="datetime1">
              <a:rPr lang="sv-SE" smtClean="0"/>
              <a:t>2020-01-29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036014-2719-4396-A223-08DF7523C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46BB00-EC3A-46B2-98D9-9EFEF6846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97EE-EEA0-4586-9BFB-FFFB8D2B4FD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7692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164CB-2784-44DF-9523-AC0951CA0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4874D3-E6C0-4569-86FB-FA915C98A8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23F0FA-A1EB-4F1A-8D25-5CDBBC5B9A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CD6D60-5072-495C-823A-830BF5532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8DD3A-D7B8-4D8E-8E42-C3533C00126C}" type="datetime1">
              <a:rPr lang="sv-SE" smtClean="0"/>
              <a:t>2020-01-29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5CCBF2-9CFA-4E2C-8D1E-D1A39C109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0D9708-7A25-4579-879E-DECCEB449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97EE-EEA0-4586-9BFB-FFFB8D2B4FD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28530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D4B75-D26E-4680-B497-681A0B0DC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88A22D-0EB7-4760-BB05-0CF180EDC6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B186E9-BFDE-49D5-986A-D15D51B648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E408C2-56A5-4B16-BC57-057DEC9976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475E1C-234F-4445-AF38-C4B9D2BCDB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D32CE2-568F-41AE-AE73-113223420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B85A3-0A91-451F-AA3E-9888A3A5913C}" type="datetime1">
              <a:rPr lang="sv-SE" smtClean="0"/>
              <a:t>2020-01-29</a:t>
            </a:fld>
            <a:endParaRPr lang="sv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BDAD60-449E-46CC-A4BF-9878E1981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A3FC0D-FA72-4055-9DCE-F691A1408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97EE-EEA0-4586-9BFB-FFFB8D2B4FD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29212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1E21B-F49C-4BE3-A849-59AD13B2F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29494A-7899-4C20-B1D7-C97A93EF0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AACCA-3FA6-4945-A774-40AAAA665B69}" type="datetime1">
              <a:rPr lang="sv-SE" smtClean="0"/>
              <a:t>2020-01-29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FA69D2-92B6-4AF4-A0B9-FF5C42E17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1199FD-8CEC-4085-9869-AD289B008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97EE-EEA0-4586-9BFB-FFFB8D2B4FD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32551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47269A-CF86-4EDE-BDCA-F475BC168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6C266-2D85-4770-8B6B-22F6D132AA77}" type="datetime1">
              <a:rPr lang="sv-SE" smtClean="0"/>
              <a:t>2020-01-29</a:t>
            </a:fld>
            <a:endParaRPr lang="sv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C01FD9-24B5-4D06-9F54-834E07554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37D85F-8FD0-46FF-AA29-B4454675C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97EE-EEA0-4586-9BFB-FFFB8D2B4FD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833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BBFFC-BFF3-487E-A798-1602E1818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3230DD-C10C-46A4-9E26-FAA765184A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AD7385-C90B-41BB-B7EC-EAAEA5BC89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4DD10A-C41D-42FF-9EF2-3CBE06076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6923A-6B61-4A2D-ACDA-56323C051912}" type="datetime1">
              <a:rPr lang="sv-SE" smtClean="0"/>
              <a:t>2020-01-29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D703EC-76AD-4E6F-A40F-8000277ED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B5EFDA-700D-469C-9D50-36311419D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97EE-EEA0-4586-9BFB-FFFB8D2B4FD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06029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67663-0670-4442-942C-D7E338DB4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086199-188F-4F31-9490-FDF0542B21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AA8C35-67BB-4F0B-8ADC-5EFA8CE4F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28FBE4-BA33-4246-861C-63E84C6B0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00FC7-42B2-4B20-B61F-EFF8A8BB4EE0}" type="datetime1">
              <a:rPr lang="sv-SE" smtClean="0"/>
              <a:t>2020-01-29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78206F-7302-4696-B992-5250A465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3139BB-61B8-40ED-81A8-7C0A3E025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97EE-EEA0-4586-9BFB-FFFB8D2B4FD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80442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A2755A-60CB-4706-85D9-6A74EC809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ED01-60EA-4DEC-AF68-54BB3588D6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EC7F2-7533-4D7E-9FA6-74AA4E106B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42587-9D83-4D4D-AA52-7450E74EDBAB}" type="datetime1">
              <a:rPr lang="sv-SE" smtClean="0"/>
              <a:t>2020-01-29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6E56BF-B177-47F3-B33E-5BA3A91CDA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6DB7F9-3C40-425F-8EE5-3D4C81E510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797EE-EEA0-4586-9BFB-FFFB8D2B4FD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14542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815C7-82C6-49F2-99FA-57897B1C0F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Validation Program</a:t>
            </a:r>
            <a:br>
              <a:rPr lang="en-US" dirty="0"/>
            </a:br>
            <a:r>
              <a:rPr lang="en-US" sz="4400" dirty="0"/>
              <a:t>Proposal</a:t>
            </a:r>
            <a:br>
              <a:rPr lang="en-US" sz="4400" dirty="0"/>
            </a:br>
            <a:r>
              <a:rPr lang="en-US" sz="4400" dirty="0"/>
              <a:t>for </a:t>
            </a:r>
            <a:br>
              <a:rPr lang="en-US" sz="4400" dirty="0"/>
            </a:br>
            <a:r>
              <a:rPr lang="en-US" sz="4400" dirty="0"/>
              <a:t>Measurement Setup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A9DD90-931C-40B5-B3F5-613CFF2CCF0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for </a:t>
            </a:r>
          </a:p>
          <a:p>
            <a:r>
              <a:rPr lang="en-US" dirty="0"/>
              <a:t>RWS Devices fitted to a Vehicle (Part II)</a:t>
            </a:r>
          </a:p>
          <a:p>
            <a:r>
              <a:rPr lang="en-US" dirty="0"/>
              <a:t>”Tonal Sound”, ”Broadband Sound”, ”Third Octave Band Sound”</a:t>
            </a:r>
          </a:p>
          <a:p>
            <a:endParaRPr lang="en-US" dirty="0"/>
          </a:p>
          <a:p>
            <a:r>
              <a:rPr lang="en-US" sz="1500" dirty="0"/>
              <a:t>Manfred Klopotek von Glowczewski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8EBC74-A597-4096-AC62-A05614AD5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97EE-EEA0-4586-9BFB-FFFB8D2B4FD7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2667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6BA8206E-9EA0-4838-A0FA-10E6A047344F}"/>
              </a:ext>
            </a:extLst>
          </p:cNvPr>
          <p:cNvGrpSpPr/>
          <p:nvPr/>
        </p:nvGrpSpPr>
        <p:grpSpPr>
          <a:xfrm>
            <a:off x="3275330" y="327467"/>
            <a:ext cx="6395028" cy="6295425"/>
            <a:chOff x="5371981" y="328293"/>
            <a:chExt cx="6395028" cy="6295425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91AC019-5D31-4832-B6E7-D38A62228DC4}"/>
                </a:ext>
              </a:extLst>
            </p:cNvPr>
            <p:cNvSpPr txBox="1"/>
            <p:nvPr/>
          </p:nvSpPr>
          <p:spPr>
            <a:xfrm>
              <a:off x="9717721" y="2916182"/>
              <a:ext cx="761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sv-SE"/>
              </a:defPPr>
              <a:lvl1pPr>
                <a:defRPr sz="1200"/>
              </a:lvl1pPr>
            </a:lstStyle>
            <a:p>
              <a:r>
                <a:rPr lang="sv-SE" dirty="0"/>
                <a:t>7 m</a:t>
              </a:r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0A653A1-D2E5-4A93-AB3E-0D1C89A43F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01882" y="328293"/>
              <a:ext cx="2342547" cy="2876627"/>
            </a:xfrm>
            <a:prstGeom prst="rect">
              <a:avLst/>
            </a:prstGeom>
          </p:spPr>
        </p:pic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28393E85-FC9B-4A47-B8DF-F1E8AF48645D}"/>
                </a:ext>
              </a:extLst>
            </p:cNvPr>
            <p:cNvCxnSpPr>
              <a:cxnSpLocks/>
            </p:cNvCxnSpPr>
            <p:nvPr/>
          </p:nvCxnSpPr>
          <p:spPr>
            <a:xfrm>
              <a:off x="7448572" y="3138974"/>
              <a:ext cx="0" cy="2993971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lgDashDot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1C7244E-FC57-406B-9AC0-E2AD8B960110}"/>
                </a:ext>
              </a:extLst>
            </p:cNvPr>
            <p:cNvGrpSpPr/>
            <p:nvPr/>
          </p:nvGrpSpPr>
          <p:grpSpPr>
            <a:xfrm>
              <a:off x="7309202" y="3887568"/>
              <a:ext cx="278084" cy="308101"/>
              <a:chOff x="1514381" y="2518618"/>
              <a:chExt cx="138225" cy="153145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099DF431-E08A-40DB-9726-772161343A6A}"/>
                  </a:ext>
                </a:extLst>
              </p:cNvPr>
              <p:cNvSpPr/>
              <p:nvPr/>
            </p:nvSpPr>
            <p:spPr>
              <a:xfrm>
                <a:off x="1547317" y="2564904"/>
                <a:ext cx="72355" cy="72008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1C753289-30BF-408C-9B1C-06034D3216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83495" y="2518618"/>
                <a:ext cx="36" cy="153145"/>
              </a:xfrm>
              <a:prstGeom prst="line">
                <a:avLst/>
              </a:prstGeom>
              <a:ln w="31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1EFA8592-7824-47B5-B816-F58A9500DCC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14381" y="2600435"/>
                <a:ext cx="138225" cy="472"/>
              </a:xfrm>
              <a:prstGeom prst="line">
                <a:avLst/>
              </a:prstGeom>
              <a:ln w="31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37AA72F-3A00-4679-9CD9-2BA32E409FED}"/>
                </a:ext>
              </a:extLst>
            </p:cNvPr>
            <p:cNvGrpSpPr/>
            <p:nvPr/>
          </p:nvGrpSpPr>
          <p:grpSpPr>
            <a:xfrm>
              <a:off x="7318435" y="5356148"/>
              <a:ext cx="278084" cy="308101"/>
              <a:chOff x="1514381" y="2518618"/>
              <a:chExt cx="138225" cy="153145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D5D998E7-1A87-4CEB-9BB1-01DCA81F98B7}"/>
                  </a:ext>
                </a:extLst>
              </p:cNvPr>
              <p:cNvSpPr/>
              <p:nvPr/>
            </p:nvSpPr>
            <p:spPr>
              <a:xfrm>
                <a:off x="1547317" y="2564904"/>
                <a:ext cx="72355" cy="72008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D7F98391-ECE5-43B3-B924-102A18A771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83495" y="2518618"/>
                <a:ext cx="36" cy="153145"/>
              </a:xfrm>
              <a:prstGeom prst="line">
                <a:avLst/>
              </a:prstGeom>
              <a:ln w="31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43B814DD-9E29-4547-8C0B-C5BD1381430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14381" y="2600435"/>
                <a:ext cx="138225" cy="472"/>
              </a:xfrm>
              <a:prstGeom prst="line">
                <a:avLst/>
              </a:prstGeom>
              <a:ln w="31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D502387F-F961-4B99-A29A-4EF6CB1F4C1A}"/>
                </a:ext>
              </a:extLst>
            </p:cNvPr>
            <p:cNvCxnSpPr>
              <a:cxnSpLocks/>
            </p:cNvCxnSpPr>
            <p:nvPr/>
          </p:nvCxnSpPr>
          <p:spPr>
            <a:xfrm>
              <a:off x="5899387" y="4045301"/>
              <a:ext cx="1461448" cy="0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solid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807DE81-5422-4B75-AEC3-F42C418DDD07}"/>
                </a:ext>
              </a:extLst>
            </p:cNvPr>
            <p:cNvSpPr txBox="1"/>
            <p:nvPr/>
          </p:nvSpPr>
          <p:spPr>
            <a:xfrm>
              <a:off x="5371981" y="3936813"/>
              <a:ext cx="761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sv-SE"/>
              </a:defPPr>
              <a:lvl1pPr>
                <a:defRPr sz="1200"/>
              </a:lvl1pPr>
            </a:lstStyle>
            <a:p>
              <a:r>
                <a:rPr lang="sv-SE" dirty="0"/>
                <a:t>4.5 m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BE7012AE-61DA-4DEF-AD35-2C00C5BB29C5}"/>
                </a:ext>
              </a:extLst>
            </p:cNvPr>
            <p:cNvCxnSpPr>
              <a:cxnSpLocks/>
            </p:cNvCxnSpPr>
            <p:nvPr/>
          </p:nvCxnSpPr>
          <p:spPr>
            <a:xfrm>
              <a:off x="5894770" y="5527720"/>
              <a:ext cx="1461448" cy="0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solid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3907581-8473-48DF-BCC1-903D23BCBB9B}"/>
                </a:ext>
              </a:extLst>
            </p:cNvPr>
            <p:cNvSpPr txBox="1"/>
            <p:nvPr/>
          </p:nvSpPr>
          <p:spPr>
            <a:xfrm>
              <a:off x="5404308" y="5382288"/>
              <a:ext cx="761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sv-SE"/>
              </a:defPPr>
              <a:lvl1pPr>
                <a:defRPr sz="1200"/>
              </a:lvl1pPr>
            </a:lstStyle>
            <a:p>
              <a:r>
                <a:rPr lang="sv-SE" dirty="0"/>
                <a:t>10 m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8480F1DF-0E21-41B1-A073-856F5E1CDA52}"/>
                </a:ext>
              </a:extLst>
            </p:cNvPr>
            <p:cNvCxnSpPr>
              <a:cxnSpLocks/>
            </p:cNvCxnSpPr>
            <p:nvPr/>
          </p:nvCxnSpPr>
          <p:spPr>
            <a:xfrm>
              <a:off x="7446549" y="3134900"/>
              <a:ext cx="2837566" cy="2801830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lg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5E4696E-C5D4-4D29-BB5D-E53F86438458}"/>
                </a:ext>
              </a:extLst>
            </p:cNvPr>
            <p:cNvGrpSpPr/>
            <p:nvPr/>
          </p:nvGrpSpPr>
          <p:grpSpPr>
            <a:xfrm rot="18851380">
              <a:off x="7672155" y="3342709"/>
              <a:ext cx="278084" cy="308101"/>
              <a:chOff x="1514381" y="2518618"/>
              <a:chExt cx="138225" cy="153145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0A7C3700-080D-46E2-9E6B-4469C36693BD}"/>
                  </a:ext>
                </a:extLst>
              </p:cNvPr>
              <p:cNvSpPr/>
              <p:nvPr/>
            </p:nvSpPr>
            <p:spPr>
              <a:xfrm>
                <a:off x="1547317" y="2564904"/>
                <a:ext cx="72355" cy="72008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8A3FE71F-25A8-41EC-97FE-6D89B6CE39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83495" y="2518618"/>
                <a:ext cx="36" cy="153145"/>
              </a:xfrm>
              <a:prstGeom prst="line">
                <a:avLst/>
              </a:prstGeom>
              <a:ln w="31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7C0E376D-F7B3-4396-97E2-159ACB6633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14381" y="2600435"/>
                <a:ext cx="138225" cy="472"/>
              </a:xfrm>
              <a:prstGeom prst="line">
                <a:avLst/>
              </a:prstGeom>
              <a:ln w="31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AA54D949-B9F9-4819-8AC5-CADDAA4A103B}"/>
                </a:ext>
              </a:extLst>
            </p:cNvPr>
            <p:cNvGrpSpPr/>
            <p:nvPr/>
          </p:nvGrpSpPr>
          <p:grpSpPr>
            <a:xfrm rot="18851380">
              <a:off x="8040077" y="3697221"/>
              <a:ext cx="278084" cy="308101"/>
              <a:chOff x="1514381" y="2518618"/>
              <a:chExt cx="138225" cy="153145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53D1C514-821C-48B1-A007-73056DBC130C}"/>
                  </a:ext>
                </a:extLst>
              </p:cNvPr>
              <p:cNvSpPr/>
              <p:nvPr/>
            </p:nvSpPr>
            <p:spPr>
              <a:xfrm>
                <a:off x="1547317" y="2564904"/>
                <a:ext cx="72355" cy="72008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58F2D3F1-3794-4934-9CC3-961BB6F466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83495" y="2518618"/>
                <a:ext cx="36" cy="153145"/>
              </a:xfrm>
              <a:prstGeom prst="line">
                <a:avLst/>
              </a:prstGeom>
              <a:ln w="31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DDEEBA82-3E3F-4C68-ACD9-BD73A72A019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14381" y="2600435"/>
                <a:ext cx="138225" cy="472"/>
              </a:xfrm>
              <a:prstGeom prst="line">
                <a:avLst/>
              </a:prstGeom>
              <a:ln w="31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033FFB9-EFD9-4D21-AC77-E49E0D6BDFE4}"/>
                </a:ext>
              </a:extLst>
            </p:cNvPr>
            <p:cNvGrpSpPr/>
            <p:nvPr/>
          </p:nvGrpSpPr>
          <p:grpSpPr>
            <a:xfrm rot="18851380">
              <a:off x="8435637" y="4092005"/>
              <a:ext cx="278084" cy="308101"/>
              <a:chOff x="1514381" y="2518618"/>
              <a:chExt cx="138225" cy="153145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4426A12E-C35A-4185-966C-E4A2005AFB7E}"/>
                  </a:ext>
                </a:extLst>
              </p:cNvPr>
              <p:cNvSpPr/>
              <p:nvPr/>
            </p:nvSpPr>
            <p:spPr>
              <a:xfrm>
                <a:off x="1547317" y="2564904"/>
                <a:ext cx="72355" cy="72008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F9859636-3800-4237-B115-C86A2DE286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83495" y="2518618"/>
                <a:ext cx="36" cy="153145"/>
              </a:xfrm>
              <a:prstGeom prst="line">
                <a:avLst/>
              </a:prstGeom>
              <a:ln w="31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85E44321-05B2-4F86-9A51-322B61DC778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14381" y="2600435"/>
                <a:ext cx="138225" cy="472"/>
              </a:xfrm>
              <a:prstGeom prst="line">
                <a:avLst/>
              </a:prstGeom>
              <a:ln w="31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E569C6C3-DB70-4622-AFC7-96A7BA096D6D}"/>
                </a:ext>
              </a:extLst>
            </p:cNvPr>
            <p:cNvCxnSpPr>
              <a:cxnSpLocks/>
            </p:cNvCxnSpPr>
            <p:nvPr/>
          </p:nvCxnSpPr>
          <p:spPr>
            <a:xfrm rot="18811649">
              <a:off x="7716874" y="2829853"/>
              <a:ext cx="1461448" cy="0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solid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A29F9091-040A-4350-8668-108D3370323A}"/>
                </a:ext>
              </a:extLst>
            </p:cNvPr>
            <p:cNvCxnSpPr>
              <a:cxnSpLocks/>
            </p:cNvCxnSpPr>
            <p:nvPr/>
          </p:nvCxnSpPr>
          <p:spPr>
            <a:xfrm rot="18811649">
              <a:off x="8092759" y="3196013"/>
              <a:ext cx="1461448" cy="0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solid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F7539D6A-C569-4967-8E59-6E6BCA9BE43C}"/>
                </a:ext>
              </a:extLst>
            </p:cNvPr>
            <p:cNvCxnSpPr>
              <a:cxnSpLocks/>
            </p:cNvCxnSpPr>
            <p:nvPr/>
          </p:nvCxnSpPr>
          <p:spPr>
            <a:xfrm rot="18811649">
              <a:off x="8501336" y="3577248"/>
              <a:ext cx="1461448" cy="0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solid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4A54578-946A-4DFE-A8B9-3ACF11BAC7C8}"/>
                </a:ext>
              </a:extLst>
            </p:cNvPr>
            <p:cNvSpPr txBox="1"/>
            <p:nvPr/>
          </p:nvSpPr>
          <p:spPr>
            <a:xfrm>
              <a:off x="8951110" y="2147262"/>
              <a:ext cx="761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sv-SE"/>
              </a:defPPr>
              <a:lvl1pPr>
                <a:defRPr sz="1200"/>
              </a:lvl1pPr>
            </a:lstStyle>
            <a:p>
              <a:r>
                <a:rPr lang="sv-SE" dirty="0"/>
                <a:t>2 m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8270A37-B020-4F83-863B-E0B115C82DCE}"/>
                </a:ext>
              </a:extLst>
            </p:cNvPr>
            <p:cNvSpPr txBox="1"/>
            <p:nvPr/>
          </p:nvSpPr>
          <p:spPr>
            <a:xfrm>
              <a:off x="9362123" y="2505170"/>
              <a:ext cx="761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sv-SE"/>
              </a:defPPr>
              <a:lvl1pPr>
                <a:defRPr sz="1200"/>
              </a:lvl1pPr>
            </a:lstStyle>
            <a:p>
              <a:r>
                <a:rPr lang="sv-SE" dirty="0"/>
                <a:t>4.5 m</a:t>
              </a:r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5E24ED4F-0343-4318-B899-5751CC5D2C23}"/>
                </a:ext>
              </a:extLst>
            </p:cNvPr>
            <p:cNvSpPr/>
            <p:nvPr/>
          </p:nvSpPr>
          <p:spPr>
            <a:xfrm rot="7864021">
              <a:off x="7269805" y="3428007"/>
              <a:ext cx="1365514" cy="1003829"/>
            </a:xfrm>
            <a:prstGeom prst="arc">
              <a:avLst>
                <a:gd name="adj1" fmla="val 15279477"/>
                <a:gd name="adj2" fmla="val 0"/>
              </a:avLst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A60D492-088F-4801-8FE8-24B6F4FC9768}"/>
                </a:ext>
              </a:extLst>
            </p:cNvPr>
            <p:cNvSpPr txBox="1"/>
            <p:nvPr/>
          </p:nvSpPr>
          <p:spPr>
            <a:xfrm>
              <a:off x="7732311" y="4120628"/>
              <a:ext cx="4766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sv-SE"/>
              </a:defPPr>
              <a:lvl1pPr>
                <a:defRPr sz="1200"/>
              </a:lvl1pPr>
            </a:lstStyle>
            <a:p>
              <a:r>
                <a:rPr lang="sv-SE" dirty="0"/>
                <a:t>45⁰ </a:t>
              </a: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154EC462-64D8-4232-8489-F47404834347}"/>
                </a:ext>
              </a:extLst>
            </p:cNvPr>
            <p:cNvGrpSpPr/>
            <p:nvPr/>
          </p:nvGrpSpPr>
          <p:grpSpPr>
            <a:xfrm>
              <a:off x="7313826" y="2968555"/>
              <a:ext cx="278084" cy="308101"/>
              <a:chOff x="1514381" y="2518618"/>
              <a:chExt cx="138225" cy="153145"/>
            </a:xfrm>
            <a:solidFill>
              <a:srgbClr val="FF0000"/>
            </a:solidFill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6A5824F7-B0AB-4D09-A16B-F0049FEEAD54}"/>
                  </a:ext>
                </a:extLst>
              </p:cNvPr>
              <p:cNvSpPr/>
              <p:nvPr/>
            </p:nvSpPr>
            <p:spPr>
              <a:xfrm>
                <a:off x="1547317" y="2564904"/>
                <a:ext cx="72355" cy="72008"/>
              </a:xfrm>
              <a:prstGeom prst="ellipse">
                <a:avLst/>
              </a:prstGeom>
              <a:grp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1343A6C0-E5BD-4CEB-9641-BC77AB37C9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83495" y="2518618"/>
                <a:ext cx="36" cy="153145"/>
              </a:xfrm>
              <a:prstGeom prst="line">
                <a:avLst/>
              </a:prstGeom>
              <a:grpFill/>
              <a:ln w="31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FC437564-6689-4A1F-A076-D3F2F6DF9BF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14381" y="2600435"/>
                <a:ext cx="138225" cy="472"/>
              </a:xfrm>
              <a:prstGeom prst="line">
                <a:avLst/>
              </a:prstGeom>
              <a:grpFill/>
              <a:ln w="31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A5766F03-5DE7-4FC4-BF9A-A6834EDDFFEB}"/>
                </a:ext>
              </a:extLst>
            </p:cNvPr>
            <p:cNvCxnSpPr>
              <a:cxnSpLocks/>
            </p:cNvCxnSpPr>
            <p:nvPr/>
          </p:nvCxnSpPr>
          <p:spPr>
            <a:xfrm>
              <a:off x="5912348" y="6482915"/>
              <a:ext cx="1461448" cy="0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solid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24B1F2D-9053-48D7-90A6-78A5FEDAD283}"/>
                </a:ext>
              </a:extLst>
            </p:cNvPr>
            <p:cNvSpPr txBox="1"/>
            <p:nvPr/>
          </p:nvSpPr>
          <p:spPr>
            <a:xfrm>
              <a:off x="5427678" y="6346719"/>
              <a:ext cx="761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sv-SE"/>
              </a:defPPr>
              <a:lvl1pPr>
                <a:defRPr sz="1200"/>
              </a:lvl1pPr>
            </a:lstStyle>
            <a:p>
              <a:r>
                <a:rPr lang="sv-SE" dirty="0"/>
                <a:t>14 m </a:t>
              </a: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721847A6-6671-4919-BDEB-56910A66030E}"/>
                </a:ext>
              </a:extLst>
            </p:cNvPr>
            <p:cNvGrpSpPr/>
            <p:nvPr/>
          </p:nvGrpSpPr>
          <p:grpSpPr>
            <a:xfrm>
              <a:off x="7317050" y="6311340"/>
              <a:ext cx="278084" cy="308101"/>
              <a:chOff x="1514381" y="2518618"/>
              <a:chExt cx="138225" cy="153145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6E675C3A-476F-4EDB-A61E-695DD844F986}"/>
                  </a:ext>
                </a:extLst>
              </p:cNvPr>
              <p:cNvSpPr/>
              <p:nvPr/>
            </p:nvSpPr>
            <p:spPr>
              <a:xfrm>
                <a:off x="1547317" y="2564904"/>
                <a:ext cx="72355" cy="72008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56B1DB9E-5A78-45D9-891F-7A847C27D0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83495" y="2518618"/>
                <a:ext cx="36" cy="153145"/>
              </a:xfrm>
              <a:prstGeom prst="line">
                <a:avLst/>
              </a:prstGeom>
              <a:ln w="31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559CA4D6-5C31-47B1-9748-2C84BBE1A7C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14381" y="2600435"/>
                <a:ext cx="138225" cy="472"/>
              </a:xfrm>
              <a:prstGeom prst="line">
                <a:avLst/>
              </a:prstGeom>
              <a:ln w="31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7C483ED-C1A9-49DB-B048-01941B544628}"/>
                </a:ext>
              </a:extLst>
            </p:cNvPr>
            <p:cNvSpPr txBox="1"/>
            <p:nvPr/>
          </p:nvSpPr>
          <p:spPr>
            <a:xfrm>
              <a:off x="10384497" y="3574215"/>
              <a:ext cx="761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sv-SE"/>
              </a:defPPr>
              <a:lvl1pPr>
                <a:defRPr sz="1200"/>
              </a:lvl1pPr>
            </a:lstStyle>
            <a:p>
              <a:r>
                <a:rPr lang="sv-SE" dirty="0"/>
                <a:t>10 m</a:t>
              </a:r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473A557F-9ED8-4512-A383-2038FDD88CB3}"/>
                </a:ext>
              </a:extLst>
            </p:cNvPr>
            <p:cNvGrpSpPr/>
            <p:nvPr/>
          </p:nvGrpSpPr>
          <p:grpSpPr>
            <a:xfrm rot="18851380">
              <a:off x="9102413" y="4750038"/>
              <a:ext cx="278084" cy="308101"/>
              <a:chOff x="1514381" y="2518618"/>
              <a:chExt cx="138225" cy="153145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CFF0302D-AA9F-4F61-B6A6-AA385AF74E4A}"/>
                  </a:ext>
                </a:extLst>
              </p:cNvPr>
              <p:cNvSpPr/>
              <p:nvPr/>
            </p:nvSpPr>
            <p:spPr>
              <a:xfrm>
                <a:off x="1547317" y="2564904"/>
                <a:ext cx="72355" cy="72008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59774C72-E6A2-43DC-931A-DECE754064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83495" y="2518618"/>
                <a:ext cx="36" cy="153145"/>
              </a:xfrm>
              <a:prstGeom prst="line">
                <a:avLst/>
              </a:prstGeom>
              <a:ln w="31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621DE18A-1768-47F7-9256-306849ED9AC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14381" y="2600435"/>
                <a:ext cx="138225" cy="472"/>
              </a:xfrm>
              <a:prstGeom prst="line">
                <a:avLst/>
              </a:prstGeom>
              <a:ln w="31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12DDB810-197D-43B9-8CE7-C9ADF5166D3E}"/>
                </a:ext>
              </a:extLst>
            </p:cNvPr>
            <p:cNvCxnSpPr>
              <a:cxnSpLocks/>
            </p:cNvCxnSpPr>
            <p:nvPr/>
          </p:nvCxnSpPr>
          <p:spPr>
            <a:xfrm rot="18811649">
              <a:off x="9168112" y="4235281"/>
              <a:ext cx="1461448" cy="0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solid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8F30FD2-937F-4B05-B2F8-C33F2DAD0671}"/>
                </a:ext>
              </a:extLst>
            </p:cNvPr>
            <p:cNvSpPr txBox="1"/>
            <p:nvPr/>
          </p:nvSpPr>
          <p:spPr>
            <a:xfrm>
              <a:off x="11005897" y="4185881"/>
              <a:ext cx="761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sv-SE"/>
              </a:defPPr>
              <a:lvl1pPr>
                <a:defRPr sz="1200"/>
              </a:lvl1pPr>
            </a:lstStyle>
            <a:p>
              <a:r>
                <a:rPr lang="sv-SE" dirty="0"/>
                <a:t>14 m</a:t>
              </a:r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86EE326D-DC9A-4E53-8375-35FA3CFACA4D}"/>
                </a:ext>
              </a:extLst>
            </p:cNvPr>
            <p:cNvGrpSpPr/>
            <p:nvPr/>
          </p:nvGrpSpPr>
          <p:grpSpPr>
            <a:xfrm rot="18851380">
              <a:off x="9723813" y="5361704"/>
              <a:ext cx="278084" cy="308101"/>
              <a:chOff x="1514381" y="2518618"/>
              <a:chExt cx="138225" cy="153145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1144D0F9-AAE4-45A9-B414-D590F7658F35}"/>
                  </a:ext>
                </a:extLst>
              </p:cNvPr>
              <p:cNvSpPr/>
              <p:nvPr/>
            </p:nvSpPr>
            <p:spPr>
              <a:xfrm>
                <a:off x="1547317" y="2564904"/>
                <a:ext cx="72355" cy="72008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E6471E5C-FD5E-4049-8CA3-E4F8AEFCE9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83495" y="2518618"/>
                <a:ext cx="36" cy="153145"/>
              </a:xfrm>
              <a:prstGeom prst="line">
                <a:avLst/>
              </a:prstGeom>
              <a:ln w="31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59D0E61F-4FD8-4821-AE6D-F10953B1CF6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14381" y="2600435"/>
                <a:ext cx="138225" cy="472"/>
              </a:xfrm>
              <a:prstGeom prst="line">
                <a:avLst/>
              </a:prstGeom>
              <a:ln w="31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F6EBF694-1A10-45A4-B5D7-59DA1F3BE6CB}"/>
                </a:ext>
              </a:extLst>
            </p:cNvPr>
            <p:cNvCxnSpPr>
              <a:cxnSpLocks/>
            </p:cNvCxnSpPr>
            <p:nvPr/>
          </p:nvCxnSpPr>
          <p:spPr>
            <a:xfrm rot="18811649">
              <a:off x="9789512" y="4846947"/>
              <a:ext cx="1461448" cy="0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solid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9AE8AF6C-A204-4234-9FC7-3E5481C28569}"/>
                </a:ext>
              </a:extLst>
            </p:cNvPr>
            <p:cNvGrpSpPr/>
            <p:nvPr/>
          </p:nvGrpSpPr>
          <p:grpSpPr>
            <a:xfrm>
              <a:off x="7304587" y="3402657"/>
              <a:ext cx="278084" cy="308101"/>
              <a:chOff x="1514381" y="2518618"/>
              <a:chExt cx="138225" cy="153145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3C11AF98-2AAA-4AB2-A272-151E49724A84}"/>
                  </a:ext>
                </a:extLst>
              </p:cNvPr>
              <p:cNvSpPr/>
              <p:nvPr/>
            </p:nvSpPr>
            <p:spPr>
              <a:xfrm>
                <a:off x="1547317" y="2564904"/>
                <a:ext cx="72355" cy="72008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733D809E-A3C8-4593-B5F3-6B06C88CE7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83495" y="2518618"/>
                <a:ext cx="36" cy="153145"/>
              </a:xfrm>
              <a:prstGeom prst="line">
                <a:avLst/>
              </a:prstGeom>
              <a:ln w="31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23A79C08-B045-482E-9D5F-8AC6D9C6021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14381" y="2600435"/>
                <a:ext cx="138225" cy="472"/>
              </a:xfrm>
              <a:prstGeom prst="line">
                <a:avLst/>
              </a:prstGeom>
              <a:ln w="31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03341796-364E-40A3-97E3-0B06D7C1E230}"/>
                </a:ext>
              </a:extLst>
            </p:cNvPr>
            <p:cNvCxnSpPr>
              <a:cxnSpLocks/>
            </p:cNvCxnSpPr>
            <p:nvPr/>
          </p:nvCxnSpPr>
          <p:spPr>
            <a:xfrm>
              <a:off x="5894772" y="3560390"/>
              <a:ext cx="1461448" cy="0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solid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55942E9-214E-4354-863F-18893C6F59DB}"/>
                </a:ext>
              </a:extLst>
            </p:cNvPr>
            <p:cNvSpPr txBox="1"/>
            <p:nvPr/>
          </p:nvSpPr>
          <p:spPr>
            <a:xfrm>
              <a:off x="5478198" y="3451902"/>
              <a:ext cx="761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sv-SE"/>
              </a:defPPr>
              <a:lvl1pPr>
                <a:defRPr sz="1200"/>
              </a:lvl1pPr>
            </a:lstStyle>
            <a:p>
              <a:r>
                <a:rPr lang="sv-SE" dirty="0"/>
                <a:t>2 m</a:t>
              </a:r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60B9FDFB-3B30-464A-A9EC-C0823F761B05}"/>
                </a:ext>
              </a:extLst>
            </p:cNvPr>
            <p:cNvGrpSpPr/>
            <p:nvPr/>
          </p:nvGrpSpPr>
          <p:grpSpPr>
            <a:xfrm>
              <a:off x="7304590" y="4538726"/>
              <a:ext cx="278084" cy="308101"/>
              <a:chOff x="1514381" y="2518618"/>
              <a:chExt cx="138225" cy="153145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2D541A34-5350-421B-B1E8-653D9B3DA24C}"/>
                  </a:ext>
                </a:extLst>
              </p:cNvPr>
              <p:cNvSpPr/>
              <p:nvPr/>
            </p:nvSpPr>
            <p:spPr>
              <a:xfrm>
                <a:off x="1547317" y="2564904"/>
                <a:ext cx="72355" cy="72008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CB1C38DF-EC93-4040-8D33-0F8DDA45BA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83495" y="2518618"/>
                <a:ext cx="36" cy="153145"/>
              </a:xfrm>
              <a:prstGeom prst="line">
                <a:avLst/>
              </a:prstGeom>
              <a:ln w="31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201B2C73-B57B-4AEB-9D77-46CB105BC7A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14381" y="2600435"/>
                <a:ext cx="138225" cy="472"/>
              </a:xfrm>
              <a:prstGeom prst="line">
                <a:avLst/>
              </a:prstGeom>
              <a:ln w="31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97E6E4E5-FC62-4DC5-8109-664B828363E0}"/>
                </a:ext>
              </a:extLst>
            </p:cNvPr>
            <p:cNvCxnSpPr>
              <a:cxnSpLocks/>
            </p:cNvCxnSpPr>
            <p:nvPr/>
          </p:nvCxnSpPr>
          <p:spPr>
            <a:xfrm>
              <a:off x="5894775" y="4696459"/>
              <a:ext cx="1461448" cy="0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solid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C7674788-58CC-49AF-91DB-3C12DAF39E27}"/>
                </a:ext>
              </a:extLst>
            </p:cNvPr>
            <p:cNvSpPr txBox="1"/>
            <p:nvPr/>
          </p:nvSpPr>
          <p:spPr>
            <a:xfrm>
              <a:off x="5478201" y="4587971"/>
              <a:ext cx="761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sv-SE"/>
              </a:defPPr>
              <a:lvl1pPr>
                <a:defRPr sz="1200"/>
              </a:lvl1pPr>
            </a:lstStyle>
            <a:p>
              <a:r>
                <a:rPr lang="sv-SE" dirty="0"/>
                <a:t>7 m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D9F1D6E8-DA3E-443E-8885-95F1FF4C2782}"/>
              </a:ext>
            </a:extLst>
          </p:cNvPr>
          <p:cNvGrpSpPr/>
          <p:nvPr/>
        </p:nvGrpSpPr>
        <p:grpSpPr>
          <a:xfrm>
            <a:off x="5540132" y="3023675"/>
            <a:ext cx="278084" cy="308101"/>
            <a:chOff x="1514381" y="2518618"/>
            <a:chExt cx="138225" cy="153145"/>
          </a:xfrm>
          <a:solidFill>
            <a:srgbClr val="00B0F0"/>
          </a:solidFill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D2BA47A5-5610-487B-83DC-A92F008366D3}"/>
                </a:ext>
              </a:extLst>
            </p:cNvPr>
            <p:cNvSpPr/>
            <p:nvPr/>
          </p:nvSpPr>
          <p:spPr>
            <a:xfrm>
              <a:off x="1547317" y="2564904"/>
              <a:ext cx="72355" cy="72008"/>
            </a:xfrm>
            <a:prstGeom prst="ellipse">
              <a:avLst/>
            </a:prstGeom>
            <a:grpFill/>
            <a:ln w="95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CCA86F56-AC3A-458B-AB26-EFD65552BADF}"/>
                </a:ext>
              </a:extLst>
            </p:cNvPr>
            <p:cNvCxnSpPr>
              <a:cxnSpLocks/>
            </p:cNvCxnSpPr>
            <p:nvPr/>
          </p:nvCxnSpPr>
          <p:spPr>
            <a:xfrm>
              <a:off x="1583495" y="2518618"/>
              <a:ext cx="36" cy="153145"/>
            </a:xfrm>
            <a:prstGeom prst="line">
              <a:avLst/>
            </a:prstGeom>
            <a:grpFill/>
            <a:ln w="31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24F66E84-C8CF-4F50-9CC1-AF468C3B3C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14381" y="2600435"/>
              <a:ext cx="138225" cy="472"/>
            </a:xfrm>
            <a:prstGeom prst="line">
              <a:avLst/>
            </a:prstGeom>
            <a:grpFill/>
            <a:ln w="31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Rectangle 75">
            <a:extLst>
              <a:ext uri="{FF2B5EF4-FFF2-40B4-BE49-F238E27FC236}">
                <a16:creationId xmlns:a16="http://schemas.microsoft.com/office/drawing/2014/main" id="{72AB280C-FAB9-4202-97FC-B59F1E80D41C}"/>
              </a:ext>
            </a:extLst>
          </p:cNvPr>
          <p:cNvSpPr/>
          <p:nvPr/>
        </p:nvSpPr>
        <p:spPr>
          <a:xfrm>
            <a:off x="562730" y="366523"/>
            <a:ext cx="1782618" cy="631004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>
                <a:solidFill>
                  <a:schemeClr val="tx1"/>
                </a:solidFill>
              </a:rPr>
              <a:t>Test Condition 1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E0C26FC0-CB9E-4318-80EB-A3F4383856AB}"/>
              </a:ext>
            </a:extLst>
          </p:cNvPr>
          <p:cNvSpPr/>
          <p:nvPr/>
        </p:nvSpPr>
        <p:spPr>
          <a:xfrm>
            <a:off x="9767454" y="2684846"/>
            <a:ext cx="1782618" cy="3143061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>
                <a:solidFill>
                  <a:schemeClr val="tx1"/>
                </a:solidFill>
              </a:rPr>
              <a:t>Measurement distance</a:t>
            </a:r>
          </a:p>
          <a:p>
            <a:pPr algn="ctr"/>
            <a:r>
              <a:rPr lang="en-US">
                <a:solidFill>
                  <a:schemeClr val="tx1"/>
                </a:solidFill>
              </a:rPr>
              <a:t>(Outdoors):</a:t>
            </a:r>
          </a:p>
          <a:p>
            <a:pPr algn="ctr"/>
            <a:r>
              <a:rPr lang="en-US">
                <a:solidFill>
                  <a:schemeClr val="tx1"/>
                </a:solidFill>
              </a:rPr>
              <a:t>2 m</a:t>
            </a:r>
          </a:p>
          <a:p>
            <a:pPr algn="ctr"/>
            <a:r>
              <a:rPr lang="en-US">
                <a:solidFill>
                  <a:schemeClr val="tx1"/>
                </a:solidFill>
              </a:rPr>
              <a:t>4,5 m</a:t>
            </a:r>
          </a:p>
          <a:p>
            <a:pPr algn="ctr"/>
            <a:r>
              <a:rPr lang="en-US">
                <a:solidFill>
                  <a:schemeClr val="tx1"/>
                </a:solidFill>
              </a:rPr>
              <a:t>7 m</a:t>
            </a:r>
          </a:p>
          <a:p>
            <a:pPr algn="ctr"/>
            <a:r>
              <a:rPr lang="en-US">
                <a:solidFill>
                  <a:schemeClr val="tx1"/>
                </a:solidFill>
              </a:rPr>
              <a:t>10 m</a:t>
            </a:r>
          </a:p>
          <a:p>
            <a:pPr algn="ctr"/>
            <a:r>
              <a:rPr lang="en-US">
                <a:solidFill>
                  <a:schemeClr val="tx1"/>
                </a:solidFill>
              </a:rPr>
              <a:t>14 m</a:t>
            </a:r>
          </a:p>
        </p:txBody>
      </p:sp>
      <p:sp>
        <p:nvSpPr>
          <p:cNvPr id="78" name="Slide Number Placeholder 77">
            <a:extLst>
              <a:ext uri="{FF2B5EF4-FFF2-40B4-BE49-F238E27FC236}">
                <a16:creationId xmlns:a16="http://schemas.microsoft.com/office/drawing/2014/main" id="{77B1CEC3-E573-41C8-B59F-90541B667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97EE-EEA0-4586-9BFB-FFFB8D2B4FD7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54157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C295DCF-128D-4748-A603-20167BF8F1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4424" y="126999"/>
            <a:ext cx="7362376" cy="6604001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5C647EE-22B9-418A-B79C-7B1D209FFD1C}"/>
              </a:ext>
            </a:extLst>
          </p:cNvPr>
          <p:cNvCxnSpPr>
            <a:cxnSpLocks/>
          </p:cNvCxnSpPr>
          <p:nvPr/>
        </p:nvCxnSpPr>
        <p:spPr>
          <a:xfrm>
            <a:off x="8852501" y="2784530"/>
            <a:ext cx="1461448" cy="0"/>
          </a:xfrm>
          <a:prstGeom prst="straightConnector1">
            <a:avLst/>
          </a:prstGeom>
          <a:ln w="22225">
            <a:solidFill>
              <a:srgbClr val="FF0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6F737DA0-620F-4572-8011-FED599E7B11A}"/>
              </a:ext>
            </a:extLst>
          </p:cNvPr>
          <p:cNvSpPr txBox="1"/>
          <p:nvPr/>
        </p:nvSpPr>
        <p:spPr>
          <a:xfrm>
            <a:off x="10507912" y="2645990"/>
            <a:ext cx="761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v-SE" sz="1400" dirty="0"/>
              <a:t>1 m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23D47CC-D52A-40A4-9825-E3A50CE3CF92}"/>
              </a:ext>
            </a:extLst>
          </p:cNvPr>
          <p:cNvCxnSpPr>
            <a:cxnSpLocks/>
          </p:cNvCxnSpPr>
          <p:nvPr/>
        </p:nvCxnSpPr>
        <p:spPr>
          <a:xfrm>
            <a:off x="6040036" y="4830388"/>
            <a:ext cx="4341600" cy="0"/>
          </a:xfrm>
          <a:prstGeom prst="straightConnector1">
            <a:avLst/>
          </a:prstGeom>
          <a:ln w="22225">
            <a:solidFill>
              <a:srgbClr val="FF0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49BFBED-1D08-464A-B002-CC5B56B82F00}"/>
              </a:ext>
            </a:extLst>
          </p:cNvPr>
          <p:cNvSpPr txBox="1"/>
          <p:nvPr/>
        </p:nvSpPr>
        <p:spPr>
          <a:xfrm>
            <a:off x="10531004" y="4682612"/>
            <a:ext cx="761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v-SE" sz="1400" dirty="0"/>
              <a:t>0.5 m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50B30DD-BD85-4231-89B8-2BD414E6571C}"/>
              </a:ext>
            </a:extLst>
          </p:cNvPr>
          <p:cNvCxnSpPr>
            <a:cxnSpLocks/>
          </p:cNvCxnSpPr>
          <p:nvPr/>
        </p:nvCxnSpPr>
        <p:spPr>
          <a:xfrm>
            <a:off x="6035422" y="891080"/>
            <a:ext cx="4341600" cy="0"/>
          </a:xfrm>
          <a:prstGeom prst="straightConnector1">
            <a:avLst/>
          </a:prstGeom>
          <a:ln w="22225">
            <a:solidFill>
              <a:srgbClr val="FF0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8164E85-F033-4DB5-B61C-78F2113B028E}"/>
              </a:ext>
            </a:extLst>
          </p:cNvPr>
          <p:cNvSpPr txBox="1"/>
          <p:nvPr/>
        </p:nvSpPr>
        <p:spPr>
          <a:xfrm>
            <a:off x="10526390" y="743304"/>
            <a:ext cx="761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v-SE" sz="1400" dirty="0"/>
              <a:t>1.5 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6F44A4-A380-4B46-B88C-D2D68C11FCA5}"/>
              </a:ext>
            </a:extLst>
          </p:cNvPr>
          <p:cNvSpPr txBox="1"/>
          <p:nvPr/>
        </p:nvSpPr>
        <p:spPr>
          <a:xfrm>
            <a:off x="10039926" y="286109"/>
            <a:ext cx="1603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Microphone</a:t>
            </a:r>
          </a:p>
          <a:p>
            <a:pPr algn="ctr"/>
            <a:r>
              <a:rPr lang="en-US" sz="1400" dirty="0"/>
              <a:t>Height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50A1D4-22C8-484E-A888-6D7AA9603846}"/>
              </a:ext>
            </a:extLst>
          </p:cNvPr>
          <p:cNvSpPr txBox="1"/>
          <p:nvPr/>
        </p:nvSpPr>
        <p:spPr>
          <a:xfrm>
            <a:off x="9224063" y="5610880"/>
            <a:ext cx="1868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Reflecting Ground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FDE0084-1756-4E75-A9C0-A9991BF9BD28}"/>
              </a:ext>
            </a:extLst>
          </p:cNvPr>
          <p:cNvSpPr/>
          <p:nvPr/>
        </p:nvSpPr>
        <p:spPr>
          <a:xfrm>
            <a:off x="562730" y="366523"/>
            <a:ext cx="1782618" cy="631004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Test </a:t>
            </a:r>
            <a:r>
              <a:rPr lang="sv-SE" dirty="0" err="1">
                <a:solidFill>
                  <a:schemeClr val="tx1"/>
                </a:solidFill>
              </a:rPr>
              <a:t>Condition</a:t>
            </a:r>
            <a:r>
              <a:rPr lang="sv-SE" dirty="0">
                <a:solidFill>
                  <a:schemeClr val="tx1"/>
                </a:solidFill>
              </a:rPr>
              <a:t> 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C9A5B52-AE75-4231-8B47-F4FD8C066BF6}"/>
              </a:ext>
            </a:extLst>
          </p:cNvPr>
          <p:cNvSpPr/>
          <p:nvPr/>
        </p:nvSpPr>
        <p:spPr>
          <a:xfrm>
            <a:off x="601806" y="1935816"/>
            <a:ext cx="1782618" cy="3143061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sv-SE" dirty="0" err="1">
                <a:solidFill>
                  <a:schemeClr val="tx1"/>
                </a:solidFill>
              </a:rPr>
              <a:t>Microphone</a:t>
            </a:r>
            <a:r>
              <a:rPr lang="sv-SE" dirty="0">
                <a:solidFill>
                  <a:schemeClr val="tx1"/>
                </a:solidFill>
              </a:rPr>
              <a:t> position </a:t>
            </a:r>
            <a:r>
              <a:rPr lang="sv-SE" dirty="0" err="1">
                <a:solidFill>
                  <a:schemeClr val="tx1"/>
                </a:solidFill>
              </a:rPr>
              <a:t>above</a:t>
            </a:r>
            <a:r>
              <a:rPr lang="sv-SE" dirty="0">
                <a:solidFill>
                  <a:schemeClr val="tx1"/>
                </a:solidFill>
              </a:rPr>
              <a:t> </a:t>
            </a:r>
            <a:r>
              <a:rPr lang="sv-SE" dirty="0" err="1">
                <a:solidFill>
                  <a:schemeClr val="tx1"/>
                </a:solidFill>
              </a:rPr>
              <a:t>ground</a:t>
            </a:r>
            <a:endParaRPr lang="sv-SE" dirty="0">
              <a:solidFill>
                <a:schemeClr val="tx1"/>
              </a:solidFill>
            </a:endParaRPr>
          </a:p>
          <a:p>
            <a:pPr algn="ctr"/>
            <a:r>
              <a:rPr lang="sv-SE" dirty="0">
                <a:solidFill>
                  <a:schemeClr val="tx1"/>
                </a:solidFill>
              </a:rPr>
              <a:t>(</a:t>
            </a:r>
            <a:r>
              <a:rPr lang="sv-SE" dirty="0" err="1">
                <a:solidFill>
                  <a:schemeClr val="tx1"/>
                </a:solidFill>
              </a:rPr>
              <a:t>Outdoors</a:t>
            </a:r>
            <a:r>
              <a:rPr lang="sv-SE" dirty="0">
                <a:solidFill>
                  <a:schemeClr val="tx1"/>
                </a:solidFill>
              </a:rPr>
              <a:t>):</a:t>
            </a:r>
          </a:p>
          <a:p>
            <a:pPr algn="ctr"/>
            <a:endParaRPr lang="sv-SE" dirty="0">
              <a:solidFill>
                <a:schemeClr val="tx1"/>
              </a:solidFill>
            </a:endParaRPr>
          </a:p>
          <a:p>
            <a:pPr algn="ctr"/>
            <a:r>
              <a:rPr lang="sv-SE" dirty="0">
                <a:solidFill>
                  <a:schemeClr val="tx1"/>
                </a:solidFill>
              </a:rPr>
              <a:t>8 </a:t>
            </a:r>
            <a:r>
              <a:rPr lang="sv-SE" dirty="0" err="1">
                <a:solidFill>
                  <a:schemeClr val="tx1"/>
                </a:solidFill>
              </a:rPr>
              <a:t>points</a:t>
            </a:r>
            <a:r>
              <a:rPr lang="sv-SE" dirty="0">
                <a:solidFill>
                  <a:schemeClr val="tx1"/>
                </a:solidFill>
              </a:rPr>
              <a:t> on a </a:t>
            </a:r>
            <a:r>
              <a:rPr lang="sv-SE" dirty="0" err="1">
                <a:solidFill>
                  <a:schemeClr val="tx1"/>
                </a:solidFill>
              </a:rPr>
              <a:t>circle</a:t>
            </a:r>
            <a:endParaRPr lang="sv-SE" dirty="0">
              <a:solidFill>
                <a:schemeClr val="tx1"/>
              </a:solidFill>
            </a:endParaRPr>
          </a:p>
          <a:p>
            <a:pPr algn="ctr"/>
            <a:endParaRPr lang="sv-SE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C4559D-3A4C-4161-8E45-5A2E9798B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97EE-EEA0-4586-9BFB-FFFB8D2B4FD7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23018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C295DCF-128D-4748-A603-20167BF8F1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4424" y="126999"/>
            <a:ext cx="7362376" cy="6604001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5C647EE-22B9-418A-B79C-7B1D209FFD1C}"/>
              </a:ext>
            </a:extLst>
          </p:cNvPr>
          <p:cNvCxnSpPr>
            <a:cxnSpLocks/>
          </p:cNvCxnSpPr>
          <p:nvPr/>
        </p:nvCxnSpPr>
        <p:spPr>
          <a:xfrm>
            <a:off x="8852501" y="2784530"/>
            <a:ext cx="1461448" cy="0"/>
          </a:xfrm>
          <a:prstGeom prst="straightConnector1">
            <a:avLst/>
          </a:prstGeom>
          <a:ln w="22225">
            <a:solidFill>
              <a:srgbClr val="FF0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6F737DA0-620F-4572-8011-FED599E7B11A}"/>
              </a:ext>
            </a:extLst>
          </p:cNvPr>
          <p:cNvSpPr txBox="1"/>
          <p:nvPr/>
        </p:nvSpPr>
        <p:spPr>
          <a:xfrm>
            <a:off x="10507912" y="2645990"/>
            <a:ext cx="761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v-SE" sz="1400" dirty="0"/>
              <a:t>1 m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23D47CC-D52A-40A4-9825-E3A50CE3CF92}"/>
              </a:ext>
            </a:extLst>
          </p:cNvPr>
          <p:cNvCxnSpPr>
            <a:cxnSpLocks/>
          </p:cNvCxnSpPr>
          <p:nvPr/>
        </p:nvCxnSpPr>
        <p:spPr>
          <a:xfrm>
            <a:off x="6040036" y="4830388"/>
            <a:ext cx="4341600" cy="0"/>
          </a:xfrm>
          <a:prstGeom prst="straightConnector1">
            <a:avLst/>
          </a:prstGeom>
          <a:ln w="22225">
            <a:solidFill>
              <a:srgbClr val="FF0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49BFBED-1D08-464A-B002-CC5B56B82F00}"/>
              </a:ext>
            </a:extLst>
          </p:cNvPr>
          <p:cNvSpPr txBox="1"/>
          <p:nvPr/>
        </p:nvSpPr>
        <p:spPr>
          <a:xfrm>
            <a:off x="10531004" y="4682612"/>
            <a:ext cx="761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v-SE" sz="1400" dirty="0"/>
              <a:t>0.5 m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50B30DD-BD85-4231-89B8-2BD414E6571C}"/>
              </a:ext>
            </a:extLst>
          </p:cNvPr>
          <p:cNvCxnSpPr>
            <a:cxnSpLocks/>
          </p:cNvCxnSpPr>
          <p:nvPr/>
        </p:nvCxnSpPr>
        <p:spPr>
          <a:xfrm>
            <a:off x="6035422" y="891080"/>
            <a:ext cx="4341600" cy="0"/>
          </a:xfrm>
          <a:prstGeom prst="straightConnector1">
            <a:avLst/>
          </a:prstGeom>
          <a:ln w="22225">
            <a:solidFill>
              <a:srgbClr val="FF0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8164E85-F033-4DB5-B61C-78F2113B028E}"/>
              </a:ext>
            </a:extLst>
          </p:cNvPr>
          <p:cNvSpPr txBox="1"/>
          <p:nvPr/>
        </p:nvSpPr>
        <p:spPr>
          <a:xfrm>
            <a:off x="10526390" y="743304"/>
            <a:ext cx="761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v-SE" sz="1400" dirty="0"/>
              <a:t>1.5 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6F44A4-A380-4B46-B88C-D2D68C11FCA5}"/>
              </a:ext>
            </a:extLst>
          </p:cNvPr>
          <p:cNvSpPr txBox="1"/>
          <p:nvPr/>
        </p:nvSpPr>
        <p:spPr>
          <a:xfrm>
            <a:off x="10039926" y="286109"/>
            <a:ext cx="1603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Microphone</a:t>
            </a:r>
          </a:p>
          <a:p>
            <a:pPr algn="ctr"/>
            <a:r>
              <a:rPr lang="en-US" sz="1400" dirty="0"/>
              <a:t>Height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50A1D4-22C8-484E-A888-6D7AA9603846}"/>
              </a:ext>
            </a:extLst>
          </p:cNvPr>
          <p:cNvSpPr txBox="1"/>
          <p:nvPr/>
        </p:nvSpPr>
        <p:spPr>
          <a:xfrm>
            <a:off x="9224063" y="5610880"/>
            <a:ext cx="1868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Reflecting Ground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FDE0084-1756-4E75-A9C0-A9991BF9BD28}"/>
              </a:ext>
            </a:extLst>
          </p:cNvPr>
          <p:cNvSpPr/>
          <p:nvPr/>
        </p:nvSpPr>
        <p:spPr>
          <a:xfrm>
            <a:off x="562730" y="366523"/>
            <a:ext cx="1782618" cy="631004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Test </a:t>
            </a:r>
            <a:r>
              <a:rPr lang="sv-SE" dirty="0" err="1">
                <a:solidFill>
                  <a:schemeClr val="tx1"/>
                </a:solidFill>
              </a:rPr>
              <a:t>Condition</a:t>
            </a:r>
            <a:r>
              <a:rPr lang="sv-SE" dirty="0">
                <a:solidFill>
                  <a:schemeClr val="tx1"/>
                </a:solidFill>
              </a:rPr>
              <a:t> 3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5FDA8B4-E54D-40FA-A00D-B8C1DEE24883}"/>
              </a:ext>
            </a:extLst>
          </p:cNvPr>
          <p:cNvCxnSpPr>
            <a:cxnSpLocks/>
          </p:cNvCxnSpPr>
          <p:nvPr/>
        </p:nvCxnSpPr>
        <p:spPr>
          <a:xfrm flipV="1">
            <a:off x="11311480" y="886467"/>
            <a:ext cx="3032" cy="3946909"/>
          </a:xfrm>
          <a:prstGeom prst="straightConnector1">
            <a:avLst/>
          </a:prstGeom>
          <a:ln w="22225">
            <a:solidFill>
              <a:srgbClr val="FF0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95515B12-BF8F-49E2-91E2-D5BDC29377FD}"/>
              </a:ext>
            </a:extLst>
          </p:cNvPr>
          <p:cNvSpPr/>
          <p:nvPr/>
        </p:nvSpPr>
        <p:spPr>
          <a:xfrm rot="16200000">
            <a:off x="9598889" y="2496693"/>
            <a:ext cx="4336189" cy="646331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>
                <a:solidFill>
                  <a:schemeClr val="tx1"/>
                </a:solidFill>
              </a:rPr>
              <a:t>Sweep to find maximum sound presure level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2F11067-5595-46E2-B1C6-4D9E77077FC9}"/>
              </a:ext>
            </a:extLst>
          </p:cNvPr>
          <p:cNvCxnSpPr>
            <a:cxnSpLocks/>
          </p:cNvCxnSpPr>
          <p:nvPr/>
        </p:nvCxnSpPr>
        <p:spPr>
          <a:xfrm flipV="1">
            <a:off x="5764532" y="881855"/>
            <a:ext cx="0" cy="3946909"/>
          </a:xfrm>
          <a:prstGeom prst="straightConnector1">
            <a:avLst/>
          </a:prstGeom>
          <a:ln w="66675">
            <a:solidFill>
              <a:srgbClr val="FF0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9E16D7AA-5F37-4CD2-B7FE-EE909DBFE9BA}"/>
              </a:ext>
            </a:extLst>
          </p:cNvPr>
          <p:cNvSpPr/>
          <p:nvPr/>
        </p:nvSpPr>
        <p:spPr>
          <a:xfrm>
            <a:off x="601806" y="1935816"/>
            <a:ext cx="1782618" cy="3143061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sv-SE" dirty="0" err="1">
                <a:solidFill>
                  <a:schemeClr val="tx1"/>
                </a:solidFill>
              </a:rPr>
              <a:t>Microphone</a:t>
            </a:r>
            <a:r>
              <a:rPr lang="sv-SE" dirty="0">
                <a:solidFill>
                  <a:schemeClr val="tx1"/>
                </a:solidFill>
              </a:rPr>
              <a:t> position </a:t>
            </a:r>
            <a:r>
              <a:rPr lang="sv-SE" dirty="0" err="1">
                <a:solidFill>
                  <a:schemeClr val="tx1"/>
                </a:solidFill>
              </a:rPr>
              <a:t>above</a:t>
            </a:r>
            <a:r>
              <a:rPr lang="sv-SE" dirty="0">
                <a:solidFill>
                  <a:schemeClr val="tx1"/>
                </a:solidFill>
              </a:rPr>
              <a:t> </a:t>
            </a:r>
            <a:r>
              <a:rPr lang="sv-SE" dirty="0" err="1">
                <a:solidFill>
                  <a:schemeClr val="tx1"/>
                </a:solidFill>
              </a:rPr>
              <a:t>ground</a:t>
            </a:r>
            <a:endParaRPr lang="sv-SE" dirty="0">
              <a:solidFill>
                <a:schemeClr val="tx1"/>
              </a:solidFill>
            </a:endParaRPr>
          </a:p>
          <a:p>
            <a:pPr algn="ctr"/>
            <a:r>
              <a:rPr lang="sv-SE" dirty="0">
                <a:solidFill>
                  <a:schemeClr val="tx1"/>
                </a:solidFill>
              </a:rPr>
              <a:t>(</a:t>
            </a:r>
            <a:r>
              <a:rPr lang="sv-SE" dirty="0" err="1">
                <a:solidFill>
                  <a:schemeClr val="tx1"/>
                </a:solidFill>
              </a:rPr>
              <a:t>Outdoors</a:t>
            </a:r>
            <a:r>
              <a:rPr lang="sv-SE" dirty="0">
                <a:solidFill>
                  <a:schemeClr val="tx1"/>
                </a:solidFill>
              </a:rPr>
              <a:t>):</a:t>
            </a:r>
          </a:p>
          <a:p>
            <a:pPr algn="ctr"/>
            <a:endParaRPr lang="sv-SE" dirty="0">
              <a:solidFill>
                <a:schemeClr val="tx1"/>
              </a:solidFill>
            </a:endParaRPr>
          </a:p>
          <a:p>
            <a:pPr algn="ctr"/>
            <a:r>
              <a:rPr lang="sv-SE" dirty="0" err="1">
                <a:solidFill>
                  <a:schemeClr val="tx1"/>
                </a:solidFill>
              </a:rPr>
              <a:t>Sweep</a:t>
            </a:r>
            <a:r>
              <a:rPr lang="sv-SE" dirty="0">
                <a:solidFill>
                  <a:schemeClr val="tx1"/>
                </a:solidFill>
              </a:rPr>
              <a:t> on the </a:t>
            </a:r>
            <a:r>
              <a:rPr lang="sv-SE" dirty="0" err="1">
                <a:solidFill>
                  <a:schemeClr val="tx1"/>
                </a:solidFill>
              </a:rPr>
              <a:t>line</a:t>
            </a:r>
            <a:r>
              <a:rPr lang="sv-SE" dirty="0">
                <a:solidFill>
                  <a:schemeClr val="tx1"/>
                </a:solidFill>
              </a:rPr>
              <a:t> </a:t>
            </a:r>
            <a:r>
              <a:rPr lang="sv-SE" dirty="0" err="1">
                <a:solidFill>
                  <a:schemeClr val="tx1"/>
                </a:solidFill>
              </a:rPr>
              <a:t>between</a:t>
            </a:r>
            <a:endParaRPr lang="sv-SE" dirty="0">
              <a:solidFill>
                <a:schemeClr val="tx1"/>
              </a:solidFill>
            </a:endParaRPr>
          </a:p>
          <a:p>
            <a:pPr algn="ctr"/>
            <a:r>
              <a:rPr lang="sv-SE" dirty="0">
                <a:solidFill>
                  <a:schemeClr val="tx1"/>
                </a:solidFill>
              </a:rPr>
              <a:t>0</a:t>
            </a:r>
            <a:r>
              <a:rPr lang="sv-SE" dirty="0">
                <a:solidFill>
                  <a:schemeClr val="tx1"/>
                </a:solidFill>
                <a:latin typeface="Calibri" panose="020F0502020204030204" pitchFamily="34" charset="0"/>
              </a:rPr>
              <a:t>⁰ and 180⁰</a:t>
            </a:r>
            <a:endParaRPr lang="sv-SE" dirty="0">
              <a:solidFill>
                <a:schemeClr val="tx1"/>
              </a:solidFill>
            </a:endParaRPr>
          </a:p>
          <a:p>
            <a:pPr algn="ctr"/>
            <a:endParaRPr lang="sv-SE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CD73F-242B-4730-983F-8B3E5CD90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97EE-EEA0-4586-9BFB-FFFB8D2B4FD7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45552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C295DCF-128D-4748-A603-20167BF8F1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4424" y="126999"/>
            <a:ext cx="7362376" cy="6604001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5C647EE-22B9-418A-B79C-7B1D209FFD1C}"/>
              </a:ext>
            </a:extLst>
          </p:cNvPr>
          <p:cNvCxnSpPr>
            <a:cxnSpLocks/>
          </p:cNvCxnSpPr>
          <p:nvPr/>
        </p:nvCxnSpPr>
        <p:spPr>
          <a:xfrm>
            <a:off x="8852501" y="2784530"/>
            <a:ext cx="1461448" cy="0"/>
          </a:xfrm>
          <a:prstGeom prst="straightConnector1">
            <a:avLst/>
          </a:prstGeom>
          <a:ln w="22225">
            <a:solidFill>
              <a:srgbClr val="FF0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6F737DA0-620F-4572-8011-FED599E7B11A}"/>
              </a:ext>
            </a:extLst>
          </p:cNvPr>
          <p:cNvSpPr txBox="1"/>
          <p:nvPr/>
        </p:nvSpPr>
        <p:spPr>
          <a:xfrm>
            <a:off x="10507912" y="2645990"/>
            <a:ext cx="761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v-SE" sz="1400" dirty="0"/>
              <a:t>1 m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23D47CC-D52A-40A4-9825-E3A50CE3CF92}"/>
              </a:ext>
            </a:extLst>
          </p:cNvPr>
          <p:cNvCxnSpPr>
            <a:cxnSpLocks/>
          </p:cNvCxnSpPr>
          <p:nvPr/>
        </p:nvCxnSpPr>
        <p:spPr>
          <a:xfrm>
            <a:off x="6040036" y="4830388"/>
            <a:ext cx="4341600" cy="0"/>
          </a:xfrm>
          <a:prstGeom prst="straightConnector1">
            <a:avLst/>
          </a:prstGeom>
          <a:ln w="22225">
            <a:solidFill>
              <a:srgbClr val="FF0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49BFBED-1D08-464A-B002-CC5B56B82F00}"/>
              </a:ext>
            </a:extLst>
          </p:cNvPr>
          <p:cNvSpPr txBox="1"/>
          <p:nvPr/>
        </p:nvSpPr>
        <p:spPr>
          <a:xfrm>
            <a:off x="10531004" y="4682612"/>
            <a:ext cx="761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v-SE" sz="1400" dirty="0"/>
              <a:t>0.5 m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50B30DD-BD85-4231-89B8-2BD414E6571C}"/>
              </a:ext>
            </a:extLst>
          </p:cNvPr>
          <p:cNvCxnSpPr>
            <a:cxnSpLocks/>
          </p:cNvCxnSpPr>
          <p:nvPr/>
        </p:nvCxnSpPr>
        <p:spPr>
          <a:xfrm>
            <a:off x="6035422" y="891080"/>
            <a:ext cx="4341600" cy="0"/>
          </a:xfrm>
          <a:prstGeom prst="straightConnector1">
            <a:avLst/>
          </a:prstGeom>
          <a:ln w="22225">
            <a:solidFill>
              <a:srgbClr val="FF0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8164E85-F033-4DB5-B61C-78F2113B028E}"/>
              </a:ext>
            </a:extLst>
          </p:cNvPr>
          <p:cNvSpPr txBox="1"/>
          <p:nvPr/>
        </p:nvSpPr>
        <p:spPr>
          <a:xfrm>
            <a:off x="10526390" y="743304"/>
            <a:ext cx="761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v-SE" sz="1400" dirty="0"/>
              <a:t>1.5 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6F44A4-A380-4B46-B88C-D2D68C11FCA5}"/>
              </a:ext>
            </a:extLst>
          </p:cNvPr>
          <p:cNvSpPr txBox="1"/>
          <p:nvPr/>
        </p:nvSpPr>
        <p:spPr>
          <a:xfrm>
            <a:off x="10039926" y="286109"/>
            <a:ext cx="1603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Microphone</a:t>
            </a:r>
          </a:p>
          <a:p>
            <a:pPr algn="ctr"/>
            <a:r>
              <a:rPr lang="en-US" sz="1400" dirty="0"/>
              <a:t>Height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50A1D4-22C8-484E-A888-6D7AA9603846}"/>
              </a:ext>
            </a:extLst>
          </p:cNvPr>
          <p:cNvSpPr txBox="1"/>
          <p:nvPr/>
        </p:nvSpPr>
        <p:spPr>
          <a:xfrm>
            <a:off x="9224063" y="5610880"/>
            <a:ext cx="1868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Reflecting Ground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FDE0084-1756-4E75-A9C0-A9991BF9BD28}"/>
              </a:ext>
            </a:extLst>
          </p:cNvPr>
          <p:cNvSpPr/>
          <p:nvPr/>
        </p:nvSpPr>
        <p:spPr>
          <a:xfrm>
            <a:off x="562730" y="366523"/>
            <a:ext cx="1782618" cy="631004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Test </a:t>
            </a:r>
            <a:r>
              <a:rPr lang="sv-SE" dirty="0" err="1">
                <a:solidFill>
                  <a:schemeClr val="tx1"/>
                </a:solidFill>
              </a:rPr>
              <a:t>Condition</a:t>
            </a:r>
            <a:r>
              <a:rPr lang="sv-SE" dirty="0">
                <a:solidFill>
                  <a:schemeClr val="tx1"/>
                </a:solidFill>
              </a:rPr>
              <a:t> 4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5FDA8B4-E54D-40FA-A00D-B8C1DEE24883}"/>
              </a:ext>
            </a:extLst>
          </p:cNvPr>
          <p:cNvCxnSpPr>
            <a:cxnSpLocks/>
          </p:cNvCxnSpPr>
          <p:nvPr/>
        </p:nvCxnSpPr>
        <p:spPr>
          <a:xfrm flipV="1">
            <a:off x="11311480" y="886467"/>
            <a:ext cx="3032" cy="3946909"/>
          </a:xfrm>
          <a:prstGeom prst="straightConnector1">
            <a:avLst/>
          </a:prstGeom>
          <a:ln w="22225">
            <a:solidFill>
              <a:srgbClr val="FF0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95515B12-BF8F-49E2-91E2-D5BDC29377FD}"/>
              </a:ext>
            </a:extLst>
          </p:cNvPr>
          <p:cNvSpPr/>
          <p:nvPr/>
        </p:nvSpPr>
        <p:spPr>
          <a:xfrm rot="16200000">
            <a:off x="9598889" y="2496693"/>
            <a:ext cx="4336189" cy="646331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11 measurement points between 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0.5 m and 1.5 m, </a:t>
            </a:r>
            <a:r>
              <a:rPr lang="el-GR" dirty="0">
                <a:solidFill>
                  <a:schemeClr val="tx1"/>
                </a:solidFill>
              </a:rPr>
              <a:t>Δ</a:t>
            </a:r>
            <a:r>
              <a:rPr lang="sv-SE" dirty="0">
                <a:solidFill>
                  <a:schemeClr val="tx1"/>
                </a:solidFill>
              </a:rPr>
              <a:t> = 0.10 m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2F11067-5595-46E2-B1C6-4D9E77077FC9}"/>
              </a:ext>
            </a:extLst>
          </p:cNvPr>
          <p:cNvCxnSpPr>
            <a:cxnSpLocks/>
          </p:cNvCxnSpPr>
          <p:nvPr/>
        </p:nvCxnSpPr>
        <p:spPr>
          <a:xfrm flipV="1">
            <a:off x="5764532" y="881855"/>
            <a:ext cx="0" cy="3946909"/>
          </a:xfrm>
          <a:prstGeom prst="straightConnector1">
            <a:avLst/>
          </a:prstGeom>
          <a:ln w="66675">
            <a:solidFill>
              <a:srgbClr val="FF0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6914CC27-B053-4E83-A2EA-529605EC7362}"/>
              </a:ext>
            </a:extLst>
          </p:cNvPr>
          <p:cNvSpPr/>
          <p:nvPr/>
        </p:nvSpPr>
        <p:spPr>
          <a:xfrm>
            <a:off x="601806" y="1935816"/>
            <a:ext cx="1782618" cy="3143061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sv-SE" dirty="0" err="1">
                <a:solidFill>
                  <a:schemeClr val="tx1"/>
                </a:solidFill>
              </a:rPr>
              <a:t>Microphone</a:t>
            </a:r>
            <a:r>
              <a:rPr lang="sv-SE" dirty="0">
                <a:solidFill>
                  <a:schemeClr val="tx1"/>
                </a:solidFill>
              </a:rPr>
              <a:t> position </a:t>
            </a:r>
            <a:r>
              <a:rPr lang="sv-SE" dirty="0" err="1">
                <a:solidFill>
                  <a:schemeClr val="tx1"/>
                </a:solidFill>
              </a:rPr>
              <a:t>above</a:t>
            </a:r>
            <a:r>
              <a:rPr lang="sv-SE" dirty="0">
                <a:solidFill>
                  <a:schemeClr val="tx1"/>
                </a:solidFill>
              </a:rPr>
              <a:t> </a:t>
            </a:r>
            <a:r>
              <a:rPr lang="sv-SE" dirty="0" err="1">
                <a:solidFill>
                  <a:schemeClr val="tx1"/>
                </a:solidFill>
              </a:rPr>
              <a:t>ground</a:t>
            </a:r>
            <a:endParaRPr lang="sv-SE" dirty="0">
              <a:solidFill>
                <a:schemeClr val="tx1"/>
              </a:solidFill>
            </a:endParaRPr>
          </a:p>
          <a:p>
            <a:pPr algn="ctr"/>
            <a:r>
              <a:rPr lang="sv-SE" dirty="0">
                <a:solidFill>
                  <a:schemeClr val="tx1"/>
                </a:solidFill>
              </a:rPr>
              <a:t>(</a:t>
            </a:r>
            <a:r>
              <a:rPr lang="sv-SE" dirty="0" err="1">
                <a:solidFill>
                  <a:schemeClr val="tx1"/>
                </a:solidFill>
              </a:rPr>
              <a:t>Outdoors</a:t>
            </a:r>
            <a:r>
              <a:rPr lang="sv-SE" dirty="0">
                <a:solidFill>
                  <a:schemeClr val="tx1"/>
                </a:solidFill>
              </a:rPr>
              <a:t>):</a:t>
            </a:r>
          </a:p>
          <a:p>
            <a:pPr algn="ctr"/>
            <a:endParaRPr lang="sv-SE" dirty="0">
              <a:solidFill>
                <a:schemeClr val="tx1"/>
              </a:solidFill>
            </a:endParaRPr>
          </a:p>
          <a:p>
            <a:pPr algn="ctr"/>
            <a:r>
              <a:rPr lang="sv-SE" dirty="0">
                <a:solidFill>
                  <a:schemeClr val="tx1"/>
                </a:solidFill>
              </a:rPr>
              <a:t>11 </a:t>
            </a:r>
            <a:r>
              <a:rPr lang="sv-SE" dirty="0" err="1">
                <a:solidFill>
                  <a:schemeClr val="tx1"/>
                </a:solidFill>
              </a:rPr>
              <a:t>points</a:t>
            </a:r>
            <a:r>
              <a:rPr lang="sv-SE" dirty="0">
                <a:solidFill>
                  <a:schemeClr val="tx1"/>
                </a:solidFill>
              </a:rPr>
              <a:t> on the </a:t>
            </a:r>
            <a:r>
              <a:rPr lang="sv-SE" dirty="0" err="1">
                <a:solidFill>
                  <a:schemeClr val="tx1"/>
                </a:solidFill>
              </a:rPr>
              <a:t>line</a:t>
            </a:r>
            <a:r>
              <a:rPr lang="sv-SE" dirty="0">
                <a:solidFill>
                  <a:schemeClr val="tx1"/>
                </a:solidFill>
              </a:rPr>
              <a:t> </a:t>
            </a:r>
            <a:r>
              <a:rPr lang="sv-SE" dirty="0" err="1">
                <a:solidFill>
                  <a:schemeClr val="tx1"/>
                </a:solidFill>
              </a:rPr>
              <a:t>between</a:t>
            </a:r>
            <a:endParaRPr lang="sv-SE" dirty="0">
              <a:solidFill>
                <a:schemeClr val="tx1"/>
              </a:solidFill>
            </a:endParaRPr>
          </a:p>
          <a:p>
            <a:pPr algn="ctr"/>
            <a:r>
              <a:rPr lang="sv-SE" dirty="0">
                <a:solidFill>
                  <a:schemeClr val="tx1"/>
                </a:solidFill>
              </a:rPr>
              <a:t>0</a:t>
            </a:r>
            <a:r>
              <a:rPr lang="sv-SE" dirty="0">
                <a:solidFill>
                  <a:schemeClr val="tx1"/>
                </a:solidFill>
                <a:latin typeface="Calibri" panose="020F0502020204030204" pitchFamily="34" charset="0"/>
              </a:rPr>
              <a:t>⁰ and 180⁰</a:t>
            </a:r>
            <a:endParaRPr lang="sv-SE" dirty="0">
              <a:solidFill>
                <a:schemeClr val="tx1"/>
              </a:solidFill>
            </a:endParaRPr>
          </a:p>
          <a:p>
            <a:pPr algn="ctr"/>
            <a:endParaRPr lang="sv-SE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1E68D8-360D-4C8B-943D-71619989E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97EE-EEA0-4586-9BFB-FFFB8D2B4FD7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6895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C295DCF-128D-4748-A603-20167BF8F1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4424" y="126999"/>
            <a:ext cx="7362376" cy="6604001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5C647EE-22B9-418A-B79C-7B1D209FFD1C}"/>
              </a:ext>
            </a:extLst>
          </p:cNvPr>
          <p:cNvCxnSpPr>
            <a:cxnSpLocks/>
          </p:cNvCxnSpPr>
          <p:nvPr/>
        </p:nvCxnSpPr>
        <p:spPr>
          <a:xfrm>
            <a:off x="8852501" y="2784530"/>
            <a:ext cx="1461448" cy="0"/>
          </a:xfrm>
          <a:prstGeom prst="straightConnector1">
            <a:avLst/>
          </a:prstGeom>
          <a:ln w="22225">
            <a:solidFill>
              <a:srgbClr val="FF0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6F737DA0-620F-4572-8011-FED599E7B11A}"/>
              </a:ext>
            </a:extLst>
          </p:cNvPr>
          <p:cNvSpPr txBox="1"/>
          <p:nvPr/>
        </p:nvSpPr>
        <p:spPr>
          <a:xfrm>
            <a:off x="10507912" y="2645990"/>
            <a:ext cx="761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v-SE" sz="1400" dirty="0"/>
              <a:t>1 m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23D47CC-D52A-40A4-9825-E3A50CE3CF92}"/>
              </a:ext>
            </a:extLst>
          </p:cNvPr>
          <p:cNvCxnSpPr>
            <a:cxnSpLocks/>
          </p:cNvCxnSpPr>
          <p:nvPr/>
        </p:nvCxnSpPr>
        <p:spPr>
          <a:xfrm>
            <a:off x="6040036" y="4830388"/>
            <a:ext cx="4341600" cy="0"/>
          </a:xfrm>
          <a:prstGeom prst="straightConnector1">
            <a:avLst/>
          </a:prstGeom>
          <a:ln w="22225">
            <a:solidFill>
              <a:srgbClr val="FF0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49BFBED-1D08-464A-B002-CC5B56B82F00}"/>
              </a:ext>
            </a:extLst>
          </p:cNvPr>
          <p:cNvSpPr txBox="1"/>
          <p:nvPr/>
        </p:nvSpPr>
        <p:spPr>
          <a:xfrm>
            <a:off x="10531004" y="4682612"/>
            <a:ext cx="761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v-SE" sz="1400" dirty="0"/>
              <a:t>0.5 m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50B30DD-BD85-4231-89B8-2BD414E6571C}"/>
              </a:ext>
            </a:extLst>
          </p:cNvPr>
          <p:cNvCxnSpPr>
            <a:cxnSpLocks/>
          </p:cNvCxnSpPr>
          <p:nvPr/>
        </p:nvCxnSpPr>
        <p:spPr>
          <a:xfrm>
            <a:off x="6035422" y="891080"/>
            <a:ext cx="4341600" cy="0"/>
          </a:xfrm>
          <a:prstGeom prst="straightConnector1">
            <a:avLst/>
          </a:prstGeom>
          <a:ln w="22225">
            <a:solidFill>
              <a:srgbClr val="FF0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8164E85-F033-4DB5-B61C-78F2113B028E}"/>
              </a:ext>
            </a:extLst>
          </p:cNvPr>
          <p:cNvSpPr txBox="1"/>
          <p:nvPr/>
        </p:nvSpPr>
        <p:spPr>
          <a:xfrm>
            <a:off x="10526390" y="743304"/>
            <a:ext cx="761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v-SE" sz="1400" dirty="0"/>
              <a:t>1.5 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6F44A4-A380-4B46-B88C-D2D68C11FCA5}"/>
              </a:ext>
            </a:extLst>
          </p:cNvPr>
          <p:cNvSpPr txBox="1"/>
          <p:nvPr/>
        </p:nvSpPr>
        <p:spPr>
          <a:xfrm>
            <a:off x="10039926" y="286109"/>
            <a:ext cx="1603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Microphone</a:t>
            </a:r>
          </a:p>
          <a:p>
            <a:pPr algn="ctr"/>
            <a:r>
              <a:rPr lang="en-US" sz="1400" dirty="0"/>
              <a:t>Height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50A1D4-22C8-484E-A888-6D7AA9603846}"/>
              </a:ext>
            </a:extLst>
          </p:cNvPr>
          <p:cNvSpPr txBox="1"/>
          <p:nvPr/>
        </p:nvSpPr>
        <p:spPr>
          <a:xfrm>
            <a:off x="9224063" y="5610880"/>
            <a:ext cx="1868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Reflecting Ground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FDE0084-1756-4E75-A9C0-A9991BF9BD28}"/>
              </a:ext>
            </a:extLst>
          </p:cNvPr>
          <p:cNvSpPr/>
          <p:nvPr/>
        </p:nvSpPr>
        <p:spPr>
          <a:xfrm>
            <a:off x="562730" y="366523"/>
            <a:ext cx="1782618" cy="631004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Test </a:t>
            </a:r>
            <a:r>
              <a:rPr lang="sv-SE" dirty="0" err="1">
                <a:solidFill>
                  <a:schemeClr val="tx1"/>
                </a:solidFill>
              </a:rPr>
              <a:t>Condition</a:t>
            </a:r>
            <a:r>
              <a:rPr lang="sv-SE" dirty="0">
                <a:solidFill>
                  <a:schemeClr val="tx1"/>
                </a:solidFill>
              </a:rPr>
              <a:t> 5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5FDA8B4-E54D-40FA-A00D-B8C1DEE24883}"/>
              </a:ext>
            </a:extLst>
          </p:cNvPr>
          <p:cNvCxnSpPr>
            <a:cxnSpLocks/>
          </p:cNvCxnSpPr>
          <p:nvPr/>
        </p:nvCxnSpPr>
        <p:spPr>
          <a:xfrm flipV="1">
            <a:off x="11311480" y="886467"/>
            <a:ext cx="3032" cy="3946909"/>
          </a:xfrm>
          <a:prstGeom prst="straightConnector1">
            <a:avLst/>
          </a:prstGeom>
          <a:ln w="22225">
            <a:solidFill>
              <a:srgbClr val="FF0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95515B12-BF8F-49E2-91E2-D5BDC29377FD}"/>
              </a:ext>
            </a:extLst>
          </p:cNvPr>
          <p:cNvSpPr/>
          <p:nvPr/>
        </p:nvSpPr>
        <p:spPr>
          <a:xfrm rot="16200000">
            <a:off x="9598889" y="2496693"/>
            <a:ext cx="4336189" cy="646331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 measurement point at 1.2 m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2F11067-5595-46E2-B1C6-4D9E77077FC9}"/>
              </a:ext>
            </a:extLst>
          </p:cNvPr>
          <p:cNvCxnSpPr>
            <a:cxnSpLocks/>
          </p:cNvCxnSpPr>
          <p:nvPr/>
        </p:nvCxnSpPr>
        <p:spPr>
          <a:xfrm flipV="1">
            <a:off x="5764532" y="881855"/>
            <a:ext cx="0" cy="3946909"/>
          </a:xfrm>
          <a:prstGeom prst="straightConnector1">
            <a:avLst/>
          </a:prstGeom>
          <a:ln w="66675">
            <a:solidFill>
              <a:srgbClr val="FF0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6914CC27-B053-4E83-A2EA-529605EC7362}"/>
              </a:ext>
            </a:extLst>
          </p:cNvPr>
          <p:cNvSpPr/>
          <p:nvPr/>
        </p:nvSpPr>
        <p:spPr>
          <a:xfrm>
            <a:off x="601806" y="1935816"/>
            <a:ext cx="1782618" cy="3143061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sv-SE" dirty="0" err="1">
                <a:solidFill>
                  <a:schemeClr val="tx1"/>
                </a:solidFill>
              </a:rPr>
              <a:t>Microphone</a:t>
            </a:r>
            <a:r>
              <a:rPr lang="sv-SE" dirty="0">
                <a:solidFill>
                  <a:schemeClr val="tx1"/>
                </a:solidFill>
              </a:rPr>
              <a:t> position </a:t>
            </a:r>
            <a:r>
              <a:rPr lang="sv-SE" dirty="0" err="1">
                <a:solidFill>
                  <a:schemeClr val="tx1"/>
                </a:solidFill>
              </a:rPr>
              <a:t>above</a:t>
            </a:r>
            <a:r>
              <a:rPr lang="sv-SE" dirty="0">
                <a:solidFill>
                  <a:schemeClr val="tx1"/>
                </a:solidFill>
              </a:rPr>
              <a:t> </a:t>
            </a:r>
            <a:r>
              <a:rPr lang="sv-SE" dirty="0" err="1">
                <a:solidFill>
                  <a:schemeClr val="tx1"/>
                </a:solidFill>
              </a:rPr>
              <a:t>ground</a:t>
            </a:r>
            <a:endParaRPr lang="sv-SE" dirty="0">
              <a:solidFill>
                <a:schemeClr val="tx1"/>
              </a:solidFill>
            </a:endParaRPr>
          </a:p>
          <a:p>
            <a:pPr algn="ctr"/>
            <a:r>
              <a:rPr lang="sv-SE" dirty="0">
                <a:solidFill>
                  <a:schemeClr val="tx1"/>
                </a:solidFill>
              </a:rPr>
              <a:t>(</a:t>
            </a:r>
            <a:r>
              <a:rPr lang="sv-SE" dirty="0" err="1">
                <a:solidFill>
                  <a:schemeClr val="tx1"/>
                </a:solidFill>
              </a:rPr>
              <a:t>Outdoors</a:t>
            </a:r>
            <a:r>
              <a:rPr lang="sv-SE" dirty="0">
                <a:solidFill>
                  <a:schemeClr val="tx1"/>
                </a:solidFill>
              </a:rPr>
              <a:t>):</a:t>
            </a:r>
          </a:p>
          <a:p>
            <a:pPr algn="ctr"/>
            <a:endParaRPr lang="sv-SE" dirty="0">
              <a:solidFill>
                <a:schemeClr val="tx1"/>
              </a:solidFill>
            </a:endParaRPr>
          </a:p>
          <a:p>
            <a:pPr algn="ctr"/>
            <a:r>
              <a:rPr lang="sv-SE" dirty="0">
                <a:solidFill>
                  <a:schemeClr val="tx1"/>
                </a:solidFill>
              </a:rPr>
              <a:t>1 </a:t>
            </a:r>
            <a:r>
              <a:rPr lang="sv-SE" dirty="0" err="1">
                <a:solidFill>
                  <a:schemeClr val="tx1"/>
                </a:solidFill>
              </a:rPr>
              <a:t>point</a:t>
            </a:r>
            <a:r>
              <a:rPr lang="sv-SE" dirty="0">
                <a:solidFill>
                  <a:schemeClr val="tx1"/>
                </a:solidFill>
              </a:rPr>
              <a:t> at 1.2 m on the </a:t>
            </a:r>
            <a:r>
              <a:rPr lang="sv-SE" dirty="0" err="1">
                <a:solidFill>
                  <a:schemeClr val="tx1"/>
                </a:solidFill>
              </a:rPr>
              <a:t>line</a:t>
            </a:r>
            <a:r>
              <a:rPr lang="sv-SE" dirty="0">
                <a:solidFill>
                  <a:schemeClr val="tx1"/>
                </a:solidFill>
              </a:rPr>
              <a:t> </a:t>
            </a:r>
            <a:r>
              <a:rPr lang="sv-SE" dirty="0" err="1">
                <a:solidFill>
                  <a:schemeClr val="tx1"/>
                </a:solidFill>
              </a:rPr>
              <a:t>between</a:t>
            </a:r>
            <a:endParaRPr lang="sv-SE" dirty="0">
              <a:solidFill>
                <a:schemeClr val="tx1"/>
              </a:solidFill>
            </a:endParaRPr>
          </a:p>
          <a:p>
            <a:pPr algn="ctr"/>
            <a:r>
              <a:rPr lang="sv-SE" dirty="0">
                <a:solidFill>
                  <a:schemeClr val="tx1"/>
                </a:solidFill>
              </a:rPr>
              <a:t>0</a:t>
            </a:r>
            <a:r>
              <a:rPr lang="sv-SE" dirty="0">
                <a:solidFill>
                  <a:schemeClr val="tx1"/>
                </a:solidFill>
                <a:latin typeface="Calibri" panose="020F0502020204030204" pitchFamily="34" charset="0"/>
              </a:rPr>
              <a:t>⁰ and 180⁰</a:t>
            </a:r>
            <a:endParaRPr lang="sv-SE" dirty="0">
              <a:solidFill>
                <a:schemeClr val="tx1"/>
              </a:solidFill>
            </a:endParaRPr>
          </a:p>
          <a:p>
            <a:pPr algn="ctr"/>
            <a:endParaRPr lang="sv-SE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3D6171-CB24-479F-9BF2-9F5B160B6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97EE-EEA0-4586-9BFB-FFFB8D2B4FD7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47725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Box 104">
            <a:extLst>
              <a:ext uri="{FF2B5EF4-FFF2-40B4-BE49-F238E27FC236}">
                <a16:creationId xmlns:a16="http://schemas.microsoft.com/office/drawing/2014/main" id="{C9A17ABD-2C62-4957-9CBD-B770DC79FA6E}"/>
              </a:ext>
            </a:extLst>
          </p:cNvPr>
          <p:cNvSpPr txBox="1"/>
          <p:nvPr/>
        </p:nvSpPr>
        <p:spPr>
          <a:xfrm>
            <a:off x="9717721" y="2916182"/>
            <a:ext cx="761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v-SE"/>
            </a:defPPr>
            <a:lvl1pPr>
              <a:defRPr sz="1200"/>
            </a:lvl1pPr>
          </a:lstStyle>
          <a:p>
            <a:r>
              <a:rPr lang="sv-SE" dirty="0"/>
              <a:t>7 m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262A001-4831-43F2-9F96-5B86D987BDF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01882" y="328293"/>
            <a:ext cx="2342547" cy="2876627"/>
          </a:xfrm>
          <a:prstGeom prst="rect">
            <a:avLst/>
          </a:prstGeom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F92CDF3-D162-4104-9762-69D8495E97A7}"/>
              </a:ext>
            </a:extLst>
          </p:cNvPr>
          <p:cNvCxnSpPr>
            <a:cxnSpLocks/>
          </p:cNvCxnSpPr>
          <p:nvPr/>
        </p:nvCxnSpPr>
        <p:spPr>
          <a:xfrm>
            <a:off x="7448572" y="3138974"/>
            <a:ext cx="0" cy="2993971"/>
          </a:xfrm>
          <a:prstGeom prst="straightConnector1">
            <a:avLst/>
          </a:prstGeom>
          <a:ln w="6350">
            <a:solidFill>
              <a:schemeClr val="tx1"/>
            </a:solidFill>
            <a:prstDash val="lgDash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9A7553E-17F5-4A58-B9F1-814C3D1804C3}"/>
              </a:ext>
            </a:extLst>
          </p:cNvPr>
          <p:cNvGrpSpPr/>
          <p:nvPr/>
        </p:nvGrpSpPr>
        <p:grpSpPr>
          <a:xfrm>
            <a:off x="7309202" y="3887568"/>
            <a:ext cx="278084" cy="308101"/>
            <a:chOff x="1514381" y="2518618"/>
            <a:chExt cx="138225" cy="153145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C5FFF3C0-0044-4510-B386-8C3473CCC652}"/>
                </a:ext>
              </a:extLst>
            </p:cNvPr>
            <p:cNvSpPr/>
            <p:nvPr/>
          </p:nvSpPr>
          <p:spPr>
            <a:xfrm>
              <a:off x="1547317" y="2564904"/>
              <a:ext cx="72355" cy="72008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8B209926-BDF0-429F-8B17-A597D783668A}"/>
                </a:ext>
              </a:extLst>
            </p:cNvPr>
            <p:cNvCxnSpPr>
              <a:cxnSpLocks/>
            </p:cNvCxnSpPr>
            <p:nvPr/>
          </p:nvCxnSpPr>
          <p:spPr>
            <a:xfrm>
              <a:off x="1583495" y="2518618"/>
              <a:ext cx="36" cy="153145"/>
            </a:xfrm>
            <a:prstGeom prst="line">
              <a:avLst/>
            </a:prstGeom>
            <a:ln w="31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DE99916-9C99-4B04-A4B2-5386E346AC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14381" y="2600435"/>
              <a:ext cx="138225" cy="472"/>
            </a:xfrm>
            <a:prstGeom prst="line">
              <a:avLst/>
            </a:prstGeom>
            <a:ln w="31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E85A07A-E157-4348-8FEF-A841E2CA6C93}"/>
              </a:ext>
            </a:extLst>
          </p:cNvPr>
          <p:cNvGrpSpPr/>
          <p:nvPr/>
        </p:nvGrpSpPr>
        <p:grpSpPr>
          <a:xfrm>
            <a:off x="7318435" y="5356148"/>
            <a:ext cx="278084" cy="308101"/>
            <a:chOff x="1514381" y="2518618"/>
            <a:chExt cx="138225" cy="153145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1FAAB1AE-2814-4B7D-BAA4-2C7466A3498F}"/>
                </a:ext>
              </a:extLst>
            </p:cNvPr>
            <p:cNvSpPr/>
            <p:nvPr/>
          </p:nvSpPr>
          <p:spPr>
            <a:xfrm>
              <a:off x="1547317" y="2564904"/>
              <a:ext cx="72355" cy="72008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4A08F80E-B3C3-4CB4-98D6-44D0CB13AA46}"/>
                </a:ext>
              </a:extLst>
            </p:cNvPr>
            <p:cNvCxnSpPr>
              <a:cxnSpLocks/>
            </p:cNvCxnSpPr>
            <p:nvPr/>
          </p:nvCxnSpPr>
          <p:spPr>
            <a:xfrm>
              <a:off x="1583495" y="2518618"/>
              <a:ext cx="36" cy="153145"/>
            </a:xfrm>
            <a:prstGeom prst="line">
              <a:avLst/>
            </a:prstGeom>
            <a:ln w="31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B28EAE8E-D6E5-436F-A9D5-48CFB2CB12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14381" y="2600435"/>
              <a:ext cx="138225" cy="472"/>
            </a:xfrm>
            <a:prstGeom prst="line">
              <a:avLst/>
            </a:prstGeom>
            <a:ln w="31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3A8F12AE-95AD-4B40-A23A-45EE994C7119}"/>
              </a:ext>
            </a:extLst>
          </p:cNvPr>
          <p:cNvCxnSpPr>
            <a:cxnSpLocks/>
          </p:cNvCxnSpPr>
          <p:nvPr/>
        </p:nvCxnSpPr>
        <p:spPr>
          <a:xfrm>
            <a:off x="5899387" y="4045301"/>
            <a:ext cx="1461448" cy="0"/>
          </a:xfrm>
          <a:prstGeom prst="straightConnector1">
            <a:avLst/>
          </a:prstGeom>
          <a:ln w="3175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399365FA-7A55-4FE5-A9A2-43F70F842DB3}"/>
              </a:ext>
            </a:extLst>
          </p:cNvPr>
          <p:cNvSpPr txBox="1"/>
          <p:nvPr/>
        </p:nvSpPr>
        <p:spPr>
          <a:xfrm>
            <a:off x="5371981" y="3936813"/>
            <a:ext cx="761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v-SE"/>
            </a:defPPr>
            <a:lvl1pPr>
              <a:defRPr sz="1200"/>
            </a:lvl1pPr>
          </a:lstStyle>
          <a:p>
            <a:r>
              <a:rPr lang="sv-SE" dirty="0"/>
              <a:t>4.5 m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C2110024-4F8B-480C-BAC8-C32511BAC1D1}"/>
              </a:ext>
            </a:extLst>
          </p:cNvPr>
          <p:cNvCxnSpPr>
            <a:cxnSpLocks/>
          </p:cNvCxnSpPr>
          <p:nvPr/>
        </p:nvCxnSpPr>
        <p:spPr>
          <a:xfrm>
            <a:off x="5894770" y="5527720"/>
            <a:ext cx="1461448" cy="0"/>
          </a:xfrm>
          <a:prstGeom prst="straightConnector1">
            <a:avLst/>
          </a:prstGeom>
          <a:ln w="3175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78A1C23F-428D-428F-B7CD-9EB8A8F0D4AA}"/>
              </a:ext>
            </a:extLst>
          </p:cNvPr>
          <p:cNvSpPr txBox="1"/>
          <p:nvPr/>
        </p:nvSpPr>
        <p:spPr>
          <a:xfrm>
            <a:off x="5404308" y="5382288"/>
            <a:ext cx="761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v-SE"/>
            </a:defPPr>
            <a:lvl1pPr>
              <a:defRPr sz="1200"/>
            </a:lvl1pPr>
          </a:lstStyle>
          <a:p>
            <a:r>
              <a:rPr lang="sv-SE" dirty="0"/>
              <a:t>10 m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88293084-00BC-4F6D-92A6-41E1198E47AE}"/>
              </a:ext>
            </a:extLst>
          </p:cNvPr>
          <p:cNvCxnSpPr>
            <a:cxnSpLocks/>
          </p:cNvCxnSpPr>
          <p:nvPr/>
        </p:nvCxnSpPr>
        <p:spPr>
          <a:xfrm>
            <a:off x="7446549" y="3134900"/>
            <a:ext cx="2837566" cy="2801830"/>
          </a:xfrm>
          <a:prstGeom prst="straightConnector1">
            <a:avLst/>
          </a:prstGeom>
          <a:ln w="3175">
            <a:solidFill>
              <a:schemeClr val="tx1"/>
            </a:solidFill>
            <a:prstDash val="lg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Group 83">
            <a:extLst>
              <a:ext uri="{FF2B5EF4-FFF2-40B4-BE49-F238E27FC236}">
                <a16:creationId xmlns:a16="http://schemas.microsoft.com/office/drawing/2014/main" id="{8F2B1CF5-E5E3-48A8-8D17-ED30FCA4F28C}"/>
              </a:ext>
            </a:extLst>
          </p:cNvPr>
          <p:cNvGrpSpPr/>
          <p:nvPr/>
        </p:nvGrpSpPr>
        <p:grpSpPr>
          <a:xfrm rot="18851380">
            <a:off x="7672155" y="3342709"/>
            <a:ext cx="278084" cy="308101"/>
            <a:chOff x="1514381" y="2518618"/>
            <a:chExt cx="138225" cy="153145"/>
          </a:xfrm>
        </p:grpSpPr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10EB9456-999D-4FA2-9A47-07C337B3863E}"/>
                </a:ext>
              </a:extLst>
            </p:cNvPr>
            <p:cNvSpPr/>
            <p:nvPr/>
          </p:nvSpPr>
          <p:spPr>
            <a:xfrm>
              <a:off x="1547317" y="2564904"/>
              <a:ext cx="72355" cy="72008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44EAD0A2-A6BA-4F2D-BFF1-FFBB01D341E3}"/>
                </a:ext>
              </a:extLst>
            </p:cNvPr>
            <p:cNvCxnSpPr>
              <a:cxnSpLocks/>
            </p:cNvCxnSpPr>
            <p:nvPr/>
          </p:nvCxnSpPr>
          <p:spPr>
            <a:xfrm>
              <a:off x="1583495" y="2518618"/>
              <a:ext cx="36" cy="153145"/>
            </a:xfrm>
            <a:prstGeom prst="line">
              <a:avLst/>
            </a:prstGeom>
            <a:ln w="31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D5BA9E24-D038-43BF-AAA9-D68A3C2B33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14381" y="2600435"/>
              <a:ext cx="138225" cy="472"/>
            </a:xfrm>
            <a:prstGeom prst="line">
              <a:avLst/>
            </a:prstGeom>
            <a:ln w="31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CD54D1D0-A507-4058-9BE5-73F003A0AEBF}"/>
              </a:ext>
            </a:extLst>
          </p:cNvPr>
          <p:cNvGrpSpPr/>
          <p:nvPr/>
        </p:nvGrpSpPr>
        <p:grpSpPr>
          <a:xfrm rot="18851380">
            <a:off x="8040077" y="3697221"/>
            <a:ext cx="278084" cy="308101"/>
            <a:chOff x="1514381" y="2518618"/>
            <a:chExt cx="138225" cy="153145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52656E48-C6DA-4265-A57A-F7B22915576C}"/>
                </a:ext>
              </a:extLst>
            </p:cNvPr>
            <p:cNvSpPr/>
            <p:nvPr/>
          </p:nvSpPr>
          <p:spPr>
            <a:xfrm>
              <a:off x="1547317" y="2564904"/>
              <a:ext cx="72355" cy="72008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F22B040A-7FBC-46B6-9133-E344E86D7FCF}"/>
                </a:ext>
              </a:extLst>
            </p:cNvPr>
            <p:cNvCxnSpPr>
              <a:cxnSpLocks/>
            </p:cNvCxnSpPr>
            <p:nvPr/>
          </p:nvCxnSpPr>
          <p:spPr>
            <a:xfrm>
              <a:off x="1583495" y="2518618"/>
              <a:ext cx="36" cy="153145"/>
            </a:xfrm>
            <a:prstGeom prst="line">
              <a:avLst/>
            </a:prstGeom>
            <a:ln w="31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229CF35-2722-4E10-BFF5-CFD5247394D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14381" y="2600435"/>
              <a:ext cx="138225" cy="472"/>
            </a:xfrm>
            <a:prstGeom prst="line">
              <a:avLst/>
            </a:prstGeom>
            <a:ln w="31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6B0542E4-3EC2-49AB-A772-30ABFF8DE9E4}"/>
              </a:ext>
            </a:extLst>
          </p:cNvPr>
          <p:cNvGrpSpPr/>
          <p:nvPr/>
        </p:nvGrpSpPr>
        <p:grpSpPr>
          <a:xfrm rot="18851380">
            <a:off x="8435637" y="4092005"/>
            <a:ext cx="278084" cy="308101"/>
            <a:chOff x="1514381" y="2518618"/>
            <a:chExt cx="138225" cy="153145"/>
          </a:xfrm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193ED7EB-2253-4F44-A425-A8B00A4AF069}"/>
                </a:ext>
              </a:extLst>
            </p:cNvPr>
            <p:cNvSpPr/>
            <p:nvPr/>
          </p:nvSpPr>
          <p:spPr>
            <a:xfrm>
              <a:off x="1547317" y="2564904"/>
              <a:ext cx="72355" cy="72008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82C40DBE-678F-45BB-92F1-7A8B2C650119}"/>
                </a:ext>
              </a:extLst>
            </p:cNvPr>
            <p:cNvCxnSpPr>
              <a:cxnSpLocks/>
            </p:cNvCxnSpPr>
            <p:nvPr/>
          </p:nvCxnSpPr>
          <p:spPr>
            <a:xfrm>
              <a:off x="1583495" y="2518618"/>
              <a:ext cx="36" cy="153145"/>
            </a:xfrm>
            <a:prstGeom prst="line">
              <a:avLst/>
            </a:prstGeom>
            <a:ln w="31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E1BBA9CE-30DC-4713-9287-1B70D0C5EF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14381" y="2600435"/>
              <a:ext cx="138225" cy="472"/>
            </a:xfrm>
            <a:prstGeom prst="line">
              <a:avLst/>
            </a:prstGeom>
            <a:ln w="31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45EBA095-E06C-4CF8-8F25-0C63E52FE55B}"/>
              </a:ext>
            </a:extLst>
          </p:cNvPr>
          <p:cNvCxnSpPr>
            <a:cxnSpLocks/>
          </p:cNvCxnSpPr>
          <p:nvPr/>
        </p:nvCxnSpPr>
        <p:spPr>
          <a:xfrm rot="18811649">
            <a:off x="7716874" y="2829853"/>
            <a:ext cx="1461448" cy="0"/>
          </a:xfrm>
          <a:prstGeom prst="straightConnector1">
            <a:avLst/>
          </a:prstGeom>
          <a:ln w="3175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FE2C6C0D-B3B1-422E-8098-BCB93A93B208}"/>
              </a:ext>
            </a:extLst>
          </p:cNvPr>
          <p:cNvCxnSpPr>
            <a:cxnSpLocks/>
          </p:cNvCxnSpPr>
          <p:nvPr/>
        </p:nvCxnSpPr>
        <p:spPr>
          <a:xfrm rot="18811649">
            <a:off x="8092759" y="3196013"/>
            <a:ext cx="1461448" cy="0"/>
          </a:xfrm>
          <a:prstGeom prst="straightConnector1">
            <a:avLst/>
          </a:prstGeom>
          <a:ln w="3175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7554B2CE-4DE6-4D6C-ABF9-33582940612E}"/>
              </a:ext>
            </a:extLst>
          </p:cNvPr>
          <p:cNvCxnSpPr>
            <a:cxnSpLocks/>
          </p:cNvCxnSpPr>
          <p:nvPr/>
        </p:nvCxnSpPr>
        <p:spPr>
          <a:xfrm rot="18811649">
            <a:off x="8501336" y="3577248"/>
            <a:ext cx="1461448" cy="0"/>
          </a:xfrm>
          <a:prstGeom prst="straightConnector1">
            <a:avLst/>
          </a:prstGeom>
          <a:ln w="3175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E4282129-804A-481D-88A0-0EF41897727F}"/>
              </a:ext>
            </a:extLst>
          </p:cNvPr>
          <p:cNvSpPr txBox="1"/>
          <p:nvPr/>
        </p:nvSpPr>
        <p:spPr>
          <a:xfrm>
            <a:off x="8951110" y="2147262"/>
            <a:ext cx="761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v-SE"/>
            </a:defPPr>
            <a:lvl1pPr>
              <a:defRPr sz="1200"/>
            </a:lvl1pPr>
          </a:lstStyle>
          <a:p>
            <a:r>
              <a:rPr lang="sv-SE" dirty="0"/>
              <a:t>2 m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817B8DFC-60AD-40EC-BD37-C935B02ACE2F}"/>
              </a:ext>
            </a:extLst>
          </p:cNvPr>
          <p:cNvSpPr txBox="1"/>
          <p:nvPr/>
        </p:nvSpPr>
        <p:spPr>
          <a:xfrm>
            <a:off x="9362123" y="2505170"/>
            <a:ext cx="761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v-SE"/>
            </a:defPPr>
            <a:lvl1pPr>
              <a:defRPr sz="1200"/>
            </a:lvl1pPr>
          </a:lstStyle>
          <a:p>
            <a:r>
              <a:rPr lang="sv-SE" dirty="0"/>
              <a:t>4.5 m</a:t>
            </a:r>
          </a:p>
        </p:txBody>
      </p:sp>
      <p:sp>
        <p:nvSpPr>
          <p:cNvPr id="108" name="Arc 107">
            <a:extLst>
              <a:ext uri="{FF2B5EF4-FFF2-40B4-BE49-F238E27FC236}">
                <a16:creationId xmlns:a16="http://schemas.microsoft.com/office/drawing/2014/main" id="{0768C468-5777-4FBA-82B7-08D8D4C19E0D}"/>
              </a:ext>
            </a:extLst>
          </p:cNvPr>
          <p:cNvSpPr/>
          <p:nvPr/>
        </p:nvSpPr>
        <p:spPr>
          <a:xfrm rot="7864021">
            <a:off x="7269805" y="3428007"/>
            <a:ext cx="1365514" cy="1003829"/>
          </a:xfrm>
          <a:prstGeom prst="arc">
            <a:avLst>
              <a:gd name="adj1" fmla="val 15279477"/>
              <a:gd name="adj2" fmla="val 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1FD0A37F-EAA2-4EB5-B601-9791EA312450}"/>
              </a:ext>
            </a:extLst>
          </p:cNvPr>
          <p:cNvSpPr txBox="1"/>
          <p:nvPr/>
        </p:nvSpPr>
        <p:spPr>
          <a:xfrm>
            <a:off x="7732311" y="4120628"/>
            <a:ext cx="4766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v-SE"/>
            </a:defPPr>
            <a:lvl1pPr>
              <a:defRPr sz="1200"/>
            </a:lvl1pPr>
          </a:lstStyle>
          <a:p>
            <a:r>
              <a:rPr lang="sv-SE" dirty="0"/>
              <a:t>45⁰ 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1BE41430-DB8F-410B-AD14-18E52685C075}"/>
              </a:ext>
            </a:extLst>
          </p:cNvPr>
          <p:cNvSpPr/>
          <p:nvPr/>
        </p:nvSpPr>
        <p:spPr>
          <a:xfrm>
            <a:off x="566615" y="1877663"/>
            <a:ext cx="1599140" cy="3143061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At</a:t>
            </a:r>
          </a:p>
          <a:p>
            <a:pPr algn="ctr"/>
            <a:r>
              <a:rPr lang="sv-SE" dirty="0" err="1">
                <a:solidFill>
                  <a:schemeClr val="tx1"/>
                </a:solidFill>
              </a:rPr>
              <a:t>Measurement</a:t>
            </a:r>
            <a:endParaRPr lang="sv-SE" dirty="0">
              <a:solidFill>
                <a:schemeClr val="tx1"/>
              </a:solidFill>
            </a:endParaRPr>
          </a:p>
          <a:p>
            <a:pPr algn="ctr"/>
            <a:r>
              <a:rPr lang="sv-SE" dirty="0" err="1">
                <a:solidFill>
                  <a:schemeClr val="tx1"/>
                </a:solidFill>
              </a:rPr>
              <a:t>distance</a:t>
            </a:r>
            <a:endParaRPr lang="sv-SE" dirty="0">
              <a:solidFill>
                <a:schemeClr val="tx1"/>
              </a:solidFill>
            </a:endParaRPr>
          </a:p>
          <a:p>
            <a:pPr algn="ctr"/>
            <a:r>
              <a:rPr lang="sv-SE" dirty="0">
                <a:solidFill>
                  <a:schemeClr val="tx1"/>
                </a:solidFill>
              </a:rPr>
              <a:t>(</a:t>
            </a:r>
            <a:r>
              <a:rPr lang="sv-SE" dirty="0" err="1">
                <a:solidFill>
                  <a:schemeClr val="tx1"/>
                </a:solidFill>
              </a:rPr>
              <a:t>Outdoors</a:t>
            </a:r>
            <a:r>
              <a:rPr lang="sv-SE" dirty="0">
                <a:solidFill>
                  <a:schemeClr val="tx1"/>
                </a:solidFill>
              </a:rPr>
              <a:t>):</a:t>
            </a:r>
          </a:p>
          <a:p>
            <a:pPr algn="ctr"/>
            <a:endParaRPr lang="sv-SE" dirty="0">
              <a:solidFill>
                <a:schemeClr val="tx1"/>
              </a:solidFill>
            </a:endParaRPr>
          </a:p>
          <a:p>
            <a:pPr algn="ctr"/>
            <a:r>
              <a:rPr lang="sv-SE" dirty="0">
                <a:solidFill>
                  <a:schemeClr val="tx1"/>
                </a:solidFill>
              </a:rPr>
              <a:t>2 m</a:t>
            </a:r>
          </a:p>
          <a:p>
            <a:pPr algn="ctr"/>
            <a:r>
              <a:rPr lang="sv-SE" dirty="0">
                <a:solidFill>
                  <a:schemeClr val="tx1"/>
                </a:solidFill>
              </a:rPr>
              <a:t>4,5 m</a:t>
            </a:r>
          </a:p>
          <a:p>
            <a:pPr algn="ctr"/>
            <a:r>
              <a:rPr lang="sv-SE" dirty="0">
                <a:solidFill>
                  <a:schemeClr val="tx1"/>
                </a:solidFill>
              </a:rPr>
              <a:t>7 m</a:t>
            </a:r>
          </a:p>
          <a:p>
            <a:pPr algn="ctr"/>
            <a:r>
              <a:rPr lang="sv-SE" dirty="0">
                <a:solidFill>
                  <a:schemeClr val="tx1"/>
                </a:solidFill>
              </a:rPr>
              <a:t>10 m</a:t>
            </a:r>
          </a:p>
          <a:p>
            <a:pPr algn="ctr"/>
            <a:r>
              <a:rPr lang="sv-SE" dirty="0">
                <a:solidFill>
                  <a:schemeClr val="tx1"/>
                </a:solidFill>
              </a:rPr>
              <a:t>14 m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AB217C35-178C-4659-9A7E-B8821F7919D7}"/>
              </a:ext>
            </a:extLst>
          </p:cNvPr>
          <p:cNvSpPr/>
          <p:nvPr/>
        </p:nvSpPr>
        <p:spPr>
          <a:xfrm>
            <a:off x="562730" y="366523"/>
            <a:ext cx="1782618" cy="631004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Test </a:t>
            </a:r>
            <a:r>
              <a:rPr lang="sv-SE" dirty="0" err="1">
                <a:solidFill>
                  <a:schemeClr val="tx1"/>
                </a:solidFill>
              </a:rPr>
              <a:t>Conditions</a:t>
            </a:r>
            <a:endParaRPr lang="sv-SE" dirty="0">
              <a:solidFill>
                <a:schemeClr val="tx1"/>
              </a:solidFill>
            </a:endParaRP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38FB9FCF-5678-4E16-886E-9CEAD4D46798}"/>
              </a:ext>
            </a:extLst>
          </p:cNvPr>
          <p:cNvGrpSpPr/>
          <p:nvPr/>
        </p:nvGrpSpPr>
        <p:grpSpPr>
          <a:xfrm>
            <a:off x="7313826" y="2968555"/>
            <a:ext cx="278084" cy="308101"/>
            <a:chOff x="1514381" y="2518618"/>
            <a:chExt cx="138225" cy="153145"/>
          </a:xfrm>
          <a:solidFill>
            <a:srgbClr val="FF0000"/>
          </a:solidFill>
        </p:grpSpPr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0206F112-064B-4433-9062-4D4AEDA8F636}"/>
                </a:ext>
              </a:extLst>
            </p:cNvPr>
            <p:cNvSpPr/>
            <p:nvPr/>
          </p:nvSpPr>
          <p:spPr>
            <a:xfrm>
              <a:off x="1547317" y="2564904"/>
              <a:ext cx="72355" cy="72008"/>
            </a:xfrm>
            <a:prstGeom prst="ellipse">
              <a:avLst/>
            </a:prstGeom>
            <a:grp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66D46019-FEF6-4AE2-B91C-AE6872F23634}"/>
                </a:ext>
              </a:extLst>
            </p:cNvPr>
            <p:cNvCxnSpPr>
              <a:cxnSpLocks/>
            </p:cNvCxnSpPr>
            <p:nvPr/>
          </p:nvCxnSpPr>
          <p:spPr>
            <a:xfrm>
              <a:off x="1583495" y="2518618"/>
              <a:ext cx="36" cy="153145"/>
            </a:xfrm>
            <a:prstGeom prst="line">
              <a:avLst/>
            </a:prstGeom>
            <a:grpFill/>
            <a:ln w="31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5D4EBF6A-AB73-40F0-9FC7-370319E09D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14381" y="2600435"/>
              <a:ext cx="138225" cy="472"/>
            </a:xfrm>
            <a:prstGeom prst="line">
              <a:avLst/>
            </a:prstGeom>
            <a:grpFill/>
            <a:ln w="31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1C611C54-6E48-4636-A2AB-D445E0285E2B}"/>
              </a:ext>
            </a:extLst>
          </p:cNvPr>
          <p:cNvCxnSpPr>
            <a:cxnSpLocks/>
          </p:cNvCxnSpPr>
          <p:nvPr/>
        </p:nvCxnSpPr>
        <p:spPr>
          <a:xfrm>
            <a:off x="5912348" y="6482915"/>
            <a:ext cx="1461448" cy="0"/>
          </a:xfrm>
          <a:prstGeom prst="straightConnector1">
            <a:avLst/>
          </a:prstGeom>
          <a:ln w="3175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49F94763-6963-4465-907C-39D5C36698D4}"/>
              </a:ext>
            </a:extLst>
          </p:cNvPr>
          <p:cNvSpPr txBox="1"/>
          <p:nvPr/>
        </p:nvSpPr>
        <p:spPr>
          <a:xfrm>
            <a:off x="5427678" y="6346719"/>
            <a:ext cx="761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v-SE"/>
            </a:defPPr>
            <a:lvl1pPr>
              <a:defRPr sz="1200"/>
            </a:lvl1pPr>
          </a:lstStyle>
          <a:p>
            <a:r>
              <a:rPr lang="sv-SE" dirty="0"/>
              <a:t>14 m 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D2E977D-DA06-4CF6-A5DC-38554F808296}"/>
              </a:ext>
            </a:extLst>
          </p:cNvPr>
          <p:cNvGrpSpPr/>
          <p:nvPr/>
        </p:nvGrpSpPr>
        <p:grpSpPr>
          <a:xfrm>
            <a:off x="7317050" y="6311340"/>
            <a:ext cx="278084" cy="308101"/>
            <a:chOff x="1514381" y="2518618"/>
            <a:chExt cx="138225" cy="153145"/>
          </a:xfrm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3681DB2F-596D-4EF3-A10F-BEAB0D68B8F8}"/>
                </a:ext>
              </a:extLst>
            </p:cNvPr>
            <p:cNvSpPr/>
            <p:nvPr/>
          </p:nvSpPr>
          <p:spPr>
            <a:xfrm>
              <a:off x="1547317" y="2564904"/>
              <a:ext cx="72355" cy="72008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E7D4E58E-C0E6-4AE4-9D22-10CD1B4895DC}"/>
                </a:ext>
              </a:extLst>
            </p:cNvPr>
            <p:cNvCxnSpPr>
              <a:cxnSpLocks/>
            </p:cNvCxnSpPr>
            <p:nvPr/>
          </p:nvCxnSpPr>
          <p:spPr>
            <a:xfrm>
              <a:off x="1583495" y="2518618"/>
              <a:ext cx="36" cy="153145"/>
            </a:xfrm>
            <a:prstGeom prst="line">
              <a:avLst/>
            </a:prstGeom>
            <a:ln w="31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1AA9A685-39AC-4DBF-8510-29AB7F488E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14381" y="2600435"/>
              <a:ext cx="138225" cy="472"/>
            </a:xfrm>
            <a:prstGeom prst="line">
              <a:avLst/>
            </a:prstGeom>
            <a:ln w="31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E8627B53-D424-40EB-BFA0-3C4E3998D369}"/>
              </a:ext>
            </a:extLst>
          </p:cNvPr>
          <p:cNvSpPr txBox="1"/>
          <p:nvPr/>
        </p:nvSpPr>
        <p:spPr>
          <a:xfrm>
            <a:off x="10384497" y="3574215"/>
            <a:ext cx="761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v-SE"/>
            </a:defPPr>
            <a:lvl1pPr>
              <a:defRPr sz="1200"/>
            </a:lvl1pPr>
          </a:lstStyle>
          <a:p>
            <a:r>
              <a:rPr lang="sv-SE" dirty="0"/>
              <a:t>10 m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0F14355-3071-4D8A-B4F1-895AF0F09CB2}"/>
              </a:ext>
            </a:extLst>
          </p:cNvPr>
          <p:cNvGrpSpPr/>
          <p:nvPr/>
        </p:nvGrpSpPr>
        <p:grpSpPr>
          <a:xfrm rot="18851380">
            <a:off x="9102413" y="4750038"/>
            <a:ext cx="278084" cy="308101"/>
            <a:chOff x="1514381" y="2518618"/>
            <a:chExt cx="138225" cy="153145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6E2D04EB-1F17-4189-A87D-1BECB006A9D2}"/>
                </a:ext>
              </a:extLst>
            </p:cNvPr>
            <p:cNvSpPr/>
            <p:nvPr/>
          </p:nvSpPr>
          <p:spPr>
            <a:xfrm>
              <a:off x="1547317" y="2564904"/>
              <a:ext cx="72355" cy="72008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9567A35A-FD6B-409D-A465-C55A8EE00E0D}"/>
                </a:ext>
              </a:extLst>
            </p:cNvPr>
            <p:cNvCxnSpPr>
              <a:cxnSpLocks/>
            </p:cNvCxnSpPr>
            <p:nvPr/>
          </p:nvCxnSpPr>
          <p:spPr>
            <a:xfrm>
              <a:off x="1583495" y="2518618"/>
              <a:ext cx="36" cy="153145"/>
            </a:xfrm>
            <a:prstGeom prst="line">
              <a:avLst/>
            </a:prstGeom>
            <a:ln w="31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853BF338-B8C4-4007-B9EC-7F7CECD37D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14381" y="2600435"/>
              <a:ext cx="138225" cy="472"/>
            </a:xfrm>
            <a:prstGeom prst="line">
              <a:avLst/>
            </a:prstGeom>
            <a:ln w="31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AB6BEDB0-76F8-4578-ACF4-3DEFBFBE621C}"/>
              </a:ext>
            </a:extLst>
          </p:cNvPr>
          <p:cNvCxnSpPr>
            <a:cxnSpLocks/>
          </p:cNvCxnSpPr>
          <p:nvPr/>
        </p:nvCxnSpPr>
        <p:spPr>
          <a:xfrm rot="18811649">
            <a:off x="9168112" y="4235281"/>
            <a:ext cx="1461448" cy="0"/>
          </a:xfrm>
          <a:prstGeom prst="straightConnector1">
            <a:avLst/>
          </a:prstGeom>
          <a:ln w="3175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228DCCE9-2177-4E3A-9760-CE40E75F6BD6}"/>
              </a:ext>
            </a:extLst>
          </p:cNvPr>
          <p:cNvSpPr txBox="1"/>
          <p:nvPr/>
        </p:nvSpPr>
        <p:spPr>
          <a:xfrm>
            <a:off x="11005897" y="4185881"/>
            <a:ext cx="761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v-SE"/>
            </a:defPPr>
            <a:lvl1pPr>
              <a:defRPr sz="1200"/>
            </a:lvl1pPr>
          </a:lstStyle>
          <a:p>
            <a:r>
              <a:rPr lang="sv-SE" dirty="0"/>
              <a:t>14 m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85CCD45-EE3C-4680-B828-B4AD39C8F65A}"/>
              </a:ext>
            </a:extLst>
          </p:cNvPr>
          <p:cNvGrpSpPr/>
          <p:nvPr/>
        </p:nvGrpSpPr>
        <p:grpSpPr>
          <a:xfrm rot="18851380">
            <a:off x="9723813" y="5361704"/>
            <a:ext cx="278084" cy="308101"/>
            <a:chOff x="1514381" y="2518618"/>
            <a:chExt cx="138225" cy="153145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0DC34149-C5DD-40AF-968A-C8BC5902D545}"/>
                </a:ext>
              </a:extLst>
            </p:cNvPr>
            <p:cNvSpPr/>
            <p:nvPr/>
          </p:nvSpPr>
          <p:spPr>
            <a:xfrm>
              <a:off x="1547317" y="2564904"/>
              <a:ext cx="72355" cy="72008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C526392F-CD6A-4F3D-9780-8E99CFDEE56C}"/>
                </a:ext>
              </a:extLst>
            </p:cNvPr>
            <p:cNvCxnSpPr>
              <a:cxnSpLocks/>
            </p:cNvCxnSpPr>
            <p:nvPr/>
          </p:nvCxnSpPr>
          <p:spPr>
            <a:xfrm>
              <a:off x="1583495" y="2518618"/>
              <a:ext cx="36" cy="153145"/>
            </a:xfrm>
            <a:prstGeom prst="line">
              <a:avLst/>
            </a:prstGeom>
            <a:ln w="31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31CF8AD6-EF62-49E0-BAE9-A453468FEA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14381" y="2600435"/>
              <a:ext cx="138225" cy="472"/>
            </a:xfrm>
            <a:prstGeom prst="line">
              <a:avLst/>
            </a:prstGeom>
            <a:ln w="31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9AFBBA88-182A-4C83-A29C-C52A9BBA18DE}"/>
              </a:ext>
            </a:extLst>
          </p:cNvPr>
          <p:cNvCxnSpPr>
            <a:cxnSpLocks/>
          </p:cNvCxnSpPr>
          <p:nvPr/>
        </p:nvCxnSpPr>
        <p:spPr>
          <a:xfrm rot="18811649">
            <a:off x="9789512" y="4846947"/>
            <a:ext cx="1461448" cy="0"/>
          </a:xfrm>
          <a:prstGeom prst="straightConnector1">
            <a:avLst/>
          </a:prstGeom>
          <a:ln w="3175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ectangle 117">
            <a:extLst>
              <a:ext uri="{FF2B5EF4-FFF2-40B4-BE49-F238E27FC236}">
                <a16:creationId xmlns:a16="http://schemas.microsoft.com/office/drawing/2014/main" id="{6466D0BC-D590-4570-A8F1-B12DE1FDC139}"/>
              </a:ext>
            </a:extLst>
          </p:cNvPr>
          <p:cNvSpPr/>
          <p:nvPr/>
        </p:nvSpPr>
        <p:spPr>
          <a:xfrm>
            <a:off x="2304631" y="1874415"/>
            <a:ext cx="2127987" cy="3143061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sv-SE" dirty="0" err="1">
                <a:solidFill>
                  <a:schemeClr val="tx1"/>
                </a:solidFill>
              </a:rPr>
              <a:t>Microphone</a:t>
            </a:r>
            <a:endParaRPr lang="sv-SE" dirty="0">
              <a:solidFill>
                <a:schemeClr val="tx1"/>
              </a:solidFill>
            </a:endParaRPr>
          </a:p>
          <a:p>
            <a:pPr algn="ctr"/>
            <a:r>
              <a:rPr lang="sv-SE" dirty="0">
                <a:solidFill>
                  <a:schemeClr val="tx1"/>
                </a:solidFill>
              </a:rPr>
              <a:t>position </a:t>
            </a:r>
            <a:r>
              <a:rPr lang="sv-SE" dirty="0" err="1">
                <a:solidFill>
                  <a:schemeClr val="tx1"/>
                </a:solidFill>
              </a:rPr>
              <a:t>above</a:t>
            </a:r>
            <a:r>
              <a:rPr lang="sv-SE" dirty="0">
                <a:solidFill>
                  <a:schemeClr val="tx1"/>
                </a:solidFill>
              </a:rPr>
              <a:t> </a:t>
            </a:r>
            <a:r>
              <a:rPr lang="sv-SE" dirty="0" err="1">
                <a:solidFill>
                  <a:schemeClr val="tx1"/>
                </a:solidFill>
              </a:rPr>
              <a:t>ground</a:t>
            </a:r>
            <a:endParaRPr lang="sv-SE" dirty="0">
              <a:solidFill>
                <a:schemeClr val="tx1"/>
              </a:solidFill>
            </a:endParaRPr>
          </a:p>
          <a:p>
            <a:pPr algn="ctr"/>
            <a:r>
              <a:rPr lang="sv-SE" dirty="0">
                <a:solidFill>
                  <a:schemeClr val="tx1"/>
                </a:solidFill>
              </a:rPr>
              <a:t>(</a:t>
            </a:r>
            <a:r>
              <a:rPr lang="sv-SE" dirty="0" err="1">
                <a:solidFill>
                  <a:schemeClr val="tx1"/>
                </a:solidFill>
              </a:rPr>
              <a:t>Outdoors</a:t>
            </a:r>
            <a:r>
              <a:rPr lang="sv-SE" dirty="0">
                <a:solidFill>
                  <a:schemeClr val="tx1"/>
                </a:solidFill>
              </a:rPr>
              <a:t>):</a:t>
            </a:r>
          </a:p>
          <a:p>
            <a:pPr algn="ctr"/>
            <a:endParaRPr lang="sv-SE" dirty="0">
              <a:solidFill>
                <a:schemeClr val="tx1"/>
              </a:solidFill>
            </a:endParaRPr>
          </a:p>
          <a:p>
            <a:pPr algn="ctr"/>
            <a:r>
              <a:rPr lang="sv-SE" dirty="0" err="1">
                <a:solidFill>
                  <a:schemeClr val="tx1"/>
                </a:solidFill>
              </a:rPr>
              <a:t>Condition</a:t>
            </a:r>
            <a:r>
              <a:rPr lang="sv-SE" dirty="0">
                <a:solidFill>
                  <a:schemeClr val="tx1"/>
                </a:solidFill>
              </a:rPr>
              <a:t> 3, 5</a:t>
            </a:r>
          </a:p>
          <a:p>
            <a:pPr algn="ctr"/>
            <a:r>
              <a:rPr lang="sv-SE" dirty="0" err="1">
                <a:solidFill>
                  <a:schemeClr val="tx1"/>
                </a:solidFill>
              </a:rPr>
              <a:t>Condition</a:t>
            </a:r>
            <a:r>
              <a:rPr lang="sv-SE" dirty="0">
                <a:solidFill>
                  <a:schemeClr val="tx1"/>
                </a:solidFill>
              </a:rPr>
              <a:t> 3,5</a:t>
            </a:r>
          </a:p>
          <a:p>
            <a:pPr algn="ctr"/>
            <a:r>
              <a:rPr lang="sv-SE" dirty="0" err="1">
                <a:solidFill>
                  <a:schemeClr val="tx1"/>
                </a:solidFill>
              </a:rPr>
              <a:t>Condition</a:t>
            </a:r>
            <a:r>
              <a:rPr lang="sv-SE" dirty="0">
                <a:solidFill>
                  <a:schemeClr val="tx1"/>
                </a:solidFill>
              </a:rPr>
              <a:t> 2, 3, 4</a:t>
            </a:r>
          </a:p>
          <a:p>
            <a:pPr algn="ctr"/>
            <a:r>
              <a:rPr lang="sv-SE" dirty="0" err="1">
                <a:solidFill>
                  <a:schemeClr val="tx1"/>
                </a:solidFill>
              </a:rPr>
              <a:t>Condition</a:t>
            </a:r>
            <a:r>
              <a:rPr lang="sv-SE" dirty="0">
                <a:solidFill>
                  <a:schemeClr val="tx1"/>
                </a:solidFill>
              </a:rPr>
              <a:t> 3, 5</a:t>
            </a:r>
          </a:p>
          <a:p>
            <a:pPr algn="ctr"/>
            <a:r>
              <a:rPr lang="sv-SE" dirty="0" err="1">
                <a:solidFill>
                  <a:schemeClr val="tx1"/>
                </a:solidFill>
              </a:rPr>
              <a:t>Condition</a:t>
            </a:r>
            <a:r>
              <a:rPr lang="sv-SE" dirty="0">
                <a:solidFill>
                  <a:schemeClr val="tx1"/>
                </a:solidFill>
              </a:rPr>
              <a:t> 3, 5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D246F56D-E54D-4C94-897F-E50056947373}"/>
              </a:ext>
            </a:extLst>
          </p:cNvPr>
          <p:cNvSpPr/>
          <p:nvPr/>
        </p:nvSpPr>
        <p:spPr>
          <a:xfrm>
            <a:off x="559484" y="5343863"/>
            <a:ext cx="3873134" cy="896089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>
                <a:solidFill>
                  <a:schemeClr val="tx1"/>
                </a:solidFill>
              </a:rPr>
              <a:t>The sound pressure level shall be measured at the fixed height(s) for a duration of at least 30 seconds</a:t>
            </a:r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BC42306A-9B13-42A5-BAD4-D9DFE3C6B851}"/>
              </a:ext>
            </a:extLst>
          </p:cNvPr>
          <p:cNvGrpSpPr/>
          <p:nvPr/>
        </p:nvGrpSpPr>
        <p:grpSpPr>
          <a:xfrm>
            <a:off x="7304587" y="3402657"/>
            <a:ext cx="278084" cy="308101"/>
            <a:chOff x="1514381" y="2518618"/>
            <a:chExt cx="138225" cy="153145"/>
          </a:xfrm>
        </p:grpSpPr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7DA17F44-EFFC-4DC9-AA04-366ADE4AB14F}"/>
                </a:ext>
              </a:extLst>
            </p:cNvPr>
            <p:cNvSpPr/>
            <p:nvPr/>
          </p:nvSpPr>
          <p:spPr>
            <a:xfrm>
              <a:off x="1547317" y="2564904"/>
              <a:ext cx="72355" cy="72008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833D7CD2-EA7D-4EA9-9781-F5A5F5FDC5FA}"/>
                </a:ext>
              </a:extLst>
            </p:cNvPr>
            <p:cNvCxnSpPr>
              <a:cxnSpLocks/>
            </p:cNvCxnSpPr>
            <p:nvPr/>
          </p:nvCxnSpPr>
          <p:spPr>
            <a:xfrm>
              <a:off x="1583495" y="2518618"/>
              <a:ext cx="36" cy="153145"/>
            </a:xfrm>
            <a:prstGeom prst="line">
              <a:avLst/>
            </a:prstGeom>
            <a:ln w="31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68EC1006-ACBB-44A8-B402-3A138735D8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14381" y="2600435"/>
              <a:ext cx="138225" cy="472"/>
            </a:xfrm>
            <a:prstGeom prst="line">
              <a:avLst/>
            </a:prstGeom>
            <a:ln w="31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74BB4D77-2223-4F22-A1D9-D874E1003CB2}"/>
              </a:ext>
            </a:extLst>
          </p:cNvPr>
          <p:cNvCxnSpPr>
            <a:cxnSpLocks/>
          </p:cNvCxnSpPr>
          <p:nvPr/>
        </p:nvCxnSpPr>
        <p:spPr>
          <a:xfrm>
            <a:off x="5894772" y="3560390"/>
            <a:ext cx="1461448" cy="0"/>
          </a:xfrm>
          <a:prstGeom prst="straightConnector1">
            <a:avLst/>
          </a:prstGeom>
          <a:ln w="3175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818F4C63-38B6-4C66-BD26-D37DE9130683}"/>
              </a:ext>
            </a:extLst>
          </p:cNvPr>
          <p:cNvSpPr txBox="1"/>
          <p:nvPr/>
        </p:nvSpPr>
        <p:spPr>
          <a:xfrm>
            <a:off x="5478198" y="3451902"/>
            <a:ext cx="761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v-SE"/>
            </a:defPPr>
            <a:lvl1pPr>
              <a:defRPr sz="1200"/>
            </a:lvl1pPr>
          </a:lstStyle>
          <a:p>
            <a:r>
              <a:rPr lang="sv-SE" dirty="0"/>
              <a:t>2 m</a:t>
            </a: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F1E8638D-2407-4839-86CE-2515CA28CDB5}"/>
              </a:ext>
            </a:extLst>
          </p:cNvPr>
          <p:cNvGrpSpPr/>
          <p:nvPr/>
        </p:nvGrpSpPr>
        <p:grpSpPr>
          <a:xfrm>
            <a:off x="7304590" y="4538726"/>
            <a:ext cx="278084" cy="308101"/>
            <a:chOff x="1514381" y="2518618"/>
            <a:chExt cx="138225" cy="153145"/>
          </a:xfrm>
        </p:grpSpPr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57452CDF-DF42-4249-8D65-35344F409304}"/>
                </a:ext>
              </a:extLst>
            </p:cNvPr>
            <p:cNvSpPr/>
            <p:nvPr/>
          </p:nvSpPr>
          <p:spPr>
            <a:xfrm>
              <a:off x="1547317" y="2564904"/>
              <a:ext cx="72355" cy="72008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1A9CB0BF-6D56-4C88-A216-7903338CD9F2}"/>
                </a:ext>
              </a:extLst>
            </p:cNvPr>
            <p:cNvCxnSpPr>
              <a:cxnSpLocks/>
            </p:cNvCxnSpPr>
            <p:nvPr/>
          </p:nvCxnSpPr>
          <p:spPr>
            <a:xfrm>
              <a:off x="1583495" y="2518618"/>
              <a:ext cx="36" cy="153145"/>
            </a:xfrm>
            <a:prstGeom prst="line">
              <a:avLst/>
            </a:prstGeom>
            <a:ln w="31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4371E0FD-34A4-4D3C-B34A-365366B5E3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14381" y="2600435"/>
              <a:ext cx="138225" cy="472"/>
            </a:xfrm>
            <a:prstGeom prst="line">
              <a:avLst/>
            </a:prstGeom>
            <a:ln w="31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7E035495-59E3-4669-BEAB-3E5A3F81E96A}"/>
              </a:ext>
            </a:extLst>
          </p:cNvPr>
          <p:cNvCxnSpPr>
            <a:cxnSpLocks/>
          </p:cNvCxnSpPr>
          <p:nvPr/>
        </p:nvCxnSpPr>
        <p:spPr>
          <a:xfrm>
            <a:off x="5894775" y="4696459"/>
            <a:ext cx="1461448" cy="0"/>
          </a:xfrm>
          <a:prstGeom prst="straightConnector1">
            <a:avLst/>
          </a:prstGeom>
          <a:ln w="3175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DE975BBA-2E97-41CD-A0BF-E410D2E6DBA3}"/>
              </a:ext>
            </a:extLst>
          </p:cNvPr>
          <p:cNvSpPr txBox="1"/>
          <p:nvPr/>
        </p:nvSpPr>
        <p:spPr>
          <a:xfrm>
            <a:off x="5478201" y="4587971"/>
            <a:ext cx="761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v-SE"/>
            </a:defPPr>
            <a:lvl1pPr>
              <a:defRPr sz="1200"/>
            </a:lvl1pPr>
          </a:lstStyle>
          <a:p>
            <a:r>
              <a:rPr lang="sv-SE" dirty="0"/>
              <a:t>7 m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4ECBC2-D690-4013-A22E-D68404D18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97EE-EEA0-4586-9BFB-FFFB8D2B4FD7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83510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314</Words>
  <Application>Microsoft Office PowerPoint</Application>
  <PresentationFormat>Widescreen</PresentationFormat>
  <Paragraphs>115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Validation Program Proposal for  Measurement Setup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Klopotek Manfred</dc:creator>
  <cp:lastModifiedBy>Klopotek Manfred</cp:lastModifiedBy>
  <cp:revision>34</cp:revision>
  <dcterms:created xsi:type="dcterms:W3CDTF">2019-07-01T09:34:43Z</dcterms:created>
  <dcterms:modified xsi:type="dcterms:W3CDTF">2020-01-29T09:20:23Z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f2ec83-e677-438d-afb7-4c7c0dbc872b_Enabled">
    <vt:lpwstr>True</vt:lpwstr>
  </property>
  <property fmtid="{D5CDD505-2E9C-101B-9397-08002B2CF9AE}" pid="3" name="MSIP_Label_a7f2ec83-e677-438d-afb7-4c7c0dbc872b_SiteId">
    <vt:lpwstr>3bc062e4-ac9d-4c17-b4dd-3aad637ff1ac</vt:lpwstr>
  </property>
  <property fmtid="{D5CDD505-2E9C-101B-9397-08002B2CF9AE}" pid="4" name="MSIP_Label_a7f2ec83-e677-438d-afb7-4c7c0dbc872b_Ref">
    <vt:lpwstr>https://api.informationprotection.azure.com/api/3bc062e4-ac9d-4c17-b4dd-3aad637ff1ac</vt:lpwstr>
  </property>
  <property fmtid="{D5CDD505-2E9C-101B-9397-08002B2CF9AE}" pid="5" name="MSIP_Label_a7f2ec83-e677-438d-afb7-4c7c0dbc872b_Owner">
    <vt:lpwstr>manfred.klopotek@scania.com</vt:lpwstr>
  </property>
  <property fmtid="{D5CDD505-2E9C-101B-9397-08002B2CF9AE}" pid="6" name="MSIP_Label_a7f2ec83-e677-438d-afb7-4c7c0dbc872b_SetDate">
    <vt:lpwstr>2019-07-01T17:31:47.4888076+02:00</vt:lpwstr>
  </property>
  <property fmtid="{D5CDD505-2E9C-101B-9397-08002B2CF9AE}" pid="7" name="MSIP_Label_a7f2ec83-e677-438d-afb7-4c7c0dbc872b_Name">
    <vt:lpwstr>Internal</vt:lpwstr>
  </property>
  <property fmtid="{D5CDD505-2E9C-101B-9397-08002B2CF9AE}" pid="8" name="MSIP_Label_a7f2ec83-e677-438d-afb7-4c7c0dbc872b_Application">
    <vt:lpwstr>Microsoft Azure Information Protection</vt:lpwstr>
  </property>
  <property fmtid="{D5CDD505-2E9C-101B-9397-08002B2CF9AE}" pid="9" name="MSIP_Label_a7f2ec83-e677-438d-afb7-4c7c0dbc872b_Extended_MSFT_Method">
    <vt:lpwstr>Automatic</vt:lpwstr>
  </property>
  <property fmtid="{D5CDD505-2E9C-101B-9397-08002B2CF9AE}" pid="10" name="Sensitivity">
    <vt:lpwstr>Internal</vt:lpwstr>
  </property>
</Properties>
</file>