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61" r:id="rId5"/>
  </p:sldIdLst>
  <p:sldSz cx="9144000" cy="6858000" type="screen4x3"/>
  <p:notesSz cx="6858000" cy="9144000"/>
  <p:defaultTextStyle>
    <a:defPPr>
      <a:defRPr lang="pl-P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0000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05" autoAdjust="0"/>
    <p:restoredTop sz="93526" autoAdjust="0"/>
  </p:normalViewPr>
  <p:slideViewPr>
    <p:cSldViewPr showGuides="1">
      <p:cViewPr varScale="1">
        <p:scale>
          <a:sx n="59" d="100"/>
          <a:sy n="59" d="100"/>
        </p:scale>
        <p:origin x="1812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64960F7-5220-44C9-BFF9-464757AB4A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C037597-E7E1-4B20-98D1-16FF9D1A08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8104C30-FAAE-4F22-A8CB-90DA81796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62A61E5-DD9E-461B-AB7C-EA783EB749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AD27138-8820-40E9-B847-3AA4A0079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EF36E7-39FB-4018-BEF3-883526FA3098}" type="slidenum">
              <a:rPr lang="pl-PL" altLang="it-IT"/>
              <a:pPr/>
              <a:t>‹N›</a:t>
            </a:fld>
            <a:endParaRPr lang="pl-PL" altLang="it-IT"/>
          </a:p>
        </p:txBody>
      </p:sp>
    </p:spTree>
    <p:extLst>
      <p:ext uri="{BB962C8B-B14F-4D97-AF65-F5344CB8AC3E}">
        <p14:creationId xmlns:p14="http://schemas.microsoft.com/office/powerpoint/2010/main" val="1247334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110A404-6E84-4C58-A0C8-FB8A52D769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B51DF8F-59CA-4737-A2C5-9F84D4DEAE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C5111A4-44EB-4AE1-B1E5-5D38EF00D0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986351B-2BAD-4AB4-9E0F-BBAC0987A8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99BB35E-1AB8-41D4-AD44-CF50A8379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FD6AA-F692-4099-A3C5-95D8B956670F}" type="slidenum">
              <a:rPr lang="pl-PL" altLang="it-IT"/>
              <a:pPr/>
              <a:t>‹N›</a:t>
            </a:fld>
            <a:endParaRPr lang="pl-PL" altLang="it-IT"/>
          </a:p>
        </p:txBody>
      </p:sp>
    </p:spTree>
    <p:extLst>
      <p:ext uri="{BB962C8B-B14F-4D97-AF65-F5344CB8AC3E}">
        <p14:creationId xmlns:p14="http://schemas.microsoft.com/office/powerpoint/2010/main" val="2759379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87C1F249-FDB2-43CB-8DA1-D3E4B9B23AE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6248B30-CB15-4CF4-ADD9-AF35C5DCF4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333A6F65-3958-48A0-A875-6693E5FCE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4FD737-5569-4EA4-A005-E79BC3921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E31DD43-5FCB-4F77-A41F-FADA7C0AFB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2A2D34-1B7A-4ADF-8172-3E3F2132FF0B}" type="slidenum">
              <a:rPr lang="pl-PL" altLang="it-IT"/>
              <a:pPr/>
              <a:t>‹N›</a:t>
            </a:fld>
            <a:endParaRPr lang="pl-PL" altLang="it-IT"/>
          </a:p>
        </p:txBody>
      </p:sp>
    </p:spTree>
    <p:extLst>
      <p:ext uri="{BB962C8B-B14F-4D97-AF65-F5344CB8AC3E}">
        <p14:creationId xmlns:p14="http://schemas.microsoft.com/office/powerpoint/2010/main" val="20758505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>
            <a:extLst>
              <a:ext uri="{FF2B5EF4-FFF2-40B4-BE49-F238E27FC236}">
                <a16:creationId xmlns:a16="http://schemas.microsoft.com/office/drawing/2014/main" id="{6E5DF2F7-22ED-47A5-A209-89CD22C4BED0}"/>
              </a:ext>
            </a:extLst>
          </p:cNvPr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91A1D373-6E3E-470B-BC32-28418387BD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05EAA11-67ED-47AB-BA4B-2B05B88304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8DE1435-E2C1-4D2B-9A0E-4D8A9C6300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AE0A5CC-1E77-4E7D-BC87-CE657F5BE17F}" type="slidenum">
              <a:rPr lang="pl-PL" altLang="it-IT"/>
              <a:pPr/>
              <a:t>‹N›</a:t>
            </a:fld>
            <a:endParaRPr lang="pl-PL" altLang="it-IT"/>
          </a:p>
        </p:txBody>
      </p:sp>
    </p:spTree>
    <p:extLst>
      <p:ext uri="{BB962C8B-B14F-4D97-AF65-F5344CB8AC3E}">
        <p14:creationId xmlns:p14="http://schemas.microsoft.com/office/powerpoint/2010/main" val="4056661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30A3A37-7ACB-45E0-AEE4-97B985D71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AF1F006-D10F-418E-ACDC-051DADFE29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00C8202-3747-4627-95BE-8030EB20D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CC7657D1-A687-42FC-943B-B4160FD4DB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9EFCBE4-63ED-40C7-95BB-95160A675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EC77A0-70C5-4EF4-86F3-49491F12CF91}" type="slidenum">
              <a:rPr lang="pl-PL" altLang="it-IT"/>
              <a:pPr/>
              <a:t>‹N›</a:t>
            </a:fld>
            <a:endParaRPr lang="pl-PL" altLang="it-IT"/>
          </a:p>
        </p:txBody>
      </p:sp>
    </p:spTree>
    <p:extLst>
      <p:ext uri="{BB962C8B-B14F-4D97-AF65-F5344CB8AC3E}">
        <p14:creationId xmlns:p14="http://schemas.microsoft.com/office/powerpoint/2010/main" val="2350819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B5167F5-3C28-427B-A755-0F9B824B5C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00D793CF-D306-4245-B34C-648CA102D6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3F23239-C264-4762-A8E5-73B6E78A8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46AF15CF-8834-4C9D-9FA9-6B9190094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5886177-15C2-43BC-9080-B9E10B3B6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BE2443-92F1-4145-A172-1E262C7878EC}" type="slidenum">
              <a:rPr lang="pl-PL" altLang="it-IT"/>
              <a:pPr/>
              <a:t>‹N›</a:t>
            </a:fld>
            <a:endParaRPr lang="pl-PL" altLang="it-IT"/>
          </a:p>
        </p:txBody>
      </p:sp>
    </p:spTree>
    <p:extLst>
      <p:ext uri="{BB962C8B-B14F-4D97-AF65-F5344CB8AC3E}">
        <p14:creationId xmlns:p14="http://schemas.microsoft.com/office/powerpoint/2010/main" val="1784444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A90C224-276E-4226-AD78-EF1E76368B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5C09A27-DDC2-442E-B82B-2771249B4B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FEEA056-D13F-4DD2-ABFC-F69116695C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16360EED-40C8-43D2-8FB5-7F6422CA5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FA92D17E-A8CF-4F6D-A685-6E8F6EE83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2B785F76-679D-4813-8DE6-723E2E7BFA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F2D984-D1DF-4156-92A0-A7D25EDFAB1C}" type="slidenum">
              <a:rPr lang="pl-PL" altLang="it-IT"/>
              <a:pPr/>
              <a:t>‹N›</a:t>
            </a:fld>
            <a:endParaRPr lang="pl-PL" altLang="it-IT"/>
          </a:p>
        </p:txBody>
      </p:sp>
    </p:spTree>
    <p:extLst>
      <p:ext uri="{BB962C8B-B14F-4D97-AF65-F5344CB8AC3E}">
        <p14:creationId xmlns:p14="http://schemas.microsoft.com/office/powerpoint/2010/main" val="2467678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EF67839-B8EB-4589-8E52-D57A22C884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E3124C47-66CB-44AC-A32F-2F791E1570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A2A2F81-18D5-4568-AB7D-00151A0AC0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4D86E42C-AC21-413E-B342-0578640379F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12D8322A-A76A-46A1-916C-763A6440949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63426BF0-B01D-4E68-80B5-9E05D9D5B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762D6939-6E2B-40A8-9FA0-D940B17926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3A20E397-6E7C-483D-9733-7F65D02F8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DF63E-BEC3-489B-826D-C6135D6CFFC8}" type="slidenum">
              <a:rPr lang="pl-PL" altLang="it-IT"/>
              <a:pPr/>
              <a:t>‹N›</a:t>
            </a:fld>
            <a:endParaRPr lang="pl-PL" altLang="it-IT"/>
          </a:p>
        </p:txBody>
      </p:sp>
    </p:spTree>
    <p:extLst>
      <p:ext uri="{BB962C8B-B14F-4D97-AF65-F5344CB8AC3E}">
        <p14:creationId xmlns:p14="http://schemas.microsoft.com/office/powerpoint/2010/main" val="874849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05F5750-966F-4811-AC98-93F04E5AF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2AFFEB4-410F-48EE-B4A4-F3122A362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CC86A8C-F27C-474F-A1A7-88B0DA421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884E0868-A71D-48CB-8E2A-8E3C6C2D2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045746-C47F-4A7D-8375-E64F158A243C}" type="slidenum">
              <a:rPr lang="pl-PL" altLang="it-IT"/>
              <a:pPr/>
              <a:t>‹N›</a:t>
            </a:fld>
            <a:endParaRPr lang="pl-PL" altLang="it-IT"/>
          </a:p>
        </p:txBody>
      </p:sp>
    </p:spTree>
    <p:extLst>
      <p:ext uri="{BB962C8B-B14F-4D97-AF65-F5344CB8AC3E}">
        <p14:creationId xmlns:p14="http://schemas.microsoft.com/office/powerpoint/2010/main" val="392573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97A3A0E2-9D47-4F91-A9A9-A8BAC9537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E82AA2B0-25CB-4169-86C2-1F5678DF01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31EC8747-31B6-454C-87EF-F54BA7D91D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95C926-770B-4F31-AEF8-EE0983460284}" type="slidenum">
              <a:rPr lang="pl-PL" altLang="it-IT"/>
              <a:pPr/>
              <a:t>‹N›</a:t>
            </a:fld>
            <a:endParaRPr lang="pl-PL" altLang="it-IT"/>
          </a:p>
        </p:txBody>
      </p:sp>
    </p:spTree>
    <p:extLst>
      <p:ext uri="{BB962C8B-B14F-4D97-AF65-F5344CB8AC3E}">
        <p14:creationId xmlns:p14="http://schemas.microsoft.com/office/powerpoint/2010/main" val="821329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034ADC5-5BFE-4986-8B2D-3B13026542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BE49D61-D041-4842-8250-EB10941FB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4EE7BDE-D634-4907-BC58-813829B453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1D48BC5-C506-422E-85CC-5D548814F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A1BE4C1A-C965-43C7-AE25-F3E2392FD6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B52A46B-365B-4C63-AF08-5E9718B4BE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2D59BC-A323-4BC0-B3B7-5012D93359D9}" type="slidenum">
              <a:rPr lang="pl-PL" altLang="it-IT"/>
              <a:pPr/>
              <a:t>‹N›</a:t>
            </a:fld>
            <a:endParaRPr lang="pl-PL" altLang="it-IT"/>
          </a:p>
        </p:txBody>
      </p:sp>
    </p:spTree>
    <p:extLst>
      <p:ext uri="{BB962C8B-B14F-4D97-AF65-F5344CB8AC3E}">
        <p14:creationId xmlns:p14="http://schemas.microsoft.com/office/powerpoint/2010/main" val="2516957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5968C9B-1D74-4B64-972E-91498AEE5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6CDC98C6-23D6-48E4-8A9A-34CAE34A7F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3DC01CC-A1EA-4573-9577-65DC478D39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9C64EC7-04A5-45B6-B941-7C3489B74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657EDF9-0D00-45D4-8B35-4F4D31F31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pl-PL" alt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FA56D15-4B24-47EF-954F-3F734B003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BCD66-1328-4CA2-BD30-20696C48D1B2}" type="slidenum">
              <a:rPr lang="pl-PL" altLang="it-IT"/>
              <a:pPr/>
              <a:t>‹N›</a:t>
            </a:fld>
            <a:endParaRPr lang="pl-PL" altLang="it-IT"/>
          </a:p>
        </p:txBody>
      </p:sp>
    </p:spTree>
    <p:extLst>
      <p:ext uri="{BB962C8B-B14F-4D97-AF65-F5344CB8AC3E}">
        <p14:creationId xmlns:p14="http://schemas.microsoft.com/office/powerpoint/2010/main" val="30262142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B828AECA-F295-47A3-A301-C68444A5617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it-IT"/>
              <a:t>Kliknij, aby edytować styl wzorca tytułu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B4622F68-AB96-4643-8D84-0753F260C9D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it-IT"/>
              <a:t>Kliknij, aby edytować style wzorca tekstu</a:t>
            </a:r>
          </a:p>
          <a:p>
            <a:pPr lvl="1"/>
            <a:r>
              <a:rPr lang="pl-PL" altLang="it-IT"/>
              <a:t>Drugi poziom</a:t>
            </a:r>
          </a:p>
          <a:p>
            <a:pPr lvl="2"/>
            <a:r>
              <a:rPr lang="pl-PL" altLang="it-IT"/>
              <a:t>Trzeci poziom</a:t>
            </a:r>
          </a:p>
          <a:p>
            <a:pPr lvl="3"/>
            <a:r>
              <a:rPr lang="pl-PL" altLang="it-IT"/>
              <a:t>Czwarty poziom</a:t>
            </a:r>
          </a:p>
          <a:p>
            <a:pPr lvl="4"/>
            <a:r>
              <a:rPr lang="pl-PL" altLang="it-IT"/>
              <a:t>Piąty poziom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75962385-04AE-4647-856B-076B8E7B0F79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pl-PL" altLang="it-IT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BB1CAC11-3B40-470E-A673-C1E1F84CE23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pl-PL" altLang="it-IT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093A3571-0829-4179-BC5A-9B90A9B72E31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9E27192-E8FE-4E13-8920-7CFC647898AC}" type="slidenum">
              <a:rPr lang="pl-PL" altLang="it-IT"/>
              <a:pPr/>
              <a:t>‹N›</a:t>
            </a:fld>
            <a:endParaRPr lang="pl-PL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>
            <a:extLst>
              <a:ext uri="{FF2B5EF4-FFF2-40B4-BE49-F238E27FC236}">
                <a16:creationId xmlns:a16="http://schemas.microsoft.com/office/drawing/2014/main" id="{C2306F51-D77D-4180-B8C1-BF07E42DAFC2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>
          <a:xfrm>
            <a:off x="250825" y="692696"/>
            <a:ext cx="8713663" cy="590423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l-PL" altLang="it-IT" b="1" dirty="0"/>
              <a:t>Assumptions taken for glare line</a:t>
            </a:r>
          </a:p>
          <a:p>
            <a:pPr algn="l">
              <a:lnSpc>
                <a:spcPct val="90000"/>
              </a:lnSpc>
            </a:pPr>
            <a:r>
              <a:rPr lang="pl-PL" altLang="it-IT" dirty="0"/>
              <a:t>• The intensity under cut-off for distances considered</a:t>
            </a:r>
            <a:br>
              <a:rPr lang="it-IT" altLang="it-IT" dirty="0"/>
            </a:br>
            <a:r>
              <a:rPr lang="pl-PL" altLang="it-IT" dirty="0"/>
              <a:t>(25 m…100 m) is high</a:t>
            </a:r>
            <a:r>
              <a:rPr lang="it-IT" altLang="it-IT" dirty="0"/>
              <a:t> </a:t>
            </a:r>
            <a:r>
              <a:rPr lang="pl-PL" altLang="it-IT" dirty="0"/>
              <a:t>enough to cause glare</a:t>
            </a:r>
          </a:p>
          <a:p>
            <a:pPr algn="l">
              <a:lnSpc>
                <a:spcPct val="90000"/>
              </a:lnSpc>
            </a:pPr>
            <a:r>
              <a:rPr lang="pl-PL" altLang="it-IT" dirty="0"/>
              <a:t>• Cut-off should be always under eye-height beyond </a:t>
            </a:r>
            <a:r>
              <a:rPr lang="pl-PL" altLang="it-IT" b="1" u="sng" dirty="0"/>
              <a:t>25 m</a:t>
            </a:r>
            <a:r>
              <a:rPr lang="pl-PL" altLang="it-IT" dirty="0"/>
              <a:t> from vehicle</a:t>
            </a:r>
          </a:p>
          <a:p>
            <a:pPr algn="l">
              <a:lnSpc>
                <a:spcPct val="90000"/>
              </a:lnSpc>
            </a:pPr>
            <a:r>
              <a:rPr lang="pl-PL" altLang="it-IT" dirty="0"/>
              <a:t>• Minimum eye-height is 0.95 m</a:t>
            </a:r>
          </a:p>
          <a:p>
            <a:pPr algn="l">
              <a:lnSpc>
                <a:spcPct val="90000"/>
              </a:lnSpc>
            </a:pPr>
            <a:r>
              <a:rPr lang="pl-PL" altLang="it-IT" dirty="0"/>
              <a:t>• Cut-off cannot be inclined higher than horizontal</a:t>
            </a:r>
          </a:p>
          <a:p>
            <a:pPr algn="l">
              <a:lnSpc>
                <a:spcPct val="90000"/>
              </a:lnSpc>
            </a:pPr>
            <a:endParaRPr lang="pl-PL" altLang="it-IT" dirty="0"/>
          </a:p>
          <a:p>
            <a:pPr>
              <a:lnSpc>
                <a:spcPct val="90000"/>
              </a:lnSpc>
            </a:pPr>
            <a:r>
              <a:rPr lang="pl-PL" altLang="it-IT" b="1" dirty="0"/>
              <a:t>FORMULA:</a:t>
            </a:r>
          </a:p>
          <a:p>
            <a:pPr>
              <a:lnSpc>
                <a:spcPct val="90000"/>
              </a:lnSpc>
            </a:pPr>
            <a:r>
              <a:rPr lang="pl-PL" altLang="it-IT" b="1" dirty="0"/>
              <a:t>I= Δh/Lmin</a:t>
            </a:r>
          </a:p>
          <a:p>
            <a:pPr algn="l">
              <a:lnSpc>
                <a:spcPct val="90000"/>
              </a:lnSpc>
            </a:pPr>
            <a:endParaRPr lang="pl-PL" altLang="it-IT" b="1" dirty="0"/>
          </a:p>
          <a:p>
            <a:pPr algn="l">
              <a:lnSpc>
                <a:spcPct val="90000"/>
              </a:lnSpc>
            </a:pPr>
            <a:r>
              <a:rPr lang="pl-PL" altLang="it-IT" dirty="0"/>
              <a:t>I - cut-off inclination</a:t>
            </a:r>
          </a:p>
          <a:p>
            <a:pPr algn="l">
              <a:lnSpc>
                <a:spcPct val="90000"/>
              </a:lnSpc>
            </a:pPr>
            <a:r>
              <a:rPr lang="pl-PL" altLang="it-IT" dirty="0"/>
              <a:t>Δh - headlamp optical axis height over minimum eye-height</a:t>
            </a:r>
          </a:p>
          <a:p>
            <a:pPr algn="l">
              <a:lnSpc>
                <a:spcPct val="90000"/>
              </a:lnSpc>
            </a:pPr>
            <a:r>
              <a:rPr lang="pl-PL" altLang="it-IT" dirty="0"/>
              <a:t>Lmin - maximum distance beyond the vehicle where glare is accepted (25 m)</a:t>
            </a:r>
          </a:p>
        </p:txBody>
      </p:sp>
      <p:sp>
        <p:nvSpPr>
          <p:cNvPr id="5" name="CasellaDiTesto 1">
            <a:extLst>
              <a:ext uri="{FF2B5EF4-FFF2-40B4-BE49-F238E27FC236}">
                <a16:creationId xmlns:a16="http://schemas.microsoft.com/office/drawing/2014/main" id="{603737B1-D183-4F4A-8BDE-47C3B6462FB2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6948264" y="116632"/>
            <a:ext cx="208892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r>
              <a:rPr lang="it-IT" altLang="it-IT" b="1" dirty="0"/>
              <a:t>SLR-36-01/Corr.1</a:t>
            </a: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72BF32F-B7A6-4646-909C-560AF17E7FAF}"/>
              </a:ext>
            </a:extLst>
          </p:cNvPr>
          <p:cNvSpPr/>
          <p:nvPr/>
        </p:nvSpPr>
        <p:spPr>
          <a:xfrm>
            <a:off x="7020272" y="116632"/>
            <a:ext cx="1944216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>
            <a:extLst>
              <a:ext uri="{FF2B5EF4-FFF2-40B4-BE49-F238E27FC236}">
                <a16:creationId xmlns:a16="http://schemas.microsoft.com/office/drawing/2014/main" id="{A83B1032-63ED-40AE-99BD-D31A8F5911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3" y="1316038"/>
            <a:ext cx="8459787" cy="412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>
            <a:extLst>
              <a:ext uri="{FF2B5EF4-FFF2-40B4-BE49-F238E27FC236}">
                <a16:creationId xmlns:a16="http://schemas.microsoft.com/office/drawing/2014/main" id="{6B7615D7-2C6F-47B8-A2D4-BEEB54D2A0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196975"/>
            <a:ext cx="7994650" cy="446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555" name="Group 363">
            <a:extLst>
              <a:ext uri="{FF2B5EF4-FFF2-40B4-BE49-F238E27FC236}">
                <a16:creationId xmlns:a16="http://schemas.microsoft.com/office/drawing/2014/main" id="{979270AB-3A1C-48F0-AB88-BAA5F7FD8D31}"/>
              </a:ext>
            </a:extLst>
          </p:cNvPr>
          <p:cNvGrpSpPr>
            <a:grpSpLocks/>
          </p:cNvGrpSpPr>
          <p:nvPr/>
        </p:nvGrpSpPr>
        <p:grpSpPr bwMode="auto">
          <a:xfrm>
            <a:off x="179388" y="188913"/>
            <a:ext cx="7416800" cy="3960812"/>
            <a:chOff x="113" y="119"/>
            <a:chExt cx="4672" cy="2495"/>
          </a:xfrm>
        </p:grpSpPr>
        <p:grpSp>
          <p:nvGrpSpPr>
            <p:cNvPr id="8235" name="Group 43">
              <a:extLst>
                <a:ext uri="{FF2B5EF4-FFF2-40B4-BE49-F238E27FC236}">
                  <a16:creationId xmlns:a16="http://schemas.microsoft.com/office/drawing/2014/main" id="{B3970EE1-EA81-4F6C-912C-C6E8DA8B8F8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" y="119"/>
              <a:ext cx="4672" cy="2495"/>
              <a:chOff x="340" y="663"/>
              <a:chExt cx="5103" cy="3039"/>
            </a:xfrm>
          </p:grpSpPr>
          <p:pic>
            <p:nvPicPr>
              <p:cNvPr id="8196" name="Picture 4">
                <a:extLst>
                  <a:ext uri="{FF2B5EF4-FFF2-40B4-BE49-F238E27FC236}">
                    <a16:creationId xmlns:a16="http://schemas.microsoft.com/office/drawing/2014/main" id="{D563003C-933A-4C7C-9514-9D8DC9D3B3F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40" y="663"/>
                <a:ext cx="5103" cy="303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197" name="Line 5">
                <a:extLst>
                  <a:ext uri="{FF2B5EF4-FFF2-40B4-BE49-F238E27FC236}">
                    <a16:creationId xmlns:a16="http://schemas.microsoft.com/office/drawing/2014/main" id="{DD5A8075-7DDE-4C8C-8F0E-F6289AEEC91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31" y="1955"/>
                <a:ext cx="300" cy="651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198" name="Line 6">
                <a:extLst>
                  <a:ext uri="{FF2B5EF4-FFF2-40B4-BE49-F238E27FC236}">
                    <a16:creationId xmlns:a16="http://schemas.microsoft.com/office/drawing/2014/main" id="{AE5D0431-2058-4B89-92BF-3FC963C80F7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735" y="1002"/>
                <a:ext cx="908" cy="963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199" name="Line 7">
                <a:extLst>
                  <a:ext uri="{FF2B5EF4-FFF2-40B4-BE49-F238E27FC236}">
                    <a16:creationId xmlns:a16="http://schemas.microsoft.com/office/drawing/2014/main" id="{76432AD1-9D39-486A-8CAC-8520F46E348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745" y="2579"/>
                <a:ext cx="702" cy="0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200" name="Line 8">
                <a:extLst>
                  <a:ext uri="{FF2B5EF4-FFF2-40B4-BE49-F238E27FC236}">
                    <a16:creationId xmlns:a16="http://schemas.microsoft.com/office/drawing/2014/main" id="{FA16CE1B-355F-4998-8CCB-42C955A0A3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48" y="1727"/>
                <a:ext cx="3" cy="853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201" name="Line 9">
                <a:extLst>
                  <a:ext uri="{FF2B5EF4-FFF2-40B4-BE49-F238E27FC236}">
                    <a16:creationId xmlns:a16="http://schemas.microsoft.com/office/drawing/2014/main" id="{7BBF0A6D-71B5-4BC9-B8B0-0774BA5F5B9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47" y="1003"/>
                <a:ext cx="760" cy="728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202" name="Line 10">
                <a:extLst>
                  <a:ext uri="{FF2B5EF4-FFF2-40B4-BE49-F238E27FC236}">
                    <a16:creationId xmlns:a16="http://schemas.microsoft.com/office/drawing/2014/main" id="{C18643BA-C1DF-46F2-86CA-8C8F2AD180C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511" y="1002"/>
                <a:ext cx="1141" cy="6"/>
              </a:xfrm>
              <a:prstGeom prst="line">
                <a:avLst/>
              </a:prstGeom>
              <a:noFill/>
              <a:ln w="317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203" name="Line 11">
                <a:extLst>
                  <a:ext uri="{FF2B5EF4-FFF2-40B4-BE49-F238E27FC236}">
                    <a16:creationId xmlns:a16="http://schemas.microsoft.com/office/drawing/2014/main" id="{2A8BD9F1-CE06-415D-8D09-5AF3C4D854C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285" y="1010"/>
                <a:ext cx="2506" cy="1572"/>
              </a:xfrm>
              <a:prstGeom prst="line">
                <a:avLst/>
              </a:prstGeom>
              <a:noFill/>
              <a:ln w="31750">
                <a:solidFill>
                  <a:srgbClr val="00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204" name="Line 12">
                <a:extLst>
                  <a:ext uri="{FF2B5EF4-FFF2-40B4-BE49-F238E27FC236}">
                    <a16:creationId xmlns:a16="http://schemas.microsoft.com/office/drawing/2014/main" id="{01929097-AFB6-4BE4-B735-BA2D4D25722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51" y="997"/>
                <a:ext cx="1658" cy="866"/>
              </a:xfrm>
              <a:prstGeom prst="line">
                <a:avLst/>
              </a:prstGeom>
              <a:noFill/>
              <a:ln w="31750">
                <a:solidFill>
                  <a:srgbClr val="00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205" name="Line 13">
                <a:extLst>
                  <a:ext uri="{FF2B5EF4-FFF2-40B4-BE49-F238E27FC236}">
                    <a16:creationId xmlns:a16="http://schemas.microsoft.com/office/drawing/2014/main" id="{618C4DDF-07CD-4579-90C7-780B14E772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58" y="2584"/>
                <a:ext cx="505" cy="7"/>
              </a:xfrm>
              <a:prstGeom prst="line">
                <a:avLst/>
              </a:prstGeom>
              <a:noFill/>
              <a:ln w="31750">
                <a:solidFill>
                  <a:srgbClr val="00FF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206" name="Line 14">
                <a:extLst>
                  <a:ext uri="{FF2B5EF4-FFF2-40B4-BE49-F238E27FC236}">
                    <a16:creationId xmlns:a16="http://schemas.microsoft.com/office/drawing/2014/main" id="{4B6A0E7D-34B9-4E0B-ADD2-DF6035C4C16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747" y="1864"/>
                <a:ext cx="5" cy="722"/>
              </a:xfrm>
              <a:prstGeom prst="line">
                <a:avLst/>
              </a:prstGeom>
              <a:noFill/>
              <a:ln w="31750">
                <a:solidFill>
                  <a:srgbClr val="00FF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207" name="Line 15">
                <a:extLst>
                  <a:ext uri="{FF2B5EF4-FFF2-40B4-BE49-F238E27FC236}">
                    <a16:creationId xmlns:a16="http://schemas.microsoft.com/office/drawing/2014/main" id="{DADE8FE7-5BE5-4A18-901B-90FCF9D509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408" y="1002"/>
                <a:ext cx="240" cy="3"/>
              </a:xfrm>
              <a:prstGeom prst="line">
                <a:avLst/>
              </a:prstGeom>
              <a:noFill/>
              <a:ln w="31750">
                <a:solidFill>
                  <a:srgbClr val="00FF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208" name="Line 16">
                <a:extLst>
                  <a:ext uri="{FF2B5EF4-FFF2-40B4-BE49-F238E27FC236}">
                    <a16:creationId xmlns:a16="http://schemas.microsoft.com/office/drawing/2014/main" id="{66746B9D-868C-463D-B079-A952043D4A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48" y="1012"/>
                <a:ext cx="1140" cy="0"/>
              </a:xfrm>
              <a:prstGeom prst="line">
                <a:avLst/>
              </a:prstGeom>
              <a:noFill/>
              <a:ln w="31750">
                <a:solidFill>
                  <a:srgbClr val="00FF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it-IT"/>
              </a:p>
            </p:txBody>
          </p:sp>
          <p:sp>
            <p:nvSpPr>
              <p:cNvPr id="8209" name="Text Box 17">
                <a:extLst>
                  <a:ext uri="{FF2B5EF4-FFF2-40B4-BE49-F238E27FC236}">
                    <a16:creationId xmlns:a16="http://schemas.microsoft.com/office/drawing/2014/main" id="{B2C11CA2-4F5A-4908-8B94-0A728324C2D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204" y="2635"/>
                <a:ext cx="636" cy="28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pl-PL" altLang="it-IT" b="1">
                    <a:solidFill>
                      <a:srgbClr val="66FF33"/>
                    </a:solidFill>
                  </a:rPr>
                  <a:t>A</a:t>
                </a:r>
              </a:p>
            </p:txBody>
          </p:sp>
        </p:grpSp>
        <p:sp>
          <p:nvSpPr>
            <p:cNvPr id="8226" name="Text Box 34">
              <a:extLst>
                <a:ext uri="{FF2B5EF4-FFF2-40B4-BE49-F238E27FC236}">
                  <a16:creationId xmlns:a16="http://schemas.microsoft.com/office/drawing/2014/main" id="{A92A97DE-EEF1-4BEE-AA95-DAACBDB92D6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99" y="1731"/>
              <a:ext cx="33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altLang="it-IT" b="1">
                  <a:solidFill>
                    <a:srgbClr val="FF0000"/>
                  </a:solidFill>
                </a:rPr>
                <a:t>B</a:t>
              </a:r>
            </a:p>
          </p:txBody>
        </p:sp>
        <p:sp>
          <p:nvSpPr>
            <p:cNvPr id="8227" name="Text Box 35">
              <a:extLst>
                <a:ext uri="{FF2B5EF4-FFF2-40B4-BE49-F238E27FC236}">
                  <a16:creationId xmlns:a16="http://schemas.microsoft.com/office/drawing/2014/main" id="{A8CD39A6-8D36-4B83-BAD1-CFF08EAA19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57" y="1164"/>
              <a:ext cx="33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altLang="it-IT" b="1">
                  <a:solidFill>
                    <a:srgbClr val="FF0000"/>
                  </a:solidFill>
                </a:rPr>
                <a:t>C</a:t>
              </a:r>
            </a:p>
          </p:txBody>
        </p:sp>
        <p:sp>
          <p:nvSpPr>
            <p:cNvPr id="8228" name="Text Box 36">
              <a:extLst>
                <a:ext uri="{FF2B5EF4-FFF2-40B4-BE49-F238E27FC236}">
                  <a16:creationId xmlns:a16="http://schemas.microsoft.com/office/drawing/2014/main" id="{6EAC9959-27F4-420E-ACA4-7B7272813FA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03" y="380"/>
              <a:ext cx="33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altLang="it-IT" b="1">
                  <a:solidFill>
                    <a:srgbClr val="FF0000"/>
                  </a:solidFill>
                </a:rPr>
                <a:t>D</a:t>
              </a:r>
            </a:p>
          </p:txBody>
        </p:sp>
        <p:sp>
          <p:nvSpPr>
            <p:cNvPr id="8229" name="Text Box 37">
              <a:extLst>
                <a:ext uri="{FF2B5EF4-FFF2-40B4-BE49-F238E27FC236}">
                  <a16:creationId xmlns:a16="http://schemas.microsoft.com/office/drawing/2014/main" id="{CF4EEE55-FB65-479A-9751-664DFCA3EC1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83" y="342"/>
              <a:ext cx="33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altLang="it-IT" b="1">
                  <a:solidFill>
                    <a:srgbClr val="66FF33"/>
                  </a:solidFill>
                </a:rPr>
                <a:t>E</a:t>
              </a:r>
            </a:p>
          </p:txBody>
        </p:sp>
        <p:sp>
          <p:nvSpPr>
            <p:cNvPr id="8230" name="Text Box 38">
              <a:extLst>
                <a:ext uri="{FF2B5EF4-FFF2-40B4-BE49-F238E27FC236}">
                  <a16:creationId xmlns:a16="http://schemas.microsoft.com/office/drawing/2014/main" id="{D35E88B2-3ABF-4E11-B117-35D961E396A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87" y="229"/>
              <a:ext cx="33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altLang="it-IT" b="1">
                  <a:solidFill>
                    <a:srgbClr val="66FF33"/>
                  </a:solidFill>
                </a:rPr>
                <a:t>F</a:t>
              </a:r>
            </a:p>
          </p:txBody>
        </p:sp>
        <p:sp>
          <p:nvSpPr>
            <p:cNvPr id="8231" name="Text Box 39">
              <a:extLst>
                <a:ext uri="{FF2B5EF4-FFF2-40B4-BE49-F238E27FC236}">
                  <a16:creationId xmlns:a16="http://schemas.microsoft.com/office/drawing/2014/main" id="{BB4DA93B-E6F0-4A71-9C64-E7FC3A15BE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40" y="231"/>
              <a:ext cx="333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altLang="it-IT" b="1">
                  <a:solidFill>
                    <a:srgbClr val="FF0000"/>
                  </a:solidFill>
                </a:rPr>
                <a:t>G</a:t>
              </a:r>
            </a:p>
          </p:txBody>
        </p:sp>
        <p:sp>
          <p:nvSpPr>
            <p:cNvPr id="8232" name="Text Box 40">
              <a:extLst>
                <a:ext uri="{FF2B5EF4-FFF2-40B4-BE49-F238E27FC236}">
                  <a16:creationId xmlns:a16="http://schemas.microsoft.com/office/drawing/2014/main" id="{0BAD3484-5674-4CE6-AB75-96C37C10C61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235" y="827"/>
              <a:ext cx="33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altLang="it-IT" b="1">
                  <a:solidFill>
                    <a:srgbClr val="FF0000"/>
                  </a:solidFill>
                </a:rPr>
                <a:t>I</a:t>
              </a:r>
            </a:p>
          </p:txBody>
        </p:sp>
        <p:sp>
          <p:nvSpPr>
            <p:cNvPr id="8233" name="Text Box 41">
              <a:extLst>
                <a:ext uri="{FF2B5EF4-FFF2-40B4-BE49-F238E27FC236}">
                  <a16:creationId xmlns:a16="http://schemas.microsoft.com/office/drawing/2014/main" id="{C111C2E6-3D78-4F98-85CD-BA0F030A46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99" y="1016"/>
              <a:ext cx="332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pl-PL" altLang="it-IT" b="1">
                  <a:solidFill>
                    <a:srgbClr val="66FF33"/>
                  </a:solidFill>
                </a:rPr>
                <a:t>J</a:t>
              </a:r>
            </a:p>
          </p:txBody>
        </p:sp>
      </p:grpSp>
      <p:graphicFrame>
        <p:nvGraphicFramePr>
          <p:cNvPr id="8568" name="Group 376">
            <a:extLst>
              <a:ext uri="{FF2B5EF4-FFF2-40B4-BE49-F238E27FC236}">
                <a16:creationId xmlns:a16="http://schemas.microsoft.com/office/drawing/2014/main" id="{9C26B906-0D70-47CF-AE97-5AE554D68905}"/>
              </a:ext>
            </a:extLst>
          </p:cNvPr>
          <p:cNvGraphicFramePr>
            <a:graphicFrameLocks noGrp="1"/>
          </p:cNvGraphicFramePr>
          <p:nvPr/>
        </p:nvGraphicFramePr>
        <p:xfrm>
          <a:off x="468313" y="4508500"/>
          <a:ext cx="3744912" cy="2104710"/>
        </p:xfrm>
        <a:graphic>
          <a:graphicData uri="http://schemas.openxmlformats.org/drawingml/2006/table">
            <a:tbl>
              <a:tblPr/>
              <a:tblGrid>
                <a:gridCol w="647700">
                  <a:extLst>
                    <a:ext uri="{9D8B030D-6E8A-4147-A177-3AD203B41FA5}">
                      <a16:colId xmlns:a16="http://schemas.microsoft.com/office/drawing/2014/main" val="3156740883"/>
                    </a:ext>
                  </a:extLst>
                </a:gridCol>
                <a:gridCol w="1584325">
                  <a:extLst>
                    <a:ext uri="{9D8B030D-6E8A-4147-A177-3AD203B41FA5}">
                      <a16:colId xmlns:a16="http://schemas.microsoft.com/office/drawing/2014/main" val="2569174811"/>
                    </a:ext>
                  </a:extLst>
                </a:gridCol>
                <a:gridCol w="1512887">
                  <a:extLst>
                    <a:ext uri="{9D8B030D-6E8A-4147-A177-3AD203B41FA5}">
                      <a16:colId xmlns:a16="http://schemas.microsoft.com/office/drawing/2014/main" val="2122398679"/>
                    </a:ext>
                  </a:extLst>
                </a:gridCol>
              </a:tblGrid>
              <a:tr h="34607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Point</a:t>
                      </a:r>
                      <a:endParaRPr kumimoji="0" lang="en-GB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Road illumination distance</a:t>
                      </a: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(with uncertainty)</a:t>
                      </a:r>
                      <a:endParaRPr kumimoji="0" lang="en-GB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glare distance</a:t>
                      </a: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(with uncertainty)</a:t>
                      </a:r>
                      <a:endParaRPr kumimoji="0" lang="en-GB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37152844"/>
                  </a:ext>
                </a:extLst>
              </a:tr>
              <a:tr h="27463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m (50 m)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m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30292725"/>
                  </a:ext>
                </a:extLst>
              </a:tr>
              <a:tr h="27463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 m (30 m)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m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70380408"/>
                  </a:ext>
                </a:extLst>
              </a:tr>
              <a:tr h="27463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 m (30 m)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m (14 m)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19181805"/>
                  </a:ext>
                </a:extLst>
              </a:tr>
              <a:tr h="27463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 m (47 m)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m (25 m)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21374318"/>
                  </a:ext>
                </a:extLst>
              </a:tr>
              <a:tr h="27463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190 m (∞)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 m 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5533982"/>
                  </a:ext>
                </a:extLst>
              </a:tr>
            </a:tbl>
          </a:graphicData>
        </a:graphic>
      </p:graphicFrame>
      <p:sp>
        <p:nvSpPr>
          <p:cNvPr id="8332" name="Rectangle 140">
            <a:extLst>
              <a:ext uri="{FF2B5EF4-FFF2-40B4-BE49-F238E27FC236}">
                <a16:creationId xmlns:a16="http://schemas.microsoft.com/office/drawing/2014/main" id="{DB00E19C-EFFB-4BAA-A3B6-E2229DB2250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 altLang="it-IT"/>
          </a:p>
        </p:txBody>
      </p:sp>
      <p:graphicFrame>
        <p:nvGraphicFramePr>
          <p:cNvPr id="8570" name="Group 378">
            <a:extLst>
              <a:ext uri="{FF2B5EF4-FFF2-40B4-BE49-F238E27FC236}">
                <a16:creationId xmlns:a16="http://schemas.microsoft.com/office/drawing/2014/main" id="{73FB4B93-AD6E-4B2E-B1AB-865EBEB62891}"/>
              </a:ext>
            </a:extLst>
          </p:cNvPr>
          <p:cNvGraphicFramePr>
            <a:graphicFrameLocks noGrp="1"/>
          </p:cNvGraphicFramePr>
          <p:nvPr>
            <p:ph/>
          </p:nvPr>
        </p:nvGraphicFramePr>
        <p:xfrm>
          <a:off x="4643438" y="4292600"/>
          <a:ext cx="4176712" cy="2377440"/>
        </p:xfrm>
        <a:graphic>
          <a:graphicData uri="http://schemas.openxmlformats.org/drawingml/2006/table">
            <a:tbl>
              <a:tblPr/>
              <a:tblGrid>
                <a:gridCol w="647700">
                  <a:extLst>
                    <a:ext uri="{9D8B030D-6E8A-4147-A177-3AD203B41FA5}">
                      <a16:colId xmlns:a16="http://schemas.microsoft.com/office/drawing/2014/main" val="164676677"/>
                    </a:ext>
                  </a:extLst>
                </a:gridCol>
                <a:gridCol w="1873250">
                  <a:extLst>
                    <a:ext uri="{9D8B030D-6E8A-4147-A177-3AD203B41FA5}">
                      <a16:colId xmlns:a16="http://schemas.microsoft.com/office/drawing/2014/main" val="2772150121"/>
                    </a:ext>
                  </a:extLst>
                </a:gridCol>
                <a:gridCol w="1655762">
                  <a:extLst>
                    <a:ext uri="{9D8B030D-6E8A-4147-A177-3AD203B41FA5}">
                      <a16:colId xmlns:a16="http://schemas.microsoft.com/office/drawing/2014/main" val="1707289622"/>
                    </a:ext>
                  </a:extLst>
                </a:gridCol>
              </a:tblGrid>
              <a:tr h="557213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Point</a:t>
                      </a:r>
                      <a:endParaRPr kumimoji="0" lang="en-GB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Road illumination distance</a:t>
                      </a: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(with </a:t>
                      </a:r>
                      <a:r>
                        <a:rPr kumimoji="0" lang="en-GB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uncertainty</a:t>
                      </a: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0" lang="en-GB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glare distance</a:t>
                      </a: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(with uncertainty)</a:t>
                      </a:r>
                      <a:endParaRPr kumimoji="0" lang="en-GB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29882024"/>
                  </a:ext>
                </a:extLst>
              </a:tr>
              <a:tr h="19843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m (50 m)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0958990"/>
                  </a:ext>
                </a:extLst>
              </a:tr>
              <a:tr h="19843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 m (26 m)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20328085"/>
                  </a:ext>
                </a:extLst>
              </a:tr>
              <a:tr h="19685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m (39 m)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44897752"/>
                  </a:ext>
                </a:extLst>
              </a:tr>
              <a:tr h="19685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m (43 m)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 m (22 m)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14940136"/>
                  </a:ext>
                </a:extLst>
              </a:tr>
              <a:tr h="19843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m (75 m)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m (55 m)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25436962"/>
                  </a:ext>
                </a:extLst>
              </a:tr>
              <a:tr h="19685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210 m (∞)</a:t>
                      </a:r>
                      <a:endParaRPr kumimoji="0" lang="pl-PL" altLang="it-IT" sz="18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5pPr>
                      <a:lvl6pPr marL="25146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6pPr>
                      <a:lvl7pPr marL="29718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7pPr>
                      <a:lvl8pPr marL="34290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8pPr>
                      <a:lvl9pPr marL="3886200" indent="-228600"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pl-PL" altLang="it-IT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 m (∞)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66978625"/>
                  </a:ext>
                </a:extLst>
              </a:tr>
            </a:tbl>
          </a:graphicData>
        </a:graphic>
      </p:graphicFrame>
      <p:sp>
        <p:nvSpPr>
          <p:cNvPr id="8554" name="Text Box 362">
            <a:extLst>
              <a:ext uri="{FF2B5EF4-FFF2-40B4-BE49-F238E27FC236}">
                <a16:creationId xmlns:a16="http://schemas.microsoft.com/office/drawing/2014/main" id="{639B280B-864E-4F85-81F0-7A6FCFE7AF6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150" y="2565400"/>
            <a:ext cx="5270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pl-PL" altLang="it-IT" b="1">
                <a:solidFill>
                  <a:srgbClr val="FF0000"/>
                </a:solidFill>
              </a:rPr>
              <a:t>O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ojekt domyślny">
  <a:themeElements>
    <a:clrScheme name="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ojekt domyślny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244</Words>
  <Application>Microsoft Office PowerPoint</Application>
  <PresentationFormat>Presentazione su schermo (4:3)</PresentationFormat>
  <Paragraphs>62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7" baseType="lpstr">
      <vt:lpstr>Arial</vt:lpstr>
      <vt:lpstr>Times New Roman</vt:lpstr>
      <vt:lpstr>Projekt domyślny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ITS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Slajd 1</dc:title>
  <dc:creator>tomasz.targosinski</dc:creator>
  <cp:lastModifiedBy>Davide Puglisi</cp:lastModifiedBy>
  <cp:revision>15</cp:revision>
  <dcterms:created xsi:type="dcterms:W3CDTF">2019-12-12T11:28:38Z</dcterms:created>
  <dcterms:modified xsi:type="dcterms:W3CDTF">2020-01-07T23:04:24Z</dcterms:modified>
</cp:coreProperties>
</file>