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243" r:id="rId2"/>
    <p:sldId id="1240" r:id="rId3"/>
    <p:sldId id="1259" r:id="rId4"/>
    <p:sldId id="1260" r:id="rId5"/>
    <p:sldId id="1261" r:id="rId6"/>
    <p:sldId id="1262" r:id="rId7"/>
    <p:sldId id="1258" r:id="rId8"/>
    <p:sldId id="1263" r:id="rId9"/>
    <p:sldId id="1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8FDE"/>
    <a:srgbClr val="3498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8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29487-724B-435A-B50E-98A17F239F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2F0A34-536E-45F5-8751-4CAF7B980A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DE604-2065-4358-A4B6-14965E602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28-Sep-20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3D4262-5D75-4574-AA5B-945210AE3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6D9522-1B1F-4182-88B7-4E0C2C5D2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918148-5F67-4D2A-9149-17A14050DB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20438" y="984568"/>
            <a:ext cx="3951122" cy="89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318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7E21C-4379-4D7B-9820-97BCC9365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77026A-EBF8-42A8-9695-6D80176705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804E0-6046-41C8-833E-8AE6D5728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28-Sep-20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34CFA-5CC6-4998-8159-C0AB32874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0ADEA-5CE9-4107-BA20-99202F024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94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C7A7D8-41DE-4A35-B704-1C2ADD380F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0358D8-4FC0-41AD-BEDC-52F7792389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C839F-45B4-42D2-8A63-33B3E9F30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28-Sep-20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B8CD7-C0A7-4377-9673-84C741AFB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C69DC-D1DE-439B-ABF7-B45991E23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898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002BB-FB0A-4C1E-8FA9-162AEA103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54864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621B6-356F-47D9-B746-D2D7C4C74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E3089-EA30-4A62-AFBC-DBAA978C3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28-Sep-20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6E6AC-892D-42A3-A38F-3F06AE7C4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CF05E-9A8C-42A9-8863-CA202C127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10812CF4-2932-4931-8D26-03094FE8E4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2542" y="182880"/>
            <a:ext cx="2429458" cy="5486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3D3DDFF-20B1-4756-A0AB-B59B41A20664}"/>
              </a:ext>
            </a:extLst>
          </p:cNvPr>
          <p:cNvSpPr txBox="1"/>
          <p:nvPr userDrawn="1"/>
        </p:nvSpPr>
        <p:spPr>
          <a:xfrm>
            <a:off x="8869680" y="6308079"/>
            <a:ext cx="2683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FRAV-04-03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4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dirty="0">
                <a:latin typeface="Arial Nova" panose="020B0504020202020204" pitchFamily="34" charset="0"/>
              </a:rPr>
              <a:t> FRAV session, 8 September 2020</a:t>
            </a:r>
          </a:p>
        </p:txBody>
      </p:sp>
    </p:spTree>
    <p:extLst>
      <p:ext uri="{BB962C8B-B14F-4D97-AF65-F5344CB8AC3E}">
        <p14:creationId xmlns:p14="http://schemas.microsoft.com/office/powerpoint/2010/main" val="3197633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1CB41-9834-4A52-A0EA-2D7053BFA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9D343-81E1-4FE5-9518-D7987EC2CB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3A877E-01A2-43A0-A747-1AFFAEB13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28-Sep-20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B43F-F2B8-4A09-A7E5-39FF6E006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37981-B85C-47CD-825F-6A25AC08C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71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C3A3B-08C9-4D10-92F2-ADC8449AF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2B88F-3669-4E29-8C7D-BCE05019F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7B89B7-2628-4FF0-9EBC-AB761FD8B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0AD3E-353B-426C-BB3E-E96C6D74D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28-Sep-20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A969E-8982-49B5-9ECE-A7C9DE21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DD83C7-C208-440A-A638-E85CCB0F1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B58587-9611-4E11-9B90-3B8C435207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67453" y="185738"/>
            <a:ext cx="2024547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703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2A176-716A-45CF-85FE-47E76F4DE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58B19-43A0-4FAC-8FB9-0A6A847D6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5A8996-1566-465C-A199-10F655D186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FAC37A-AEEC-4163-B4AC-D30F07B29E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0E2398-688E-4F58-95D8-0D78875A90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57FCF2-FD61-487E-B6EC-9548F34F0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28-Sep-20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D01FDB-3CE4-42E1-BBF1-F0A72745F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3B952-A8DE-4A42-9F02-A048D2BCF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7361D4A-E870-4C9B-80D6-0427F250E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67453" y="198438"/>
            <a:ext cx="2024547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260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9E917-EC43-4C58-8467-CA974415D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54864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647494-36E7-4D6B-8D74-BD32D8EEC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28-Sep-20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4D4F03-64F0-4CE0-9E30-31BDA0259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0082B2-84E0-4A92-B51C-6BCE4F7F2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C4E526-D8CB-4B0E-B753-86C6759B8E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67453" y="182880"/>
            <a:ext cx="2024547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705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51B231-221C-4009-A1F0-EA5D48A2F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28-Sep-20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86250E-E437-4409-971C-828AA66AC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082E94-FC9D-4469-A7AD-9492B7C45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467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552B1-0C0D-4F66-8E41-A029B5D43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26570-F4D3-46BA-8C44-9E5ED00FF9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C128A8-E3AA-463F-A1D1-9230764E5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76D40-4C26-4AC9-A02D-5E408615E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28-Sep-20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806625-2816-400E-A5B1-5207ABCB5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C8E3EC-DEB8-480B-B8BD-CFEE2EF63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35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297CC-C5A1-454B-8FA4-0700C27BE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6CA676-3CC1-4619-AC5F-4B89FF6F59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EEBF5F-9A13-4C91-B6E5-0A1CB6968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1A995C-9A40-4826-92E1-2CE1F7FF0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28-Sep-20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8A0E3-4F3A-4D75-8518-E4D0ABD51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5E77B-E170-4167-87B8-272F191B4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770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B40600-07B7-45C0-BDA3-0ADA8D53F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DABE8-125D-4D30-8208-1F3B64AD3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671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BE686-85B6-43C8-B15C-230416B00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6F44D-5A00-4A36-A23B-7057737FD334}" type="datetimeFigureOut">
              <a:rPr lang="en-US" smtClean="0"/>
              <a:t>28-Sep-20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396C2-E8F1-42FA-9765-C3687D836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4043A-662C-4D5A-B8EC-1F1F91454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37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Nova Light" panose="020B03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D215A66-D381-403C-BC26-ECC624DFB0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Session 4</a:t>
            </a:r>
            <a:br>
              <a:rPr lang="en-US" dirty="0"/>
            </a:br>
            <a:r>
              <a:rPr lang="en-US" sz="4000" dirty="0"/>
              <a:t>Status and Session Orientation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B0149ED-7E21-4BE8-82A2-F1670C87A7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Web Conference</a:t>
            </a:r>
          </a:p>
          <a:p>
            <a:r>
              <a:rPr lang="en-US" dirty="0"/>
              <a:t>8 September 2020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74590D-2103-4A3A-9E7F-A1CCC96A10A7}"/>
              </a:ext>
            </a:extLst>
          </p:cNvPr>
          <p:cNvSpPr txBox="1"/>
          <p:nvPr/>
        </p:nvSpPr>
        <p:spPr>
          <a:xfrm>
            <a:off x="9326880" y="165141"/>
            <a:ext cx="2766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FRAV-04-03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4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dirty="0">
                <a:latin typeface="Arial Nova" panose="020B0504020202020204" pitchFamily="34" charset="0"/>
              </a:rPr>
              <a:t> FRAV session, 8 September 2020</a:t>
            </a:r>
          </a:p>
        </p:txBody>
      </p:sp>
    </p:spTree>
    <p:extLst>
      <p:ext uri="{BB962C8B-B14F-4D97-AF65-F5344CB8AC3E}">
        <p14:creationId xmlns:p14="http://schemas.microsoft.com/office/powerpoint/2010/main" val="2478841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E1F9C-08BD-40C5-B59B-FDC9ED73D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Agenda Item 3</a:t>
            </a:r>
            <a:br>
              <a:rPr lang="en-US" dirty="0"/>
            </a:br>
            <a:r>
              <a:rPr lang="en-US" dirty="0"/>
              <a:t>FRAV-03 Discussions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F5F0E-A9ED-42B3-8DD1-CC62F2C9D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19"/>
            <a:ext cx="10515600" cy="5353885"/>
          </a:xfrm>
        </p:spPr>
        <p:txBody>
          <a:bodyPr>
            <a:normAutofit/>
          </a:bodyPr>
          <a:lstStyle/>
          <a:p>
            <a:r>
              <a:rPr lang="en-US" dirty="0"/>
              <a:t>Nature and content of the ODD chapter</a:t>
            </a:r>
          </a:p>
          <a:p>
            <a:r>
              <a:rPr lang="en-US" dirty="0"/>
              <a:t>Nature and content of the System Safety chapter</a:t>
            </a:r>
          </a:p>
          <a:p>
            <a:r>
              <a:rPr lang="en-US" dirty="0"/>
              <a:t>Response to VMAD’s request for input after the September GRVA</a:t>
            </a:r>
          </a:p>
        </p:txBody>
      </p:sp>
    </p:spTree>
    <p:extLst>
      <p:ext uri="{BB962C8B-B14F-4D97-AF65-F5344CB8AC3E}">
        <p14:creationId xmlns:p14="http://schemas.microsoft.com/office/powerpoint/2010/main" val="3788935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E1F9C-08BD-40C5-B59B-FDC9ED73D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Agenda Item 3</a:t>
            </a:r>
            <a:br>
              <a:rPr lang="en-US" dirty="0"/>
            </a:br>
            <a:r>
              <a:rPr lang="en-US" dirty="0"/>
              <a:t>FRAV-03 Discussions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F5F0E-A9ED-42B3-8DD1-CC62F2C9D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19"/>
            <a:ext cx="10515600" cy="5353885"/>
          </a:xfrm>
        </p:spPr>
        <p:txBody>
          <a:bodyPr>
            <a:normAutofit/>
          </a:bodyPr>
          <a:lstStyle/>
          <a:p>
            <a:r>
              <a:rPr lang="en-US" dirty="0"/>
              <a:t>Nature and content of the ODD chapter</a:t>
            </a:r>
          </a:p>
          <a:p>
            <a:pPr lvl="1"/>
            <a:r>
              <a:rPr lang="en-US" dirty="0"/>
              <a:t>Manufacturers provide ODD descriptions (ADS uses and constraints)</a:t>
            </a:r>
          </a:p>
          <a:p>
            <a:pPr lvl="1"/>
            <a:r>
              <a:rPr lang="en-US" dirty="0"/>
              <a:t>Descriptions enable use of high-level requirements for specific ADS</a:t>
            </a:r>
          </a:p>
          <a:p>
            <a:pPr lvl="1"/>
            <a:r>
              <a:rPr lang="en-US" dirty="0"/>
              <a:t>Does “ODD” cover the expected information needs?</a:t>
            </a:r>
          </a:p>
          <a:p>
            <a:r>
              <a:rPr lang="en-US" dirty="0"/>
              <a:t>Nature and content of the System Safety chapter</a:t>
            </a:r>
          </a:p>
          <a:p>
            <a:r>
              <a:rPr lang="en-US" dirty="0"/>
              <a:t>Response to VMAD’s request for input after the September GRVA</a:t>
            </a:r>
          </a:p>
        </p:txBody>
      </p:sp>
    </p:spTree>
    <p:extLst>
      <p:ext uri="{BB962C8B-B14F-4D97-AF65-F5344CB8AC3E}">
        <p14:creationId xmlns:p14="http://schemas.microsoft.com/office/powerpoint/2010/main" val="12000492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E1F9C-08BD-40C5-B59B-FDC9ED73D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Agenda Item 3</a:t>
            </a:r>
            <a:br>
              <a:rPr lang="en-US" dirty="0"/>
            </a:br>
            <a:r>
              <a:rPr lang="en-US" dirty="0"/>
              <a:t>FRAV-03 Discussions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F5F0E-A9ED-42B3-8DD1-CC62F2C9D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19"/>
            <a:ext cx="10515600" cy="5353885"/>
          </a:xfrm>
        </p:spPr>
        <p:txBody>
          <a:bodyPr>
            <a:normAutofit/>
          </a:bodyPr>
          <a:lstStyle/>
          <a:p>
            <a:r>
              <a:rPr lang="en-US" dirty="0"/>
              <a:t>Nature and content of the ODD chapter</a:t>
            </a:r>
          </a:p>
          <a:p>
            <a:pPr lvl="1"/>
            <a:r>
              <a:rPr lang="en-US" dirty="0"/>
              <a:t>Manufacturers provide ODD descriptions (ADS uses and constraints)</a:t>
            </a:r>
          </a:p>
          <a:p>
            <a:pPr lvl="1"/>
            <a:r>
              <a:rPr lang="en-US" dirty="0"/>
              <a:t>Descriptions enable use of high-level requirements for specific ADS</a:t>
            </a:r>
          </a:p>
          <a:p>
            <a:pPr lvl="1"/>
            <a:r>
              <a:rPr lang="en-US" dirty="0"/>
              <a:t>Does “ODD” cover the expected information needs?</a:t>
            </a:r>
          </a:p>
          <a:p>
            <a:r>
              <a:rPr lang="en-US" dirty="0"/>
              <a:t>Nature and content of the System Safety chapter</a:t>
            </a:r>
          </a:p>
          <a:p>
            <a:pPr lvl="1"/>
            <a:r>
              <a:rPr lang="en-US" dirty="0"/>
              <a:t>System safety includes ADS design, operational safety, and safety methods</a:t>
            </a:r>
          </a:p>
          <a:p>
            <a:pPr lvl="1"/>
            <a:r>
              <a:rPr lang="en-US" dirty="0"/>
              <a:t>What should the “System Safety” chapter focus on?</a:t>
            </a:r>
          </a:p>
          <a:p>
            <a:r>
              <a:rPr lang="en-US" dirty="0"/>
              <a:t>Response to VMAD’s request for input after the September GRVA</a:t>
            </a:r>
          </a:p>
        </p:txBody>
      </p:sp>
    </p:spTree>
    <p:extLst>
      <p:ext uri="{BB962C8B-B14F-4D97-AF65-F5344CB8AC3E}">
        <p14:creationId xmlns:p14="http://schemas.microsoft.com/office/powerpoint/2010/main" val="41200312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E1F9C-08BD-40C5-B59B-FDC9ED73D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Agenda Item 3</a:t>
            </a:r>
            <a:br>
              <a:rPr lang="en-US" dirty="0"/>
            </a:br>
            <a:r>
              <a:rPr lang="en-US" dirty="0"/>
              <a:t>FRAV-03 Discussions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F5F0E-A9ED-42B3-8DD1-CC62F2C9D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19"/>
            <a:ext cx="10515600" cy="5353885"/>
          </a:xfrm>
        </p:spPr>
        <p:txBody>
          <a:bodyPr>
            <a:normAutofit/>
          </a:bodyPr>
          <a:lstStyle/>
          <a:p>
            <a:r>
              <a:rPr lang="en-US" dirty="0"/>
              <a:t>Nature and content of the ODD chapter</a:t>
            </a:r>
          </a:p>
          <a:p>
            <a:pPr lvl="1"/>
            <a:r>
              <a:rPr lang="en-US" dirty="0"/>
              <a:t>Manufacturers provide ODD descriptions (ADS uses and constraints)</a:t>
            </a:r>
          </a:p>
          <a:p>
            <a:pPr lvl="1"/>
            <a:r>
              <a:rPr lang="en-US" dirty="0"/>
              <a:t>Descriptions enable use of high-level requirements for specific ADS</a:t>
            </a:r>
          </a:p>
          <a:p>
            <a:pPr lvl="1"/>
            <a:r>
              <a:rPr lang="en-US" dirty="0"/>
              <a:t>Does “ODD” cover the expected information needs?</a:t>
            </a:r>
          </a:p>
          <a:p>
            <a:r>
              <a:rPr lang="en-US" dirty="0"/>
              <a:t>Nature and content of the System Safety chapter</a:t>
            </a:r>
          </a:p>
          <a:p>
            <a:pPr lvl="1"/>
            <a:r>
              <a:rPr lang="en-US" dirty="0"/>
              <a:t>System safety includes ADS design, operational safety, and safety methods</a:t>
            </a:r>
          </a:p>
          <a:p>
            <a:pPr lvl="1"/>
            <a:r>
              <a:rPr lang="en-US" dirty="0"/>
              <a:t>What should the “System Safety” chapter focus on?</a:t>
            </a:r>
          </a:p>
          <a:p>
            <a:r>
              <a:rPr lang="en-US" dirty="0"/>
              <a:t>Response to VMAD’s request for input after the September GRVA</a:t>
            </a:r>
          </a:p>
          <a:p>
            <a:pPr lvl="1"/>
            <a:r>
              <a:rPr lang="en-US" dirty="0"/>
              <a:t>VMAD has requested clarity on FRAV output by October</a:t>
            </a:r>
          </a:p>
          <a:p>
            <a:pPr lvl="1"/>
            <a:r>
              <a:rPr lang="en-US" dirty="0"/>
              <a:t>FRAV should transition to work on individual specifications under D5</a:t>
            </a:r>
          </a:p>
          <a:p>
            <a:pPr lvl="1"/>
            <a:r>
              <a:rPr lang="en-US" dirty="0"/>
              <a:t>How should FRAV develop these specifications?</a:t>
            </a:r>
          </a:p>
        </p:txBody>
      </p:sp>
    </p:spTree>
    <p:extLst>
      <p:ext uri="{BB962C8B-B14F-4D97-AF65-F5344CB8AC3E}">
        <p14:creationId xmlns:p14="http://schemas.microsoft.com/office/powerpoint/2010/main" val="40372224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609A9-1534-405A-A279-1CCDACF9D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Addendum 1 Comments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EEB93-246D-4CD1-BBD5-26B699B56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8910567" cy="5393004"/>
          </a:xfrm>
        </p:spPr>
        <p:txBody>
          <a:bodyPr>
            <a:normAutofit/>
          </a:bodyPr>
          <a:lstStyle/>
          <a:p>
            <a:r>
              <a:rPr lang="en-US" dirty="0"/>
              <a:t>ODD Descriptions</a:t>
            </a:r>
          </a:p>
          <a:p>
            <a:pPr lvl="1"/>
            <a:r>
              <a:rPr lang="en-US" dirty="0"/>
              <a:t>ODD includes what regulators say it should include</a:t>
            </a:r>
          </a:p>
          <a:p>
            <a:pPr lvl="1"/>
            <a:r>
              <a:rPr lang="en-US" dirty="0"/>
              <a:t>ODD refers to external conditions</a:t>
            </a:r>
          </a:p>
          <a:p>
            <a:pPr lvl="1"/>
            <a:r>
              <a:rPr lang="en-US" dirty="0"/>
              <a:t>ODD definition implicitly refers to external conditions</a:t>
            </a:r>
          </a:p>
          <a:p>
            <a:pPr lvl="1"/>
            <a:r>
              <a:rPr lang="en-US" dirty="0"/>
              <a:t>ODD definition should explicitly refer to external conditions</a:t>
            </a:r>
          </a:p>
          <a:p>
            <a:pPr lvl="1"/>
            <a:r>
              <a:rPr lang="en-US" dirty="0"/>
              <a:t>Chapter should be ODC with subsections for ODD and other constraints</a:t>
            </a:r>
          </a:p>
          <a:p>
            <a:r>
              <a:rPr lang="en-US" dirty="0"/>
              <a:t>System Safety</a:t>
            </a:r>
          </a:p>
          <a:p>
            <a:pPr lvl="1"/>
            <a:r>
              <a:rPr lang="en-US" dirty="0"/>
              <a:t>Too broad because refers to design aspects and safety methods</a:t>
            </a:r>
          </a:p>
          <a:p>
            <a:pPr lvl="1"/>
            <a:r>
              <a:rPr lang="en-US" dirty="0"/>
              <a:t>Functional safety and operational safety refer to methods</a:t>
            </a:r>
          </a:p>
          <a:p>
            <a:pPr lvl="1"/>
            <a:r>
              <a:rPr lang="en-US" dirty="0"/>
              <a:t>DDT refers to functions necessary to operate a vehicle in traffic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98D4ED-762D-4667-8E82-6A6754A36778}"/>
              </a:ext>
            </a:extLst>
          </p:cNvPr>
          <p:cNvSpPr txBox="1"/>
          <p:nvPr/>
        </p:nvSpPr>
        <p:spPr>
          <a:xfrm>
            <a:off x="9340894" y="2169346"/>
            <a:ext cx="2560320" cy="1188720"/>
          </a:xfrm>
          <a:prstGeom prst="rect">
            <a:avLst/>
          </a:prstGeom>
          <a:noFill/>
          <a:ln w="28575">
            <a:solidFill>
              <a:srgbClr val="418FDE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b="1" dirty="0">
                <a:solidFill>
                  <a:srgbClr val="418FDE"/>
                </a:solidFill>
              </a:rPr>
              <a:t>No Consensus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674737-E37C-44B6-B106-4F36EF68173C}"/>
              </a:ext>
            </a:extLst>
          </p:cNvPr>
          <p:cNvSpPr txBox="1"/>
          <p:nvPr/>
        </p:nvSpPr>
        <p:spPr>
          <a:xfrm>
            <a:off x="9340894" y="4558051"/>
            <a:ext cx="2560320" cy="1188720"/>
          </a:xfrm>
          <a:prstGeom prst="rect">
            <a:avLst/>
          </a:prstGeom>
          <a:noFill/>
          <a:ln w="28575">
            <a:solidFill>
              <a:srgbClr val="418FDE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b="1" dirty="0">
                <a:solidFill>
                  <a:srgbClr val="418FDE"/>
                </a:solidFill>
              </a:rPr>
              <a:t>Needs focus</a:t>
            </a:r>
          </a:p>
        </p:txBody>
      </p:sp>
    </p:spTree>
    <p:extLst>
      <p:ext uri="{BB962C8B-B14F-4D97-AF65-F5344CB8AC3E}">
        <p14:creationId xmlns:p14="http://schemas.microsoft.com/office/powerpoint/2010/main" val="2249846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E1351-204D-4369-9E18-1C04D5615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FRAV-04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961009-786F-4ABF-BAB7-AC6ED5B64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576388"/>
            <a:ext cx="10515600" cy="321087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Transition FRAV to work on individual ADS safety requirements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Reach working consensus on Document 5 development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Reach working consensus on ODD chapter issues</a:t>
            </a:r>
          </a:p>
          <a:p>
            <a:pPr marL="0" indent="0" algn="ctr">
              <a:buNone/>
            </a:pPr>
            <a:r>
              <a:rPr lang="en-US" dirty="0"/>
              <a:t>Reach working consensus on System Safety chapter issues</a:t>
            </a:r>
          </a:p>
        </p:txBody>
      </p:sp>
      <p:pic>
        <p:nvPicPr>
          <p:cNvPr id="5" name="Graphic 4" descr="Play">
            <a:extLst>
              <a:ext uri="{FF2B5EF4-FFF2-40B4-BE49-F238E27FC236}">
                <a16:creationId xmlns:a16="http://schemas.microsoft.com/office/drawing/2014/main" id="{7C092262-D4AE-4E04-979F-C25A965D4A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5181600" y="1885950"/>
            <a:ext cx="914400" cy="914400"/>
          </a:xfrm>
          <a:prstGeom prst="rect">
            <a:avLst/>
          </a:prstGeom>
        </p:spPr>
      </p:pic>
      <p:pic>
        <p:nvPicPr>
          <p:cNvPr id="6" name="Graphic 5" descr="Play">
            <a:extLst>
              <a:ext uri="{FF2B5EF4-FFF2-40B4-BE49-F238E27FC236}">
                <a16:creationId xmlns:a16="http://schemas.microsoft.com/office/drawing/2014/main" id="{DB5F7F4F-3514-4485-A535-691ACC546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5181600" y="2924175"/>
            <a:ext cx="914400" cy="914400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A63D115C-87F0-4648-A90D-4D2F1E07FEB6}"/>
              </a:ext>
            </a:extLst>
          </p:cNvPr>
          <p:cNvGrpSpPr/>
          <p:nvPr/>
        </p:nvGrpSpPr>
        <p:grpSpPr>
          <a:xfrm>
            <a:off x="1127760" y="4787266"/>
            <a:ext cx="6243638" cy="1435180"/>
            <a:chOff x="1714500" y="4787266"/>
            <a:chExt cx="6243638" cy="143518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6263761-9EC8-495C-B52A-5BCD19F7313B}"/>
                </a:ext>
              </a:extLst>
            </p:cNvPr>
            <p:cNvSpPr/>
            <p:nvPr/>
          </p:nvSpPr>
          <p:spPr>
            <a:xfrm>
              <a:off x="1714500" y="4848663"/>
              <a:ext cx="2100263" cy="1325800"/>
            </a:xfrm>
            <a:prstGeom prst="ellipse">
              <a:avLst/>
            </a:prstGeom>
            <a:solidFill>
              <a:srgbClr val="418F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Proposal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80A00E76-F404-4B0C-BE5B-03A72491F0C5}"/>
                </a:ext>
              </a:extLst>
            </p:cNvPr>
            <p:cNvSpPr/>
            <p:nvPr/>
          </p:nvSpPr>
          <p:spPr>
            <a:xfrm>
              <a:off x="5443538" y="4787266"/>
              <a:ext cx="2514600" cy="304799"/>
            </a:xfrm>
            <a:prstGeom prst="roundRect">
              <a:avLst/>
            </a:prstGeom>
            <a:solidFill>
              <a:srgbClr val="418F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Chapter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141476A2-116A-42A5-AE79-1D37FAFE14B3}"/>
                </a:ext>
              </a:extLst>
            </p:cNvPr>
            <p:cNvSpPr/>
            <p:nvPr/>
          </p:nvSpPr>
          <p:spPr>
            <a:xfrm>
              <a:off x="5443538" y="5164060"/>
              <a:ext cx="2514600" cy="304799"/>
            </a:xfrm>
            <a:prstGeom prst="roundRect">
              <a:avLst/>
            </a:prstGeom>
            <a:solidFill>
              <a:srgbClr val="418F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Chapter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E6C8D67-6ABD-408F-83E7-65F699F47AB9}"/>
                </a:ext>
              </a:extLst>
            </p:cNvPr>
            <p:cNvSpPr/>
            <p:nvPr/>
          </p:nvSpPr>
          <p:spPr>
            <a:xfrm>
              <a:off x="5443538" y="5540854"/>
              <a:ext cx="2514600" cy="304799"/>
            </a:xfrm>
            <a:prstGeom prst="roundRect">
              <a:avLst/>
            </a:prstGeom>
            <a:solidFill>
              <a:srgbClr val="418F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Chapter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DDDF38D6-231E-49EA-8977-89E4BCB0E4F3}"/>
                </a:ext>
              </a:extLst>
            </p:cNvPr>
            <p:cNvSpPr/>
            <p:nvPr/>
          </p:nvSpPr>
          <p:spPr>
            <a:xfrm>
              <a:off x="5443538" y="5917647"/>
              <a:ext cx="2514600" cy="304799"/>
            </a:xfrm>
            <a:prstGeom prst="roundRect">
              <a:avLst/>
            </a:prstGeom>
            <a:solidFill>
              <a:srgbClr val="418F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Chapter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47D03BC-0EFC-461D-9AB6-8C1E02C788B4}"/>
                </a:ext>
              </a:extLst>
            </p:cNvPr>
            <p:cNvCxnSpPr>
              <a:stCxn id="8" idx="6"/>
              <a:endCxn id="9" idx="1"/>
            </p:cNvCxnSpPr>
            <p:nvPr/>
          </p:nvCxnSpPr>
          <p:spPr>
            <a:xfrm flipV="1">
              <a:off x="3814763" y="4939666"/>
              <a:ext cx="1628775" cy="571897"/>
            </a:xfrm>
            <a:prstGeom prst="straightConnector1">
              <a:avLst/>
            </a:prstGeom>
            <a:ln w="57150">
              <a:solidFill>
                <a:srgbClr val="418FD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9D682618-4A1B-4562-A2CC-B3F406CCEDFB}"/>
                </a:ext>
              </a:extLst>
            </p:cNvPr>
            <p:cNvCxnSpPr>
              <a:cxnSpLocks/>
              <a:stCxn id="8" idx="6"/>
              <a:endCxn id="10" idx="1"/>
            </p:cNvCxnSpPr>
            <p:nvPr/>
          </p:nvCxnSpPr>
          <p:spPr>
            <a:xfrm flipV="1">
              <a:off x="3814763" y="5316460"/>
              <a:ext cx="1628775" cy="195103"/>
            </a:xfrm>
            <a:prstGeom prst="straightConnector1">
              <a:avLst/>
            </a:prstGeom>
            <a:ln w="57150">
              <a:solidFill>
                <a:srgbClr val="418FD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E997C64-7A9D-4E4F-A851-D230590AA90F}"/>
                </a:ext>
              </a:extLst>
            </p:cNvPr>
            <p:cNvCxnSpPr>
              <a:cxnSpLocks/>
              <a:stCxn id="8" idx="6"/>
              <a:endCxn id="11" idx="1"/>
            </p:cNvCxnSpPr>
            <p:nvPr/>
          </p:nvCxnSpPr>
          <p:spPr>
            <a:xfrm>
              <a:off x="3814763" y="5511563"/>
              <a:ext cx="1628775" cy="181691"/>
            </a:xfrm>
            <a:prstGeom prst="straightConnector1">
              <a:avLst/>
            </a:prstGeom>
            <a:ln w="57150">
              <a:solidFill>
                <a:srgbClr val="418FD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86FB8292-5022-4CFD-8FB8-3C7CD37D3806}"/>
                </a:ext>
              </a:extLst>
            </p:cNvPr>
            <p:cNvCxnSpPr>
              <a:cxnSpLocks/>
              <a:stCxn id="8" idx="6"/>
              <a:endCxn id="12" idx="1"/>
            </p:cNvCxnSpPr>
            <p:nvPr/>
          </p:nvCxnSpPr>
          <p:spPr>
            <a:xfrm>
              <a:off x="3814763" y="5511563"/>
              <a:ext cx="1628775" cy="558484"/>
            </a:xfrm>
            <a:prstGeom prst="straightConnector1">
              <a:avLst/>
            </a:prstGeom>
            <a:ln w="57150">
              <a:solidFill>
                <a:srgbClr val="418FD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36BBB65-3962-4B3F-BC95-E4C583C228D5}"/>
              </a:ext>
            </a:extLst>
          </p:cNvPr>
          <p:cNvSpPr txBox="1"/>
          <p:nvPr/>
        </p:nvSpPr>
        <p:spPr>
          <a:xfrm>
            <a:off x="7742873" y="4940689"/>
            <a:ext cx="2514600" cy="1200329"/>
          </a:xfrm>
          <a:prstGeom prst="rect">
            <a:avLst/>
          </a:prstGeom>
          <a:noFill/>
          <a:ln w="28575">
            <a:solidFill>
              <a:srgbClr val="418FDE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18FDE"/>
                </a:solidFill>
              </a:rPr>
              <a:t>Method for considering proposals and allocating aspects to Document 5 chapters.</a:t>
            </a:r>
          </a:p>
        </p:txBody>
      </p:sp>
    </p:spTree>
    <p:extLst>
      <p:ext uri="{BB962C8B-B14F-4D97-AF65-F5344CB8AC3E}">
        <p14:creationId xmlns:p14="http://schemas.microsoft.com/office/powerpoint/2010/main" val="2885691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96E3-5D54-4ED4-9170-211444EA2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Hypothetical Discussion of Proposal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252EB89-C7D9-4E42-ACC6-1442CC5D6326}"/>
              </a:ext>
            </a:extLst>
          </p:cNvPr>
          <p:cNvSpPr/>
          <p:nvPr/>
        </p:nvSpPr>
        <p:spPr>
          <a:xfrm>
            <a:off x="904129" y="2351022"/>
            <a:ext cx="2560320" cy="1828800"/>
          </a:xfrm>
          <a:prstGeom prst="ellipse">
            <a:avLst/>
          </a:prstGeom>
          <a:solidFill>
            <a:srgbClr val="418F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“The system shall detect and identify lane markings”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8CD27E-6407-4020-832B-E2D98A2079C6}"/>
              </a:ext>
            </a:extLst>
          </p:cNvPr>
          <p:cNvSpPr txBox="1"/>
          <p:nvPr/>
        </p:nvSpPr>
        <p:spPr>
          <a:xfrm>
            <a:off x="3902063" y="1390902"/>
            <a:ext cx="2651760" cy="3749040"/>
          </a:xfrm>
          <a:prstGeom prst="rect">
            <a:avLst/>
          </a:prstGeom>
          <a:noFill/>
          <a:ln w="28575">
            <a:solidFill>
              <a:srgbClr val="418FD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418FDE"/>
                </a:solidFill>
              </a:rPr>
              <a:t>“Too specific—ADS may not need lane markings”</a:t>
            </a:r>
          </a:p>
          <a:p>
            <a:pPr algn="ctr"/>
            <a:endParaRPr lang="en-US" dirty="0">
              <a:solidFill>
                <a:srgbClr val="418FDE"/>
              </a:solidFill>
            </a:endParaRPr>
          </a:p>
          <a:p>
            <a:pPr algn="ctr"/>
            <a:r>
              <a:rPr lang="en-US" dirty="0">
                <a:solidFill>
                  <a:srgbClr val="418FDE"/>
                </a:solidFill>
              </a:rPr>
              <a:t>“Yes, but some ADS may rely on lane markings”</a:t>
            </a:r>
          </a:p>
          <a:p>
            <a:pPr algn="ctr"/>
            <a:endParaRPr lang="en-US" dirty="0">
              <a:solidFill>
                <a:srgbClr val="418FDE"/>
              </a:solidFill>
            </a:endParaRPr>
          </a:p>
          <a:p>
            <a:pPr algn="ctr"/>
            <a:r>
              <a:rPr lang="en-US" dirty="0">
                <a:solidFill>
                  <a:srgbClr val="418FDE"/>
                </a:solidFill>
              </a:rPr>
              <a:t>“Lane markings were invented to assist in vehicle positioning”</a:t>
            </a:r>
          </a:p>
          <a:p>
            <a:pPr algn="ctr"/>
            <a:endParaRPr lang="en-US" dirty="0">
              <a:solidFill>
                <a:srgbClr val="418FDE"/>
              </a:solidFill>
            </a:endParaRPr>
          </a:p>
          <a:p>
            <a:pPr algn="ctr"/>
            <a:r>
              <a:rPr lang="en-US" dirty="0">
                <a:solidFill>
                  <a:srgbClr val="418FDE"/>
                </a:solidFill>
              </a:rPr>
              <a:t>“Safe positioning depends on position/movement of other road objects”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1B26149-9577-4880-9788-78E61F424640}"/>
              </a:ext>
            </a:extLst>
          </p:cNvPr>
          <p:cNvGrpSpPr/>
          <p:nvPr/>
        </p:nvGrpSpPr>
        <p:grpSpPr>
          <a:xfrm>
            <a:off x="7007008" y="2193431"/>
            <a:ext cx="4587571" cy="2143983"/>
            <a:chOff x="6977191" y="2587597"/>
            <a:chExt cx="4587571" cy="2143983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0F62EA89-42C8-449A-8A96-039E9A52763A}"/>
                </a:ext>
              </a:extLst>
            </p:cNvPr>
            <p:cNvSpPr/>
            <p:nvPr/>
          </p:nvSpPr>
          <p:spPr>
            <a:xfrm>
              <a:off x="6977191" y="2587597"/>
              <a:ext cx="4572000" cy="304799"/>
            </a:xfrm>
            <a:prstGeom prst="roundRect">
              <a:avLst/>
            </a:prstGeom>
            <a:solidFill>
              <a:srgbClr val="418F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“’Lane markings’ should be under ODD”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366A8719-C923-4404-9D10-8F6FF54819D9}"/>
                </a:ext>
              </a:extLst>
            </p:cNvPr>
            <p:cNvSpPr/>
            <p:nvPr/>
          </p:nvSpPr>
          <p:spPr>
            <a:xfrm>
              <a:off x="6977191" y="3517947"/>
              <a:ext cx="4572000" cy="304799"/>
            </a:xfrm>
            <a:prstGeom prst="roundRect">
              <a:avLst/>
            </a:prstGeom>
            <a:solidFill>
              <a:srgbClr val="418F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“Based on road/lane widths and road objects”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37D10A1C-95F0-4117-AEA8-1AC77FD77DDC}"/>
                </a:ext>
              </a:extLst>
            </p:cNvPr>
            <p:cNvSpPr/>
            <p:nvPr/>
          </p:nvSpPr>
          <p:spPr>
            <a:xfrm>
              <a:off x="6977191" y="3033839"/>
              <a:ext cx="4572000" cy="304799"/>
            </a:xfrm>
            <a:prstGeom prst="roundRect">
              <a:avLst/>
            </a:prstGeom>
            <a:solidFill>
              <a:srgbClr val="418F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“ADS should maintain safe road position”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A09B374D-DDC8-4A02-B1DE-90E3AB30125A}"/>
                </a:ext>
              </a:extLst>
            </p:cNvPr>
            <p:cNvSpPr/>
            <p:nvPr/>
          </p:nvSpPr>
          <p:spPr>
            <a:xfrm>
              <a:off x="6992762" y="3972364"/>
              <a:ext cx="4572000" cy="304799"/>
            </a:xfrm>
            <a:prstGeom prst="roundRect">
              <a:avLst/>
            </a:prstGeom>
            <a:solidFill>
              <a:srgbClr val="418F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“ADS should determine road position”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A5E7CD6F-1098-4C72-84A6-CE73AAF8A187}"/>
                </a:ext>
              </a:extLst>
            </p:cNvPr>
            <p:cNvSpPr/>
            <p:nvPr/>
          </p:nvSpPr>
          <p:spPr>
            <a:xfrm>
              <a:off x="6992762" y="4426781"/>
              <a:ext cx="4572000" cy="304799"/>
            </a:xfrm>
            <a:prstGeom prst="roundRect">
              <a:avLst/>
            </a:prstGeom>
            <a:solidFill>
              <a:srgbClr val="418F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“ADS should detect and respond to objects”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DF862482-77E6-4B2E-AC8D-84D7D654BBAB}"/>
              </a:ext>
            </a:extLst>
          </p:cNvPr>
          <p:cNvSpPr txBox="1"/>
          <p:nvPr/>
        </p:nvSpPr>
        <p:spPr>
          <a:xfrm>
            <a:off x="1995967" y="5467098"/>
            <a:ext cx="8200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418FDE"/>
                </a:solidFill>
              </a:rPr>
              <a:t>How do we address this kind of discussion under Document 5?</a:t>
            </a:r>
          </a:p>
        </p:txBody>
      </p:sp>
    </p:spTree>
    <p:extLst>
      <p:ext uri="{BB962C8B-B14F-4D97-AF65-F5344CB8AC3E}">
        <p14:creationId xmlns:p14="http://schemas.microsoft.com/office/powerpoint/2010/main" val="1232741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62A9E-35F8-44D6-AC5C-881DF2710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65FF1-EF97-428F-A282-D88C64B16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ODD discussion</a:t>
            </a:r>
          </a:p>
          <a:p>
            <a:r>
              <a:rPr lang="en-US" dirty="0"/>
              <a:t>System Safety discussion</a:t>
            </a:r>
          </a:p>
          <a:p>
            <a:r>
              <a:rPr lang="en-US" dirty="0"/>
              <a:t>Method/guidelines for considering individual proposals</a:t>
            </a:r>
          </a:p>
          <a:p>
            <a:r>
              <a:rPr lang="en-US" dirty="0"/>
              <a:t>Work plan and schedule for scoping out requirements</a:t>
            </a:r>
          </a:p>
          <a:p>
            <a:pPr lvl="1"/>
            <a:r>
              <a:rPr lang="en-US" dirty="0"/>
              <a:t>Proposal discussion guidelines</a:t>
            </a:r>
          </a:p>
          <a:p>
            <a:pPr lvl="1"/>
            <a:r>
              <a:rPr lang="en-US" dirty="0"/>
              <a:t>Break down safety performance into 3-4 aspects to enable focused sessions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8D437D-7DBE-4BD9-96F4-9CFD8AD93856}"/>
              </a:ext>
            </a:extLst>
          </p:cNvPr>
          <p:cNvSpPr txBox="1"/>
          <p:nvPr/>
        </p:nvSpPr>
        <p:spPr>
          <a:xfrm>
            <a:off x="1840727" y="4327731"/>
            <a:ext cx="8378686" cy="1815882"/>
          </a:xfrm>
          <a:prstGeom prst="rect">
            <a:avLst/>
          </a:prstGeom>
          <a:noFill/>
          <a:ln w="28575">
            <a:solidFill>
              <a:srgbClr val="418FD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418FDE"/>
                </a:solidFill>
              </a:rPr>
              <a:t>Near-term goals are to respond to VMAD’s request by late September/early October and to have lists of statements/elements for ADS provisions before the November WP.29 session.</a:t>
            </a:r>
          </a:p>
        </p:txBody>
      </p:sp>
    </p:spTree>
    <p:extLst>
      <p:ext uri="{BB962C8B-B14F-4D97-AF65-F5344CB8AC3E}">
        <p14:creationId xmlns:p14="http://schemas.microsoft.com/office/powerpoint/2010/main" val="765492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5776</TotalTime>
  <Words>618</Words>
  <Application>Microsoft Office PowerPoint</Application>
  <PresentationFormat>Widescreen</PresentationFormat>
  <Paragraphs>86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 Nova</vt:lpstr>
      <vt:lpstr>Arial Nova Light</vt:lpstr>
      <vt:lpstr>Calibri</vt:lpstr>
      <vt:lpstr>Office Theme</vt:lpstr>
      <vt:lpstr>Session 4 Status and Session Orientation</vt:lpstr>
      <vt:lpstr>Agenda Item 3 FRAV-03 Discussions</vt:lpstr>
      <vt:lpstr>Agenda Item 3 FRAV-03 Discussions</vt:lpstr>
      <vt:lpstr>Agenda Item 3 FRAV-03 Discussions</vt:lpstr>
      <vt:lpstr>Agenda Item 3 FRAV-03 Discussions</vt:lpstr>
      <vt:lpstr>Addendum 1 Comments</vt:lpstr>
      <vt:lpstr>FRAV-04 Objectives</vt:lpstr>
      <vt:lpstr>Hypothetical Discussion of Proposal</vt:lpstr>
      <vt:lpstr>Agenda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Creamer</dc:creator>
  <cp:lastModifiedBy>John Creamer</cp:lastModifiedBy>
  <cp:revision>218</cp:revision>
  <dcterms:created xsi:type="dcterms:W3CDTF">2020-02-22T10:07:13Z</dcterms:created>
  <dcterms:modified xsi:type="dcterms:W3CDTF">2020-09-28T09:04:20Z</dcterms:modified>
</cp:coreProperties>
</file>