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7" r:id="rId3"/>
    <p:sldId id="261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de-DE"/>
    </a:defPPr>
    <a:lvl1pPr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610" y="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5877984" y="5894388"/>
            <a:ext cx="6043083" cy="381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endParaRPr lang="de-DE" sz="2400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24417" y="2997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133" b="1"/>
            </a:lvl1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grpSp>
        <p:nvGrpSpPr>
          <p:cNvPr id="37" name="Group 55"/>
          <p:cNvGrpSpPr>
            <a:grpSpLocks/>
          </p:cNvGrpSpPr>
          <p:nvPr/>
        </p:nvGrpSpPr>
        <p:grpSpPr bwMode="auto">
          <a:xfrm>
            <a:off x="0" y="301629"/>
            <a:ext cx="12192000" cy="6103937"/>
            <a:chOff x="0" y="190"/>
            <a:chExt cx="5760" cy="3845"/>
          </a:xfrm>
        </p:grpSpPr>
        <p:sp>
          <p:nvSpPr>
            <p:cNvPr id="38" name="Line 8"/>
            <p:cNvSpPr>
              <a:spLocks noChangeShapeType="1"/>
            </p:cNvSpPr>
            <p:nvPr userDrawn="1"/>
          </p:nvSpPr>
          <p:spPr bwMode="auto">
            <a:xfrm>
              <a:off x="0" y="580"/>
              <a:ext cx="57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 sz="2400"/>
            </a:p>
          </p:txBody>
        </p:sp>
        <p:sp>
          <p:nvSpPr>
            <p:cNvPr id="39" name="Line 9"/>
            <p:cNvSpPr>
              <a:spLocks noChangeShapeType="1"/>
            </p:cNvSpPr>
            <p:nvPr userDrawn="1"/>
          </p:nvSpPr>
          <p:spPr bwMode="auto">
            <a:xfrm>
              <a:off x="0" y="4035"/>
              <a:ext cx="57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 sz="2400"/>
            </a:p>
          </p:txBody>
        </p:sp>
        <p:sp>
          <p:nvSpPr>
            <p:cNvPr id="41" name="AutoShape 42"/>
            <p:cNvSpPr>
              <a:spLocks noChangeAspect="1" noChangeArrowheads="1" noTextEdit="1"/>
            </p:cNvSpPr>
            <p:nvPr userDrawn="1"/>
          </p:nvSpPr>
          <p:spPr bwMode="auto">
            <a:xfrm>
              <a:off x="3910" y="190"/>
              <a:ext cx="959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de-DE" sz="2400"/>
            </a:p>
          </p:txBody>
        </p:sp>
      </p:grpSp>
      <p:sp>
        <p:nvSpPr>
          <p:cNvPr id="8" name="Textfeld 7"/>
          <p:cNvSpPr txBox="1"/>
          <p:nvPr userDrawn="1"/>
        </p:nvSpPr>
        <p:spPr>
          <a:xfrm>
            <a:off x="335361" y="6502115"/>
            <a:ext cx="4272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200" dirty="0" err="1">
                <a:solidFill>
                  <a:schemeClr val="bg2"/>
                </a:solidFill>
              </a:rPr>
              <a:t>Experts</a:t>
            </a:r>
            <a:r>
              <a:rPr lang="de-DE" sz="1200" dirty="0">
                <a:solidFill>
                  <a:schemeClr val="bg2"/>
                </a:solidFill>
              </a:rPr>
              <a:t> </a:t>
            </a:r>
            <a:r>
              <a:rPr lang="de-DE" sz="1200" dirty="0" err="1">
                <a:solidFill>
                  <a:schemeClr val="bg2"/>
                </a:solidFill>
              </a:rPr>
              <a:t>from</a:t>
            </a:r>
            <a:r>
              <a:rPr lang="de-DE" sz="1200" dirty="0">
                <a:solidFill>
                  <a:schemeClr val="bg2"/>
                </a:solidFill>
              </a:rPr>
              <a:t> Germany – </a:t>
            </a:r>
            <a:r>
              <a:rPr lang="de-DE" sz="1200" dirty="0" err="1">
                <a:solidFill>
                  <a:schemeClr val="bg2"/>
                </a:solidFill>
              </a:rPr>
              <a:t>Introduction</a:t>
            </a:r>
            <a:r>
              <a:rPr lang="de-DE" sz="1200" dirty="0">
                <a:solidFill>
                  <a:schemeClr val="bg2"/>
                </a:solidFill>
              </a:rPr>
              <a:t> </a:t>
            </a:r>
            <a:r>
              <a:rPr lang="de-DE" sz="1200" dirty="0" err="1">
                <a:solidFill>
                  <a:schemeClr val="bg2"/>
                </a:solidFill>
              </a:rPr>
              <a:t>to</a:t>
            </a:r>
            <a:r>
              <a:rPr lang="de-DE" sz="1200" dirty="0">
                <a:solidFill>
                  <a:schemeClr val="bg2"/>
                </a:solidFill>
              </a:rPr>
              <a:t> FRAV-03-03</a:t>
            </a:r>
          </a:p>
        </p:txBody>
      </p:sp>
    </p:spTree>
    <p:extLst>
      <p:ext uri="{BB962C8B-B14F-4D97-AF65-F5344CB8AC3E}">
        <p14:creationId xmlns:p14="http://schemas.microsoft.com/office/powerpoint/2010/main" val="1299090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1"/>
          <p:cNvSpPr>
            <a:spLocks noGrp="1"/>
          </p:cNvSpPr>
          <p:nvPr>
            <p:ph type="title"/>
          </p:nvPr>
        </p:nvSpPr>
        <p:spPr>
          <a:xfrm>
            <a:off x="353913" y="620688"/>
            <a:ext cx="9530027" cy="838200"/>
          </a:xfrm>
          <a:prstGeom prst="rect">
            <a:avLst/>
          </a:prstGeom>
        </p:spPr>
        <p:txBody>
          <a:bodyPr lIns="0"/>
          <a:lstStyle>
            <a:lvl1pPr marL="0" indent="0">
              <a:lnSpc>
                <a:spcPct val="120000"/>
              </a:lnSpc>
              <a:defRPr sz="2667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335361" y="1854202"/>
            <a:ext cx="11247967" cy="4312684"/>
          </a:xfrm>
          <a:prstGeom prst="rect">
            <a:avLst/>
          </a:prstGeom>
        </p:spPr>
        <p:txBody>
          <a:bodyPr lIns="0"/>
          <a:lstStyle>
            <a:lvl1pPr marL="482588" indent="-482588">
              <a:lnSpc>
                <a:spcPct val="120000"/>
              </a:lnSpc>
              <a:buClr>
                <a:srgbClr val="55B631"/>
              </a:buClr>
              <a:buSzPct val="120000"/>
              <a:buFont typeface="Wingdings" pitchFamily="2" charset="2"/>
              <a:buChar char=""/>
              <a:defRPr sz="2400"/>
            </a:lvl1pPr>
            <a:lvl2pPr>
              <a:lnSpc>
                <a:spcPct val="120000"/>
              </a:lnSpc>
              <a:buClr>
                <a:srgbClr val="55B631"/>
              </a:buClr>
              <a:buSzPct val="120000"/>
              <a:buFont typeface="Verdana" pitchFamily="34" charset="0"/>
              <a:buChar char="•"/>
              <a:defRPr sz="2133"/>
            </a:lvl2pPr>
            <a:lvl3pPr>
              <a:lnSpc>
                <a:spcPct val="120000"/>
              </a:lnSpc>
              <a:buClr>
                <a:srgbClr val="55B631"/>
              </a:buClr>
              <a:buFont typeface="Verdana" pitchFamily="34" charset="0"/>
              <a:buChar char="–"/>
              <a:defRPr sz="1867"/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335361" y="6502115"/>
            <a:ext cx="4272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200" dirty="0" err="1">
                <a:solidFill>
                  <a:schemeClr val="bg2"/>
                </a:solidFill>
              </a:rPr>
              <a:t>Experts</a:t>
            </a:r>
            <a:r>
              <a:rPr lang="de-DE" sz="1200" dirty="0">
                <a:solidFill>
                  <a:schemeClr val="bg2"/>
                </a:solidFill>
              </a:rPr>
              <a:t> </a:t>
            </a:r>
            <a:r>
              <a:rPr lang="de-DE" sz="1200" dirty="0" err="1">
                <a:solidFill>
                  <a:schemeClr val="bg2"/>
                </a:solidFill>
              </a:rPr>
              <a:t>from</a:t>
            </a:r>
            <a:r>
              <a:rPr lang="de-DE" sz="1200" dirty="0">
                <a:solidFill>
                  <a:schemeClr val="bg2"/>
                </a:solidFill>
              </a:rPr>
              <a:t> Germany – </a:t>
            </a:r>
            <a:r>
              <a:rPr lang="de-DE" sz="1200" dirty="0" err="1">
                <a:solidFill>
                  <a:schemeClr val="bg2"/>
                </a:solidFill>
              </a:rPr>
              <a:t>Introduction</a:t>
            </a:r>
            <a:r>
              <a:rPr lang="de-DE" sz="1200" dirty="0">
                <a:solidFill>
                  <a:schemeClr val="bg2"/>
                </a:solidFill>
              </a:rPr>
              <a:t> </a:t>
            </a:r>
            <a:r>
              <a:rPr lang="de-DE" sz="1200" dirty="0" err="1">
                <a:solidFill>
                  <a:schemeClr val="bg2"/>
                </a:solidFill>
              </a:rPr>
              <a:t>to</a:t>
            </a:r>
            <a:r>
              <a:rPr lang="de-DE" sz="1200" dirty="0">
                <a:solidFill>
                  <a:schemeClr val="bg2"/>
                </a:solidFill>
              </a:rPr>
              <a:t> FRAV-03-03</a:t>
            </a:r>
          </a:p>
        </p:txBody>
      </p:sp>
    </p:spTree>
    <p:extLst>
      <p:ext uri="{BB962C8B-B14F-4D97-AF65-F5344CB8AC3E}">
        <p14:creationId xmlns:p14="http://schemas.microsoft.com/office/powerpoint/2010/main" val="3738839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1"/>
          <p:cNvSpPr>
            <a:spLocks noGrp="1"/>
          </p:cNvSpPr>
          <p:nvPr>
            <p:ph type="title"/>
          </p:nvPr>
        </p:nvSpPr>
        <p:spPr>
          <a:xfrm>
            <a:off x="353913" y="620688"/>
            <a:ext cx="9530027" cy="838200"/>
          </a:xfrm>
          <a:prstGeom prst="rect">
            <a:avLst/>
          </a:prstGeom>
        </p:spPr>
        <p:txBody>
          <a:bodyPr lIns="0"/>
          <a:lstStyle>
            <a:lvl1pPr>
              <a:lnSpc>
                <a:spcPct val="120000"/>
              </a:lnSpc>
              <a:defRPr sz="2667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95785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5"/>
          <p:cNvSpPr txBox="1">
            <a:spLocks noChangeArrowheads="1"/>
          </p:cNvSpPr>
          <p:nvPr/>
        </p:nvSpPr>
        <p:spPr bwMode="auto">
          <a:xfrm>
            <a:off x="203200" y="6384709"/>
            <a:ext cx="3397251" cy="473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de-DE" smtClean="0"/>
            </a:lvl1pPr>
          </a:lstStyle>
          <a:p>
            <a:pPr>
              <a:defRPr/>
            </a:pPr>
            <a:endParaRPr sz="12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30" name="Rectangle 6"/>
          <p:cNvSpPr txBox="1">
            <a:spLocks noChangeArrowheads="1"/>
          </p:cNvSpPr>
          <p:nvPr/>
        </p:nvSpPr>
        <p:spPr bwMode="auto">
          <a:xfrm>
            <a:off x="9264352" y="6481765"/>
            <a:ext cx="2699048" cy="260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algn="r"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defRPr>
            </a:lvl1pPr>
          </a:lstStyle>
          <a:p>
            <a:pPr marL="0" marR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fld id="{D54BE9BA-BB05-491B-A2BB-816375A953A7}" type="slidenum">
              <a:rPr lang="de-DE" sz="120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rPr>
              <a:pPr marL="0" marR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de-DE" sz="1200" kern="12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22" name="Group 55"/>
          <p:cNvGrpSpPr>
            <a:grpSpLocks/>
          </p:cNvGrpSpPr>
          <p:nvPr/>
        </p:nvGrpSpPr>
        <p:grpSpPr bwMode="auto">
          <a:xfrm>
            <a:off x="0" y="301629"/>
            <a:ext cx="12192000" cy="6103937"/>
            <a:chOff x="0" y="190"/>
            <a:chExt cx="5760" cy="3845"/>
          </a:xfrm>
        </p:grpSpPr>
        <p:sp>
          <p:nvSpPr>
            <p:cNvPr id="23" name="Line 8"/>
            <p:cNvSpPr>
              <a:spLocks noChangeShapeType="1"/>
            </p:cNvSpPr>
            <p:nvPr userDrawn="1"/>
          </p:nvSpPr>
          <p:spPr bwMode="auto">
            <a:xfrm>
              <a:off x="0" y="340"/>
              <a:ext cx="57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 sz="2400"/>
            </a:p>
          </p:txBody>
        </p:sp>
        <p:sp>
          <p:nvSpPr>
            <p:cNvPr id="24" name="Line 9"/>
            <p:cNvSpPr>
              <a:spLocks noChangeShapeType="1"/>
            </p:cNvSpPr>
            <p:nvPr userDrawn="1"/>
          </p:nvSpPr>
          <p:spPr bwMode="auto">
            <a:xfrm>
              <a:off x="0" y="4035"/>
              <a:ext cx="57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 sz="2400"/>
            </a:p>
          </p:txBody>
        </p:sp>
        <p:sp>
          <p:nvSpPr>
            <p:cNvPr id="26" name="AutoShape 42"/>
            <p:cNvSpPr>
              <a:spLocks noChangeAspect="1" noChangeArrowheads="1" noTextEdit="1"/>
            </p:cNvSpPr>
            <p:nvPr userDrawn="1"/>
          </p:nvSpPr>
          <p:spPr bwMode="auto">
            <a:xfrm>
              <a:off x="3910" y="190"/>
              <a:ext cx="959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de-DE" sz="2400"/>
            </a:p>
          </p:txBody>
        </p:sp>
      </p:grpSp>
    </p:spTree>
    <p:extLst>
      <p:ext uri="{BB962C8B-B14F-4D97-AF65-F5344CB8AC3E}">
        <p14:creationId xmlns:p14="http://schemas.microsoft.com/office/powerpoint/2010/main" val="3283727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5pPr>
      <a:lvl6pPr marL="609585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6pPr>
      <a:lvl7pPr marL="121917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7pPr>
      <a:lvl8pPr marL="18287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8pPr>
      <a:lvl9pPr marL="243833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9pPr>
    </p:titleStyle>
    <p:bodyStyle>
      <a:lvl1pPr marL="482588" indent="-482588" algn="l" rtl="0" eaLnBrk="1" fontAlgn="base" hangingPunct="1">
        <a:spcBef>
          <a:spcPct val="20000"/>
        </a:spcBef>
        <a:spcAft>
          <a:spcPct val="0"/>
        </a:spcAft>
        <a:buChar char="•"/>
        <a:defRPr sz="2667">
          <a:solidFill>
            <a:schemeClr val="tx1"/>
          </a:solidFill>
          <a:latin typeface="+mn-lt"/>
          <a:ea typeface="+mn-ea"/>
          <a:cs typeface="+mn-cs"/>
        </a:defRPr>
      </a:lvl1pPr>
      <a:lvl2pPr marL="1193770" indent="-472006" algn="l" rtl="0" eaLnBrk="1" fontAlgn="base" hangingPunct="1">
        <a:spcBef>
          <a:spcPct val="20000"/>
        </a:spcBef>
        <a:spcAft>
          <a:spcPct val="0"/>
        </a:spcAft>
        <a:buChar char="–"/>
        <a:defRPr sz="2667">
          <a:solidFill>
            <a:schemeClr val="tx1"/>
          </a:solidFill>
          <a:latin typeface="+mn-lt"/>
        </a:defRPr>
      </a:lvl2pPr>
      <a:lvl3pPr marL="1913419" indent="-480472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>
          <a:solidFill>
            <a:schemeClr val="tx1"/>
          </a:solidFill>
          <a:latin typeface="+mn-lt"/>
        </a:defRPr>
      </a:lvl3pPr>
      <a:lvl4pPr marL="2633068" indent="-480472" algn="l" rtl="0" eaLnBrk="1" fontAlgn="base" hangingPunct="1">
        <a:spcBef>
          <a:spcPct val="20000"/>
        </a:spcBef>
        <a:spcAft>
          <a:spcPct val="0"/>
        </a:spcAft>
        <a:buFont typeface="Verdana" pitchFamily="34" charset="0"/>
        <a:buChar char="»"/>
        <a:defRPr sz="2133">
          <a:solidFill>
            <a:schemeClr val="tx1"/>
          </a:solidFill>
          <a:latin typeface="+mn-lt"/>
        </a:defRPr>
      </a:lvl4pPr>
      <a:lvl5pPr marL="3352716" indent="-480472" algn="l" rtl="0" eaLnBrk="1" fontAlgn="base" hangingPunct="1">
        <a:spcBef>
          <a:spcPct val="20000"/>
        </a:spcBef>
        <a:spcAft>
          <a:spcPct val="0"/>
        </a:spcAft>
        <a:buChar char="o"/>
        <a:defRPr sz="2133">
          <a:solidFill>
            <a:schemeClr val="tx1"/>
          </a:solidFill>
          <a:latin typeface="+mn-lt"/>
        </a:defRPr>
      </a:lvl5pPr>
      <a:lvl6pPr marL="3962301" indent="-480472" algn="l" rtl="0" eaLnBrk="1" fontAlgn="base" hangingPunct="1">
        <a:spcBef>
          <a:spcPct val="20000"/>
        </a:spcBef>
        <a:spcAft>
          <a:spcPct val="0"/>
        </a:spcAft>
        <a:buChar char="o"/>
        <a:defRPr sz="2133">
          <a:solidFill>
            <a:schemeClr val="tx1"/>
          </a:solidFill>
          <a:latin typeface="+mn-lt"/>
        </a:defRPr>
      </a:lvl6pPr>
      <a:lvl7pPr marL="4571886" indent="-480472" algn="l" rtl="0" eaLnBrk="1" fontAlgn="base" hangingPunct="1">
        <a:spcBef>
          <a:spcPct val="20000"/>
        </a:spcBef>
        <a:spcAft>
          <a:spcPct val="0"/>
        </a:spcAft>
        <a:buChar char="o"/>
        <a:defRPr sz="2133">
          <a:solidFill>
            <a:schemeClr val="tx1"/>
          </a:solidFill>
          <a:latin typeface="+mn-lt"/>
        </a:defRPr>
      </a:lvl7pPr>
      <a:lvl8pPr marL="5181470" indent="-480472" algn="l" rtl="0" eaLnBrk="1" fontAlgn="base" hangingPunct="1">
        <a:spcBef>
          <a:spcPct val="20000"/>
        </a:spcBef>
        <a:spcAft>
          <a:spcPct val="0"/>
        </a:spcAft>
        <a:buChar char="o"/>
        <a:defRPr sz="2133">
          <a:solidFill>
            <a:schemeClr val="tx1"/>
          </a:solidFill>
          <a:latin typeface="+mn-lt"/>
        </a:defRPr>
      </a:lvl8pPr>
      <a:lvl9pPr marL="5791055" indent="-480472" algn="l" rtl="0" eaLnBrk="1" fontAlgn="base" hangingPunct="1">
        <a:spcBef>
          <a:spcPct val="20000"/>
        </a:spcBef>
        <a:spcAft>
          <a:spcPct val="0"/>
        </a:spcAft>
        <a:buChar char="o"/>
        <a:defRPr sz="2133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5877984" y="5894388"/>
            <a:ext cx="6043083" cy="381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endParaRPr lang="de-DE" sz="240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24417" y="2997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2133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193770" indent="-472006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667">
                <a:solidFill>
                  <a:schemeClr val="tx1"/>
                </a:solidFill>
                <a:latin typeface="+mn-lt"/>
              </a:defRPr>
            </a:lvl2pPr>
            <a:lvl3pPr marL="1913419" indent="-480472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3pPr>
            <a:lvl4pPr marL="2633068" indent="-480472" algn="l" rtl="0" eaLnBrk="1" fontAlgn="base" hangingPunct="1">
              <a:spcBef>
                <a:spcPct val="20000"/>
              </a:spcBef>
              <a:spcAft>
                <a:spcPct val="0"/>
              </a:spcAft>
              <a:buFont typeface="Verdana" pitchFamily="34" charset="0"/>
              <a:buChar char="»"/>
              <a:defRPr sz="2133">
                <a:solidFill>
                  <a:schemeClr val="tx1"/>
                </a:solidFill>
                <a:latin typeface="+mn-lt"/>
              </a:defRPr>
            </a:lvl4pPr>
            <a:lvl5pPr marL="3352716" indent="-480472" algn="l" rtl="0" eaLnBrk="1" fontAlgn="base" hangingPunct="1">
              <a:spcBef>
                <a:spcPct val="20000"/>
              </a:spcBef>
              <a:spcAft>
                <a:spcPct val="0"/>
              </a:spcAft>
              <a:buChar char="o"/>
              <a:defRPr sz="2133">
                <a:solidFill>
                  <a:schemeClr val="tx1"/>
                </a:solidFill>
                <a:latin typeface="+mn-lt"/>
              </a:defRPr>
            </a:lvl5pPr>
            <a:lvl6pPr marL="3962301" indent="-480472" algn="l" rtl="0" eaLnBrk="1" fontAlgn="base" hangingPunct="1">
              <a:spcBef>
                <a:spcPct val="20000"/>
              </a:spcBef>
              <a:spcAft>
                <a:spcPct val="0"/>
              </a:spcAft>
              <a:buChar char="o"/>
              <a:defRPr sz="2133">
                <a:solidFill>
                  <a:schemeClr val="tx1"/>
                </a:solidFill>
                <a:latin typeface="+mn-lt"/>
              </a:defRPr>
            </a:lvl6pPr>
            <a:lvl7pPr marL="4571886" indent="-480472" algn="l" rtl="0" eaLnBrk="1" fontAlgn="base" hangingPunct="1">
              <a:spcBef>
                <a:spcPct val="20000"/>
              </a:spcBef>
              <a:spcAft>
                <a:spcPct val="0"/>
              </a:spcAft>
              <a:buChar char="o"/>
              <a:defRPr sz="2133">
                <a:solidFill>
                  <a:schemeClr val="tx1"/>
                </a:solidFill>
                <a:latin typeface="+mn-lt"/>
              </a:defRPr>
            </a:lvl7pPr>
            <a:lvl8pPr marL="5181470" indent="-480472" algn="l" rtl="0" eaLnBrk="1" fontAlgn="base" hangingPunct="1">
              <a:spcBef>
                <a:spcPct val="20000"/>
              </a:spcBef>
              <a:spcAft>
                <a:spcPct val="0"/>
              </a:spcAft>
              <a:buChar char="o"/>
              <a:defRPr sz="2133">
                <a:solidFill>
                  <a:schemeClr val="tx1"/>
                </a:solidFill>
                <a:latin typeface="+mn-lt"/>
              </a:defRPr>
            </a:lvl8pPr>
            <a:lvl9pPr marL="5791055" indent="-480472" algn="l" rtl="0" eaLnBrk="1" fontAlgn="base" hangingPunct="1">
              <a:spcBef>
                <a:spcPct val="20000"/>
              </a:spcBef>
              <a:spcAft>
                <a:spcPct val="0"/>
              </a:spcAft>
              <a:buChar char="o"/>
              <a:defRPr sz="2133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DE" kern="0" dirty="0" err="1"/>
              <a:t>Explanatory</a:t>
            </a:r>
            <a:r>
              <a:rPr lang="de-DE" kern="0" dirty="0"/>
              <a:t> </a:t>
            </a:r>
            <a:r>
              <a:rPr lang="de-DE" kern="0" dirty="0" err="1"/>
              <a:t>notes</a:t>
            </a:r>
            <a:r>
              <a:rPr lang="de-DE" kern="0" dirty="0"/>
              <a:t> </a:t>
            </a:r>
            <a:r>
              <a:rPr lang="de-DE" kern="0" dirty="0" err="1"/>
              <a:t>to</a:t>
            </a:r>
            <a:r>
              <a:rPr lang="de-DE" kern="0" dirty="0"/>
              <a:t> </a:t>
            </a:r>
            <a:r>
              <a:rPr lang="de-DE" kern="0" dirty="0" err="1"/>
              <a:t>the</a:t>
            </a:r>
            <a:r>
              <a:rPr lang="de-DE" kern="0" dirty="0"/>
              <a:t> </a:t>
            </a:r>
            <a:r>
              <a:rPr lang="de-DE" kern="0" dirty="0" err="1"/>
              <a:t>introduction</a:t>
            </a:r>
            <a:r>
              <a:rPr lang="de-DE" kern="0" dirty="0"/>
              <a:t> of </a:t>
            </a:r>
            <a:r>
              <a:rPr lang="de-DE" kern="0" dirty="0" err="1"/>
              <a:t>the</a:t>
            </a:r>
            <a:r>
              <a:rPr lang="de-DE" kern="0" dirty="0"/>
              <a:t> </a:t>
            </a:r>
            <a:r>
              <a:rPr lang="de-DE" kern="0" dirty="0" err="1"/>
              <a:t>document</a:t>
            </a:r>
            <a:r>
              <a:rPr lang="de-DE" kern="0" dirty="0"/>
              <a:t> FRAV-03-03 </a:t>
            </a:r>
          </a:p>
        </p:txBody>
      </p:sp>
      <p:grpSp>
        <p:nvGrpSpPr>
          <p:cNvPr id="24" name="Group 41"/>
          <p:cNvGrpSpPr>
            <a:grpSpLocks/>
          </p:cNvGrpSpPr>
          <p:nvPr/>
        </p:nvGrpSpPr>
        <p:grpSpPr bwMode="auto">
          <a:xfrm>
            <a:off x="8340444" y="603537"/>
            <a:ext cx="2029883" cy="153987"/>
            <a:chOff x="3910" y="190"/>
            <a:chExt cx="959" cy="97"/>
          </a:xfrm>
        </p:grpSpPr>
        <p:sp>
          <p:nvSpPr>
            <p:cNvPr id="25" name="AutoShape 42"/>
            <p:cNvSpPr>
              <a:spLocks noChangeAspect="1" noChangeArrowheads="1" noTextEdit="1"/>
            </p:cNvSpPr>
            <p:nvPr userDrawn="1"/>
          </p:nvSpPr>
          <p:spPr bwMode="auto">
            <a:xfrm>
              <a:off x="3910" y="190"/>
              <a:ext cx="959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de-DE" sz="2400"/>
            </a:p>
          </p:txBody>
        </p:sp>
        <p:sp>
          <p:nvSpPr>
            <p:cNvPr id="26" name="Rectangle 43"/>
            <p:cNvSpPr>
              <a:spLocks noChangeArrowheads="1"/>
            </p:cNvSpPr>
            <p:nvPr userDrawn="1"/>
          </p:nvSpPr>
          <p:spPr bwMode="auto">
            <a:xfrm>
              <a:off x="3919" y="198"/>
              <a:ext cx="145" cy="81"/>
            </a:xfrm>
            <a:prstGeom prst="rect">
              <a:avLst/>
            </a:prstGeom>
            <a:solidFill>
              <a:srgbClr val="E7791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de-DE" sz="2400"/>
            </a:p>
          </p:txBody>
        </p:sp>
        <p:sp>
          <p:nvSpPr>
            <p:cNvPr id="27" name="Freeform 44"/>
            <p:cNvSpPr>
              <a:spLocks noEditPoints="1"/>
            </p:cNvSpPr>
            <p:nvPr userDrawn="1"/>
          </p:nvSpPr>
          <p:spPr bwMode="auto">
            <a:xfrm>
              <a:off x="3916" y="195"/>
              <a:ext cx="150" cy="87"/>
            </a:xfrm>
            <a:custGeom>
              <a:avLst/>
              <a:gdLst/>
              <a:ahLst/>
              <a:cxnLst>
                <a:cxn ang="0">
                  <a:pos x="838" y="500"/>
                </a:cxn>
                <a:cxn ang="0">
                  <a:pos x="824" y="521"/>
                </a:cxn>
                <a:cxn ang="0">
                  <a:pos x="14" y="521"/>
                </a:cxn>
                <a:cxn ang="0">
                  <a:pos x="14" y="486"/>
                </a:cxn>
                <a:cxn ang="0">
                  <a:pos x="824" y="486"/>
                </a:cxn>
                <a:cxn ang="0">
                  <a:pos x="838" y="500"/>
                </a:cxn>
                <a:cxn ang="0">
                  <a:pos x="838" y="500"/>
                </a:cxn>
                <a:cxn ang="0">
                  <a:pos x="838" y="521"/>
                </a:cxn>
                <a:cxn ang="0">
                  <a:pos x="824" y="521"/>
                </a:cxn>
                <a:cxn ang="0">
                  <a:pos x="838" y="500"/>
                </a:cxn>
                <a:cxn ang="0">
                  <a:pos x="824" y="0"/>
                </a:cxn>
                <a:cxn ang="0">
                  <a:pos x="838" y="21"/>
                </a:cxn>
                <a:cxn ang="0">
                  <a:pos x="838" y="500"/>
                </a:cxn>
                <a:cxn ang="0">
                  <a:pos x="810" y="500"/>
                </a:cxn>
                <a:cxn ang="0">
                  <a:pos x="810" y="21"/>
                </a:cxn>
                <a:cxn ang="0">
                  <a:pos x="824" y="0"/>
                </a:cxn>
                <a:cxn ang="0">
                  <a:pos x="824" y="0"/>
                </a:cxn>
                <a:cxn ang="0">
                  <a:pos x="838" y="0"/>
                </a:cxn>
                <a:cxn ang="0">
                  <a:pos x="838" y="21"/>
                </a:cxn>
                <a:cxn ang="0">
                  <a:pos x="824" y="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824" y="0"/>
                </a:cxn>
                <a:cxn ang="0">
                  <a:pos x="824" y="35"/>
                </a:cxn>
                <a:cxn ang="0">
                  <a:pos x="14" y="35"/>
                </a:cxn>
                <a:cxn ang="0">
                  <a:pos x="0" y="21"/>
                </a:cxn>
                <a:cxn ang="0">
                  <a:pos x="0" y="21"/>
                </a:cxn>
                <a:cxn ang="0">
                  <a:pos x="0" y="0"/>
                </a:cxn>
                <a:cxn ang="0">
                  <a:pos x="14" y="0"/>
                </a:cxn>
                <a:cxn ang="0">
                  <a:pos x="0" y="21"/>
                </a:cxn>
                <a:cxn ang="0">
                  <a:pos x="14" y="521"/>
                </a:cxn>
                <a:cxn ang="0">
                  <a:pos x="0" y="500"/>
                </a:cxn>
                <a:cxn ang="0">
                  <a:pos x="0" y="21"/>
                </a:cxn>
                <a:cxn ang="0">
                  <a:pos x="28" y="21"/>
                </a:cxn>
                <a:cxn ang="0">
                  <a:pos x="28" y="500"/>
                </a:cxn>
                <a:cxn ang="0">
                  <a:pos x="14" y="521"/>
                </a:cxn>
                <a:cxn ang="0">
                  <a:pos x="14" y="521"/>
                </a:cxn>
                <a:cxn ang="0">
                  <a:pos x="0" y="521"/>
                </a:cxn>
                <a:cxn ang="0">
                  <a:pos x="0" y="500"/>
                </a:cxn>
                <a:cxn ang="0">
                  <a:pos x="14" y="521"/>
                </a:cxn>
              </a:cxnLst>
              <a:rect l="0" t="0" r="r" b="b"/>
              <a:pathLst>
                <a:path w="838" h="521">
                  <a:moveTo>
                    <a:pt x="838" y="500"/>
                  </a:moveTo>
                  <a:lnTo>
                    <a:pt x="824" y="521"/>
                  </a:lnTo>
                  <a:lnTo>
                    <a:pt x="14" y="521"/>
                  </a:lnTo>
                  <a:lnTo>
                    <a:pt x="14" y="486"/>
                  </a:lnTo>
                  <a:lnTo>
                    <a:pt x="824" y="486"/>
                  </a:lnTo>
                  <a:lnTo>
                    <a:pt x="838" y="500"/>
                  </a:lnTo>
                  <a:close/>
                  <a:moveTo>
                    <a:pt x="838" y="500"/>
                  </a:moveTo>
                  <a:lnTo>
                    <a:pt x="838" y="521"/>
                  </a:lnTo>
                  <a:lnTo>
                    <a:pt x="824" y="521"/>
                  </a:lnTo>
                  <a:lnTo>
                    <a:pt x="838" y="500"/>
                  </a:lnTo>
                  <a:close/>
                  <a:moveTo>
                    <a:pt x="824" y="0"/>
                  </a:moveTo>
                  <a:lnTo>
                    <a:pt x="838" y="21"/>
                  </a:lnTo>
                  <a:lnTo>
                    <a:pt x="838" y="500"/>
                  </a:lnTo>
                  <a:lnTo>
                    <a:pt x="810" y="500"/>
                  </a:lnTo>
                  <a:lnTo>
                    <a:pt x="810" y="21"/>
                  </a:lnTo>
                  <a:lnTo>
                    <a:pt x="824" y="0"/>
                  </a:lnTo>
                  <a:close/>
                  <a:moveTo>
                    <a:pt x="824" y="0"/>
                  </a:moveTo>
                  <a:lnTo>
                    <a:pt x="838" y="0"/>
                  </a:lnTo>
                  <a:lnTo>
                    <a:pt x="838" y="21"/>
                  </a:lnTo>
                  <a:lnTo>
                    <a:pt x="824" y="0"/>
                  </a:lnTo>
                  <a:close/>
                  <a:moveTo>
                    <a:pt x="0" y="21"/>
                  </a:moveTo>
                  <a:lnTo>
                    <a:pt x="14" y="0"/>
                  </a:lnTo>
                  <a:lnTo>
                    <a:pt x="824" y="0"/>
                  </a:lnTo>
                  <a:lnTo>
                    <a:pt x="824" y="35"/>
                  </a:lnTo>
                  <a:lnTo>
                    <a:pt x="14" y="35"/>
                  </a:lnTo>
                  <a:lnTo>
                    <a:pt x="0" y="21"/>
                  </a:lnTo>
                  <a:close/>
                  <a:moveTo>
                    <a:pt x="0" y="21"/>
                  </a:moveTo>
                  <a:lnTo>
                    <a:pt x="0" y="0"/>
                  </a:lnTo>
                  <a:lnTo>
                    <a:pt x="14" y="0"/>
                  </a:lnTo>
                  <a:lnTo>
                    <a:pt x="0" y="21"/>
                  </a:lnTo>
                  <a:close/>
                  <a:moveTo>
                    <a:pt x="14" y="521"/>
                  </a:moveTo>
                  <a:lnTo>
                    <a:pt x="0" y="500"/>
                  </a:lnTo>
                  <a:lnTo>
                    <a:pt x="0" y="21"/>
                  </a:lnTo>
                  <a:lnTo>
                    <a:pt x="28" y="21"/>
                  </a:lnTo>
                  <a:lnTo>
                    <a:pt x="28" y="500"/>
                  </a:lnTo>
                  <a:lnTo>
                    <a:pt x="14" y="521"/>
                  </a:lnTo>
                  <a:close/>
                  <a:moveTo>
                    <a:pt x="14" y="521"/>
                  </a:moveTo>
                  <a:lnTo>
                    <a:pt x="0" y="521"/>
                  </a:lnTo>
                  <a:lnTo>
                    <a:pt x="0" y="500"/>
                  </a:lnTo>
                  <a:lnTo>
                    <a:pt x="14" y="5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DE" sz="2400"/>
            </a:p>
          </p:txBody>
        </p:sp>
        <p:sp>
          <p:nvSpPr>
            <p:cNvPr id="28" name="Rectangle 45"/>
            <p:cNvSpPr>
              <a:spLocks noChangeArrowheads="1"/>
            </p:cNvSpPr>
            <p:nvPr userDrawn="1"/>
          </p:nvSpPr>
          <p:spPr bwMode="auto">
            <a:xfrm>
              <a:off x="4078" y="198"/>
              <a:ext cx="146" cy="81"/>
            </a:xfrm>
            <a:prstGeom prst="rect">
              <a:avLst/>
            </a:prstGeom>
            <a:solidFill>
              <a:srgbClr val="CC864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de-DE" sz="2400"/>
            </a:p>
          </p:txBody>
        </p:sp>
        <p:sp>
          <p:nvSpPr>
            <p:cNvPr id="29" name="Freeform 46"/>
            <p:cNvSpPr>
              <a:spLocks noEditPoints="1"/>
            </p:cNvSpPr>
            <p:nvPr userDrawn="1"/>
          </p:nvSpPr>
          <p:spPr bwMode="auto">
            <a:xfrm>
              <a:off x="4076" y="195"/>
              <a:ext cx="150" cy="87"/>
            </a:xfrm>
            <a:custGeom>
              <a:avLst/>
              <a:gdLst/>
              <a:ahLst/>
              <a:cxnLst>
                <a:cxn ang="0">
                  <a:pos x="838" y="500"/>
                </a:cxn>
                <a:cxn ang="0">
                  <a:pos x="824" y="521"/>
                </a:cxn>
                <a:cxn ang="0">
                  <a:pos x="14" y="521"/>
                </a:cxn>
                <a:cxn ang="0">
                  <a:pos x="14" y="486"/>
                </a:cxn>
                <a:cxn ang="0">
                  <a:pos x="824" y="486"/>
                </a:cxn>
                <a:cxn ang="0">
                  <a:pos x="838" y="500"/>
                </a:cxn>
                <a:cxn ang="0">
                  <a:pos x="838" y="500"/>
                </a:cxn>
                <a:cxn ang="0">
                  <a:pos x="838" y="521"/>
                </a:cxn>
                <a:cxn ang="0">
                  <a:pos x="824" y="521"/>
                </a:cxn>
                <a:cxn ang="0">
                  <a:pos x="838" y="500"/>
                </a:cxn>
                <a:cxn ang="0">
                  <a:pos x="824" y="0"/>
                </a:cxn>
                <a:cxn ang="0">
                  <a:pos x="838" y="21"/>
                </a:cxn>
                <a:cxn ang="0">
                  <a:pos x="838" y="500"/>
                </a:cxn>
                <a:cxn ang="0">
                  <a:pos x="810" y="500"/>
                </a:cxn>
                <a:cxn ang="0">
                  <a:pos x="810" y="21"/>
                </a:cxn>
                <a:cxn ang="0">
                  <a:pos x="824" y="0"/>
                </a:cxn>
                <a:cxn ang="0">
                  <a:pos x="824" y="0"/>
                </a:cxn>
                <a:cxn ang="0">
                  <a:pos x="838" y="0"/>
                </a:cxn>
                <a:cxn ang="0">
                  <a:pos x="838" y="21"/>
                </a:cxn>
                <a:cxn ang="0">
                  <a:pos x="824" y="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824" y="0"/>
                </a:cxn>
                <a:cxn ang="0">
                  <a:pos x="824" y="35"/>
                </a:cxn>
                <a:cxn ang="0">
                  <a:pos x="14" y="35"/>
                </a:cxn>
                <a:cxn ang="0">
                  <a:pos x="0" y="21"/>
                </a:cxn>
                <a:cxn ang="0">
                  <a:pos x="0" y="21"/>
                </a:cxn>
                <a:cxn ang="0">
                  <a:pos x="0" y="0"/>
                </a:cxn>
                <a:cxn ang="0">
                  <a:pos x="14" y="0"/>
                </a:cxn>
                <a:cxn ang="0">
                  <a:pos x="0" y="21"/>
                </a:cxn>
                <a:cxn ang="0">
                  <a:pos x="14" y="521"/>
                </a:cxn>
                <a:cxn ang="0">
                  <a:pos x="0" y="500"/>
                </a:cxn>
                <a:cxn ang="0">
                  <a:pos x="0" y="21"/>
                </a:cxn>
                <a:cxn ang="0">
                  <a:pos x="28" y="21"/>
                </a:cxn>
                <a:cxn ang="0">
                  <a:pos x="28" y="500"/>
                </a:cxn>
                <a:cxn ang="0">
                  <a:pos x="14" y="521"/>
                </a:cxn>
                <a:cxn ang="0">
                  <a:pos x="14" y="521"/>
                </a:cxn>
                <a:cxn ang="0">
                  <a:pos x="0" y="521"/>
                </a:cxn>
                <a:cxn ang="0">
                  <a:pos x="0" y="500"/>
                </a:cxn>
                <a:cxn ang="0">
                  <a:pos x="14" y="521"/>
                </a:cxn>
              </a:cxnLst>
              <a:rect l="0" t="0" r="r" b="b"/>
              <a:pathLst>
                <a:path w="838" h="521">
                  <a:moveTo>
                    <a:pt x="838" y="500"/>
                  </a:moveTo>
                  <a:lnTo>
                    <a:pt x="824" y="521"/>
                  </a:lnTo>
                  <a:lnTo>
                    <a:pt x="14" y="521"/>
                  </a:lnTo>
                  <a:lnTo>
                    <a:pt x="14" y="486"/>
                  </a:lnTo>
                  <a:lnTo>
                    <a:pt x="824" y="486"/>
                  </a:lnTo>
                  <a:lnTo>
                    <a:pt x="838" y="500"/>
                  </a:lnTo>
                  <a:close/>
                  <a:moveTo>
                    <a:pt x="838" y="500"/>
                  </a:moveTo>
                  <a:lnTo>
                    <a:pt x="838" y="521"/>
                  </a:lnTo>
                  <a:lnTo>
                    <a:pt x="824" y="521"/>
                  </a:lnTo>
                  <a:lnTo>
                    <a:pt x="838" y="500"/>
                  </a:lnTo>
                  <a:close/>
                  <a:moveTo>
                    <a:pt x="824" y="0"/>
                  </a:moveTo>
                  <a:lnTo>
                    <a:pt x="838" y="21"/>
                  </a:lnTo>
                  <a:lnTo>
                    <a:pt x="838" y="500"/>
                  </a:lnTo>
                  <a:lnTo>
                    <a:pt x="810" y="500"/>
                  </a:lnTo>
                  <a:lnTo>
                    <a:pt x="810" y="21"/>
                  </a:lnTo>
                  <a:lnTo>
                    <a:pt x="824" y="0"/>
                  </a:lnTo>
                  <a:close/>
                  <a:moveTo>
                    <a:pt x="824" y="0"/>
                  </a:moveTo>
                  <a:lnTo>
                    <a:pt x="838" y="0"/>
                  </a:lnTo>
                  <a:lnTo>
                    <a:pt x="838" y="21"/>
                  </a:lnTo>
                  <a:lnTo>
                    <a:pt x="824" y="0"/>
                  </a:lnTo>
                  <a:close/>
                  <a:moveTo>
                    <a:pt x="0" y="21"/>
                  </a:moveTo>
                  <a:lnTo>
                    <a:pt x="14" y="0"/>
                  </a:lnTo>
                  <a:lnTo>
                    <a:pt x="824" y="0"/>
                  </a:lnTo>
                  <a:lnTo>
                    <a:pt x="824" y="35"/>
                  </a:lnTo>
                  <a:lnTo>
                    <a:pt x="14" y="35"/>
                  </a:lnTo>
                  <a:lnTo>
                    <a:pt x="0" y="21"/>
                  </a:lnTo>
                  <a:close/>
                  <a:moveTo>
                    <a:pt x="0" y="21"/>
                  </a:moveTo>
                  <a:lnTo>
                    <a:pt x="0" y="0"/>
                  </a:lnTo>
                  <a:lnTo>
                    <a:pt x="14" y="0"/>
                  </a:lnTo>
                  <a:lnTo>
                    <a:pt x="0" y="21"/>
                  </a:lnTo>
                  <a:close/>
                  <a:moveTo>
                    <a:pt x="14" y="521"/>
                  </a:moveTo>
                  <a:lnTo>
                    <a:pt x="0" y="500"/>
                  </a:lnTo>
                  <a:lnTo>
                    <a:pt x="0" y="21"/>
                  </a:lnTo>
                  <a:lnTo>
                    <a:pt x="28" y="21"/>
                  </a:lnTo>
                  <a:lnTo>
                    <a:pt x="28" y="500"/>
                  </a:lnTo>
                  <a:lnTo>
                    <a:pt x="14" y="521"/>
                  </a:lnTo>
                  <a:close/>
                  <a:moveTo>
                    <a:pt x="14" y="521"/>
                  </a:moveTo>
                  <a:lnTo>
                    <a:pt x="0" y="521"/>
                  </a:lnTo>
                  <a:lnTo>
                    <a:pt x="0" y="500"/>
                  </a:lnTo>
                  <a:lnTo>
                    <a:pt x="14" y="5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DE" sz="2400"/>
            </a:p>
          </p:txBody>
        </p:sp>
        <p:sp>
          <p:nvSpPr>
            <p:cNvPr id="30" name="Rectangle 47"/>
            <p:cNvSpPr>
              <a:spLocks noChangeArrowheads="1"/>
            </p:cNvSpPr>
            <p:nvPr userDrawn="1"/>
          </p:nvSpPr>
          <p:spPr bwMode="auto">
            <a:xfrm>
              <a:off x="4237" y="198"/>
              <a:ext cx="145" cy="81"/>
            </a:xfrm>
            <a:prstGeom prst="rect">
              <a:avLst/>
            </a:prstGeom>
            <a:solidFill>
              <a:srgbClr val="EE251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de-DE" sz="2400"/>
            </a:p>
          </p:txBody>
        </p:sp>
        <p:sp>
          <p:nvSpPr>
            <p:cNvPr id="31" name="Freeform 48"/>
            <p:cNvSpPr>
              <a:spLocks noEditPoints="1"/>
            </p:cNvSpPr>
            <p:nvPr userDrawn="1"/>
          </p:nvSpPr>
          <p:spPr bwMode="auto">
            <a:xfrm>
              <a:off x="4235" y="195"/>
              <a:ext cx="150" cy="87"/>
            </a:xfrm>
            <a:custGeom>
              <a:avLst/>
              <a:gdLst/>
              <a:ahLst/>
              <a:cxnLst>
                <a:cxn ang="0">
                  <a:pos x="837" y="500"/>
                </a:cxn>
                <a:cxn ang="0">
                  <a:pos x="823" y="521"/>
                </a:cxn>
                <a:cxn ang="0">
                  <a:pos x="14" y="521"/>
                </a:cxn>
                <a:cxn ang="0">
                  <a:pos x="14" y="486"/>
                </a:cxn>
                <a:cxn ang="0">
                  <a:pos x="823" y="486"/>
                </a:cxn>
                <a:cxn ang="0">
                  <a:pos x="837" y="500"/>
                </a:cxn>
                <a:cxn ang="0">
                  <a:pos x="837" y="500"/>
                </a:cxn>
                <a:cxn ang="0">
                  <a:pos x="837" y="521"/>
                </a:cxn>
                <a:cxn ang="0">
                  <a:pos x="823" y="521"/>
                </a:cxn>
                <a:cxn ang="0">
                  <a:pos x="837" y="500"/>
                </a:cxn>
                <a:cxn ang="0">
                  <a:pos x="823" y="0"/>
                </a:cxn>
                <a:cxn ang="0">
                  <a:pos x="837" y="21"/>
                </a:cxn>
                <a:cxn ang="0">
                  <a:pos x="837" y="500"/>
                </a:cxn>
                <a:cxn ang="0">
                  <a:pos x="810" y="500"/>
                </a:cxn>
                <a:cxn ang="0">
                  <a:pos x="810" y="21"/>
                </a:cxn>
                <a:cxn ang="0">
                  <a:pos x="823" y="0"/>
                </a:cxn>
                <a:cxn ang="0">
                  <a:pos x="823" y="0"/>
                </a:cxn>
                <a:cxn ang="0">
                  <a:pos x="837" y="0"/>
                </a:cxn>
                <a:cxn ang="0">
                  <a:pos x="837" y="21"/>
                </a:cxn>
                <a:cxn ang="0">
                  <a:pos x="823" y="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823" y="0"/>
                </a:cxn>
                <a:cxn ang="0">
                  <a:pos x="823" y="35"/>
                </a:cxn>
                <a:cxn ang="0">
                  <a:pos x="14" y="35"/>
                </a:cxn>
                <a:cxn ang="0">
                  <a:pos x="0" y="21"/>
                </a:cxn>
                <a:cxn ang="0">
                  <a:pos x="0" y="21"/>
                </a:cxn>
                <a:cxn ang="0">
                  <a:pos x="0" y="0"/>
                </a:cxn>
                <a:cxn ang="0">
                  <a:pos x="14" y="0"/>
                </a:cxn>
                <a:cxn ang="0">
                  <a:pos x="0" y="21"/>
                </a:cxn>
                <a:cxn ang="0">
                  <a:pos x="14" y="521"/>
                </a:cxn>
                <a:cxn ang="0">
                  <a:pos x="0" y="500"/>
                </a:cxn>
                <a:cxn ang="0">
                  <a:pos x="0" y="21"/>
                </a:cxn>
                <a:cxn ang="0">
                  <a:pos x="27" y="21"/>
                </a:cxn>
                <a:cxn ang="0">
                  <a:pos x="27" y="500"/>
                </a:cxn>
                <a:cxn ang="0">
                  <a:pos x="14" y="521"/>
                </a:cxn>
                <a:cxn ang="0">
                  <a:pos x="14" y="521"/>
                </a:cxn>
                <a:cxn ang="0">
                  <a:pos x="0" y="521"/>
                </a:cxn>
                <a:cxn ang="0">
                  <a:pos x="0" y="500"/>
                </a:cxn>
                <a:cxn ang="0">
                  <a:pos x="14" y="521"/>
                </a:cxn>
              </a:cxnLst>
              <a:rect l="0" t="0" r="r" b="b"/>
              <a:pathLst>
                <a:path w="837" h="521">
                  <a:moveTo>
                    <a:pt x="837" y="500"/>
                  </a:moveTo>
                  <a:lnTo>
                    <a:pt x="823" y="521"/>
                  </a:lnTo>
                  <a:lnTo>
                    <a:pt x="14" y="521"/>
                  </a:lnTo>
                  <a:lnTo>
                    <a:pt x="14" y="486"/>
                  </a:lnTo>
                  <a:lnTo>
                    <a:pt x="823" y="486"/>
                  </a:lnTo>
                  <a:lnTo>
                    <a:pt x="837" y="500"/>
                  </a:lnTo>
                  <a:close/>
                  <a:moveTo>
                    <a:pt x="837" y="500"/>
                  </a:moveTo>
                  <a:lnTo>
                    <a:pt x="837" y="521"/>
                  </a:lnTo>
                  <a:lnTo>
                    <a:pt x="823" y="521"/>
                  </a:lnTo>
                  <a:lnTo>
                    <a:pt x="837" y="500"/>
                  </a:lnTo>
                  <a:close/>
                  <a:moveTo>
                    <a:pt x="823" y="0"/>
                  </a:moveTo>
                  <a:lnTo>
                    <a:pt x="837" y="21"/>
                  </a:lnTo>
                  <a:lnTo>
                    <a:pt x="837" y="500"/>
                  </a:lnTo>
                  <a:lnTo>
                    <a:pt x="810" y="500"/>
                  </a:lnTo>
                  <a:lnTo>
                    <a:pt x="810" y="21"/>
                  </a:lnTo>
                  <a:lnTo>
                    <a:pt x="823" y="0"/>
                  </a:lnTo>
                  <a:close/>
                  <a:moveTo>
                    <a:pt x="823" y="0"/>
                  </a:moveTo>
                  <a:lnTo>
                    <a:pt x="837" y="0"/>
                  </a:lnTo>
                  <a:lnTo>
                    <a:pt x="837" y="21"/>
                  </a:lnTo>
                  <a:lnTo>
                    <a:pt x="823" y="0"/>
                  </a:lnTo>
                  <a:close/>
                  <a:moveTo>
                    <a:pt x="0" y="21"/>
                  </a:moveTo>
                  <a:lnTo>
                    <a:pt x="14" y="0"/>
                  </a:lnTo>
                  <a:lnTo>
                    <a:pt x="823" y="0"/>
                  </a:lnTo>
                  <a:lnTo>
                    <a:pt x="823" y="35"/>
                  </a:lnTo>
                  <a:lnTo>
                    <a:pt x="14" y="35"/>
                  </a:lnTo>
                  <a:lnTo>
                    <a:pt x="0" y="21"/>
                  </a:lnTo>
                  <a:close/>
                  <a:moveTo>
                    <a:pt x="0" y="21"/>
                  </a:moveTo>
                  <a:lnTo>
                    <a:pt x="0" y="0"/>
                  </a:lnTo>
                  <a:lnTo>
                    <a:pt x="14" y="0"/>
                  </a:lnTo>
                  <a:lnTo>
                    <a:pt x="0" y="21"/>
                  </a:lnTo>
                  <a:close/>
                  <a:moveTo>
                    <a:pt x="14" y="521"/>
                  </a:moveTo>
                  <a:lnTo>
                    <a:pt x="0" y="500"/>
                  </a:lnTo>
                  <a:lnTo>
                    <a:pt x="0" y="21"/>
                  </a:lnTo>
                  <a:lnTo>
                    <a:pt x="27" y="21"/>
                  </a:lnTo>
                  <a:lnTo>
                    <a:pt x="27" y="500"/>
                  </a:lnTo>
                  <a:lnTo>
                    <a:pt x="14" y="521"/>
                  </a:lnTo>
                  <a:close/>
                  <a:moveTo>
                    <a:pt x="14" y="521"/>
                  </a:moveTo>
                  <a:lnTo>
                    <a:pt x="0" y="521"/>
                  </a:lnTo>
                  <a:lnTo>
                    <a:pt x="0" y="500"/>
                  </a:lnTo>
                  <a:lnTo>
                    <a:pt x="14" y="5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DE" sz="2400"/>
            </a:p>
          </p:txBody>
        </p:sp>
        <p:sp>
          <p:nvSpPr>
            <p:cNvPr id="32" name="Rectangle 49"/>
            <p:cNvSpPr>
              <a:spLocks noChangeArrowheads="1"/>
            </p:cNvSpPr>
            <p:nvPr userDrawn="1"/>
          </p:nvSpPr>
          <p:spPr bwMode="auto">
            <a:xfrm>
              <a:off x="4397" y="198"/>
              <a:ext cx="145" cy="81"/>
            </a:xfrm>
            <a:prstGeom prst="rect">
              <a:avLst/>
            </a:prstGeom>
            <a:solidFill>
              <a:srgbClr val="667AB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de-DE" sz="2400"/>
            </a:p>
          </p:txBody>
        </p:sp>
        <p:sp>
          <p:nvSpPr>
            <p:cNvPr id="33" name="Freeform 50"/>
            <p:cNvSpPr>
              <a:spLocks noEditPoints="1"/>
            </p:cNvSpPr>
            <p:nvPr userDrawn="1"/>
          </p:nvSpPr>
          <p:spPr bwMode="auto">
            <a:xfrm>
              <a:off x="4394" y="195"/>
              <a:ext cx="150" cy="87"/>
            </a:xfrm>
            <a:custGeom>
              <a:avLst/>
              <a:gdLst/>
              <a:ahLst/>
              <a:cxnLst>
                <a:cxn ang="0">
                  <a:pos x="837" y="500"/>
                </a:cxn>
                <a:cxn ang="0">
                  <a:pos x="823" y="521"/>
                </a:cxn>
                <a:cxn ang="0">
                  <a:pos x="14" y="521"/>
                </a:cxn>
                <a:cxn ang="0">
                  <a:pos x="14" y="486"/>
                </a:cxn>
                <a:cxn ang="0">
                  <a:pos x="823" y="486"/>
                </a:cxn>
                <a:cxn ang="0">
                  <a:pos x="837" y="500"/>
                </a:cxn>
                <a:cxn ang="0">
                  <a:pos x="837" y="500"/>
                </a:cxn>
                <a:cxn ang="0">
                  <a:pos x="837" y="521"/>
                </a:cxn>
                <a:cxn ang="0">
                  <a:pos x="823" y="521"/>
                </a:cxn>
                <a:cxn ang="0">
                  <a:pos x="837" y="500"/>
                </a:cxn>
                <a:cxn ang="0">
                  <a:pos x="823" y="0"/>
                </a:cxn>
                <a:cxn ang="0">
                  <a:pos x="837" y="21"/>
                </a:cxn>
                <a:cxn ang="0">
                  <a:pos x="837" y="500"/>
                </a:cxn>
                <a:cxn ang="0">
                  <a:pos x="810" y="500"/>
                </a:cxn>
                <a:cxn ang="0">
                  <a:pos x="810" y="21"/>
                </a:cxn>
                <a:cxn ang="0">
                  <a:pos x="823" y="0"/>
                </a:cxn>
                <a:cxn ang="0">
                  <a:pos x="823" y="0"/>
                </a:cxn>
                <a:cxn ang="0">
                  <a:pos x="837" y="0"/>
                </a:cxn>
                <a:cxn ang="0">
                  <a:pos x="837" y="21"/>
                </a:cxn>
                <a:cxn ang="0">
                  <a:pos x="823" y="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823" y="0"/>
                </a:cxn>
                <a:cxn ang="0">
                  <a:pos x="823" y="35"/>
                </a:cxn>
                <a:cxn ang="0">
                  <a:pos x="14" y="35"/>
                </a:cxn>
                <a:cxn ang="0">
                  <a:pos x="0" y="21"/>
                </a:cxn>
                <a:cxn ang="0">
                  <a:pos x="0" y="21"/>
                </a:cxn>
                <a:cxn ang="0">
                  <a:pos x="0" y="0"/>
                </a:cxn>
                <a:cxn ang="0">
                  <a:pos x="14" y="0"/>
                </a:cxn>
                <a:cxn ang="0">
                  <a:pos x="0" y="21"/>
                </a:cxn>
                <a:cxn ang="0">
                  <a:pos x="14" y="521"/>
                </a:cxn>
                <a:cxn ang="0">
                  <a:pos x="0" y="500"/>
                </a:cxn>
                <a:cxn ang="0">
                  <a:pos x="0" y="21"/>
                </a:cxn>
                <a:cxn ang="0">
                  <a:pos x="27" y="21"/>
                </a:cxn>
                <a:cxn ang="0">
                  <a:pos x="27" y="500"/>
                </a:cxn>
                <a:cxn ang="0">
                  <a:pos x="14" y="521"/>
                </a:cxn>
                <a:cxn ang="0">
                  <a:pos x="14" y="521"/>
                </a:cxn>
                <a:cxn ang="0">
                  <a:pos x="0" y="521"/>
                </a:cxn>
                <a:cxn ang="0">
                  <a:pos x="0" y="500"/>
                </a:cxn>
                <a:cxn ang="0">
                  <a:pos x="14" y="521"/>
                </a:cxn>
              </a:cxnLst>
              <a:rect l="0" t="0" r="r" b="b"/>
              <a:pathLst>
                <a:path w="837" h="521">
                  <a:moveTo>
                    <a:pt x="837" y="500"/>
                  </a:moveTo>
                  <a:lnTo>
                    <a:pt x="823" y="521"/>
                  </a:lnTo>
                  <a:lnTo>
                    <a:pt x="14" y="521"/>
                  </a:lnTo>
                  <a:lnTo>
                    <a:pt x="14" y="486"/>
                  </a:lnTo>
                  <a:lnTo>
                    <a:pt x="823" y="486"/>
                  </a:lnTo>
                  <a:lnTo>
                    <a:pt x="837" y="500"/>
                  </a:lnTo>
                  <a:close/>
                  <a:moveTo>
                    <a:pt x="837" y="500"/>
                  </a:moveTo>
                  <a:lnTo>
                    <a:pt x="837" y="521"/>
                  </a:lnTo>
                  <a:lnTo>
                    <a:pt x="823" y="521"/>
                  </a:lnTo>
                  <a:lnTo>
                    <a:pt x="837" y="500"/>
                  </a:lnTo>
                  <a:close/>
                  <a:moveTo>
                    <a:pt x="823" y="0"/>
                  </a:moveTo>
                  <a:lnTo>
                    <a:pt x="837" y="21"/>
                  </a:lnTo>
                  <a:lnTo>
                    <a:pt x="837" y="500"/>
                  </a:lnTo>
                  <a:lnTo>
                    <a:pt x="810" y="500"/>
                  </a:lnTo>
                  <a:lnTo>
                    <a:pt x="810" y="21"/>
                  </a:lnTo>
                  <a:lnTo>
                    <a:pt x="823" y="0"/>
                  </a:lnTo>
                  <a:close/>
                  <a:moveTo>
                    <a:pt x="823" y="0"/>
                  </a:moveTo>
                  <a:lnTo>
                    <a:pt x="837" y="0"/>
                  </a:lnTo>
                  <a:lnTo>
                    <a:pt x="837" y="21"/>
                  </a:lnTo>
                  <a:lnTo>
                    <a:pt x="823" y="0"/>
                  </a:lnTo>
                  <a:close/>
                  <a:moveTo>
                    <a:pt x="0" y="21"/>
                  </a:moveTo>
                  <a:lnTo>
                    <a:pt x="14" y="0"/>
                  </a:lnTo>
                  <a:lnTo>
                    <a:pt x="823" y="0"/>
                  </a:lnTo>
                  <a:lnTo>
                    <a:pt x="823" y="35"/>
                  </a:lnTo>
                  <a:lnTo>
                    <a:pt x="14" y="35"/>
                  </a:lnTo>
                  <a:lnTo>
                    <a:pt x="0" y="21"/>
                  </a:lnTo>
                  <a:close/>
                  <a:moveTo>
                    <a:pt x="0" y="21"/>
                  </a:moveTo>
                  <a:lnTo>
                    <a:pt x="0" y="0"/>
                  </a:lnTo>
                  <a:lnTo>
                    <a:pt x="14" y="0"/>
                  </a:lnTo>
                  <a:lnTo>
                    <a:pt x="0" y="21"/>
                  </a:lnTo>
                  <a:close/>
                  <a:moveTo>
                    <a:pt x="14" y="521"/>
                  </a:moveTo>
                  <a:lnTo>
                    <a:pt x="0" y="500"/>
                  </a:lnTo>
                  <a:lnTo>
                    <a:pt x="0" y="21"/>
                  </a:lnTo>
                  <a:lnTo>
                    <a:pt x="27" y="21"/>
                  </a:lnTo>
                  <a:lnTo>
                    <a:pt x="27" y="500"/>
                  </a:lnTo>
                  <a:lnTo>
                    <a:pt x="14" y="521"/>
                  </a:lnTo>
                  <a:close/>
                  <a:moveTo>
                    <a:pt x="14" y="521"/>
                  </a:moveTo>
                  <a:lnTo>
                    <a:pt x="0" y="521"/>
                  </a:lnTo>
                  <a:lnTo>
                    <a:pt x="0" y="500"/>
                  </a:lnTo>
                  <a:lnTo>
                    <a:pt x="14" y="5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DE" sz="2400"/>
            </a:p>
          </p:txBody>
        </p:sp>
        <p:sp>
          <p:nvSpPr>
            <p:cNvPr id="34" name="Rectangle 51"/>
            <p:cNvSpPr>
              <a:spLocks noChangeArrowheads="1"/>
            </p:cNvSpPr>
            <p:nvPr userDrawn="1"/>
          </p:nvSpPr>
          <p:spPr bwMode="auto">
            <a:xfrm>
              <a:off x="4555" y="198"/>
              <a:ext cx="147" cy="81"/>
            </a:xfrm>
            <a:prstGeom prst="rect">
              <a:avLst/>
            </a:prstGeom>
            <a:solidFill>
              <a:srgbClr val="FFF5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de-DE" sz="2400"/>
            </a:p>
          </p:txBody>
        </p:sp>
        <p:sp>
          <p:nvSpPr>
            <p:cNvPr id="35" name="Freeform 52"/>
            <p:cNvSpPr>
              <a:spLocks noEditPoints="1"/>
            </p:cNvSpPr>
            <p:nvPr userDrawn="1"/>
          </p:nvSpPr>
          <p:spPr bwMode="auto">
            <a:xfrm>
              <a:off x="4553" y="195"/>
              <a:ext cx="151" cy="87"/>
            </a:xfrm>
            <a:custGeom>
              <a:avLst/>
              <a:gdLst/>
              <a:ahLst/>
              <a:cxnLst>
                <a:cxn ang="0">
                  <a:pos x="844" y="500"/>
                </a:cxn>
                <a:cxn ang="0">
                  <a:pos x="831" y="521"/>
                </a:cxn>
                <a:cxn ang="0">
                  <a:pos x="14" y="521"/>
                </a:cxn>
                <a:cxn ang="0">
                  <a:pos x="14" y="486"/>
                </a:cxn>
                <a:cxn ang="0">
                  <a:pos x="831" y="486"/>
                </a:cxn>
                <a:cxn ang="0">
                  <a:pos x="844" y="500"/>
                </a:cxn>
                <a:cxn ang="0">
                  <a:pos x="844" y="500"/>
                </a:cxn>
                <a:cxn ang="0">
                  <a:pos x="844" y="521"/>
                </a:cxn>
                <a:cxn ang="0">
                  <a:pos x="831" y="521"/>
                </a:cxn>
                <a:cxn ang="0">
                  <a:pos x="844" y="500"/>
                </a:cxn>
                <a:cxn ang="0">
                  <a:pos x="831" y="0"/>
                </a:cxn>
                <a:cxn ang="0">
                  <a:pos x="844" y="21"/>
                </a:cxn>
                <a:cxn ang="0">
                  <a:pos x="844" y="500"/>
                </a:cxn>
                <a:cxn ang="0">
                  <a:pos x="817" y="500"/>
                </a:cxn>
                <a:cxn ang="0">
                  <a:pos x="817" y="21"/>
                </a:cxn>
                <a:cxn ang="0">
                  <a:pos x="831" y="0"/>
                </a:cxn>
                <a:cxn ang="0">
                  <a:pos x="831" y="0"/>
                </a:cxn>
                <a:cxn ang="0">
                  <a:pos x="844" y="0"/>
                </a:cxn>
                <a:cxn ang="0">
                  <a:pos x="844" y="21"/>
                </a:cxn>
                <a:cxn ang="0">
                  <a:pos x="831" y="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831" y="0"/>
                </a:cxn>
                <a:cxn ang="0">
                  <a:pos x="831" y="35"/>
                </a:cxn>
                <a:cxn ang="0">
                  <a:pos x="14" y="35"/>
                </a:cxn>
                <a:cxn ang="0">
                  <a:pos x="0" y="21"/>
                </a:cxn>
                <a:cxn ang="0">
                  <a:pos x="0" y="21"/>
                </a:cxn>
                <a:cxn ang="0">
                  <a:pos x="0" y="0"/>
                </a:cxn>
                <a:cxn ang="0">
                  <a:pos x="14" y="0"/>
                </a:cxn>
                <a:cxn ang="0">
                  <a:pos x="0" y="21"/>
                </a:cxn>
                <a:cxn ang="0">
                  <a:pos x="14" y="521"/>
                </a:cxn>
                <a:cxn ang="0">
                  <a:pos x="0" y="500"/>
                </a:cxn>
                <a:cxn ang="0">
                  <a:pos x="0" y="21"/>
                </a:cxn>
                <a:cxn ang="0">
                  <a:pos x="28" y="21"/>
                </a:cxn>
                <a:cxn ang="0">
                  <a:pos x="28" y="500"/>
                </a:cxn>
                <a:cxn ang="0">
                  <a:pos x="14" y="521"/>
                </a:cxn>
                <a:cxn ang="0">
                  <a:pos x="14" y="521"/>
                </a:cxn>
                <a:cxn ang="0">
                  <a:pos x="0" y="521"/>
                </a:cxn>
                <a:cxn ang="0">
                  <a:pos x="0" y="500"/>
                </a:cxn>
                <a:cxn ang="0">
                  <a:pos x="14" y="521"/>
                </a:cxn>
              </a:cxnLst>
              <a:rect l="0" t="0" r="r" b="b"/>
              <a:pathLst>
                <a:path w="844" h="521">
                  <a:moveTo>
                    <a:pt x="844" y="500"/>
                  </a:moveTo>
                  <a:lnTo>
                    <a:pt x="831" y="521"/>
                  </a:lnTo>
                  <a:lnTo>
                    <a:pt x="14" y="521"/>
                  </a:lnTo>
                  <a:lnTo>
                    <a:pt x="14" y="486"/>
                  </a:lnTo>
                  <a:lnTo>
                    <a:pt x="831" y="486"/>
                  </a:lnTo>
                  <a:lnTo>
                    <a:pt x="844" y="500"/>
                  </a:lnTo>
                  <a:close/>
                  <a:moveTo>
                    <a:pt x="844" y="500"/>
                  </a:moveTo>
                  <a:lnTo>
                    <a:pt x="844" y="521"/>
                  </a:lnTo>
                  <a:lnTo>
                    <a:pt x="831" y="521"/>
                  </a:lnTo>
                  <a:lnTo>
                    <a:pt x="844" y="500"/>
                  </a:lnTo>
                  <a:close/>
                  <a:moveTo>
                    <a:pt x="831" y="0"/>
                  </a:moveTo>
                  <a:lnTo>
                    <a:pt x="844" y="21"/>
                  </a:lnTo>
                  <a:lnTo>
                    <a:pt x="844" y="500"/>
                  </a:lnTo>
                  <a:lnTo>
                    <a:pt x="817" y="500"/>
                  </a:lnTo>
                  <a:lnTo>
                    <a:pt x="817" y="21"/>
                  </a:lnTo>
                  <a:lnTo>
                    <a:pt x="831" y="0"/>
                  </a:lnTo>
                  <a:close/>
                  <a:moveTo>
                    <a:pt x="831" y="0"/>
                  </a:moveTo>
                  <a:lnTo>
                    <a:pt x="844" y="0"/>
                  </a:lnTo>
                  <a:lnTo>
                    <a:pt x="844" y="21"/>
                  </a:lnTo>
                  <a:lnTo>
                    <a:pt x="831" y="0"/>
                  </a:lnTo>
                  <a:close/>
                  <a:moveTo>
                    <a:pt x="0" y="21"/>
                  </a:moveTo>
                  <a:lnTo>
                    <a:pt x="14" y="0"/>
                  </a:lnTo>
                  <a:lnTo>
                    <a:pt x="831" y="0"/>
                  </a:lnTo>
                  <a:lnTo>
                    <a:pt x="831" y="35"/>
                  </a:lnTo>
                  <a:lnTo>
                    <a:pt x="14" y="35"/>
                  </a:lnTo>
                  <a:lnTo>
                    <a:pt x="0" y="21"/>
                  </a:lnTo>
                  <a:close/>
                  <a:moveTo>
                    <a:pt x="0" y="21"/>
                  </a:moveTo>
                  <a:lnTo>
                    <a:pt x="0" y="0"/>
                  </a:lnTo>
                  <a:lnTo>
                    <a:pt x="14" y="0"/>
                  </a:lnTo>
                  <a:lnTo>
                    <a:pt x="0" y="21"/>
                  </a:lnTo>
                  <a:close/>
                  <a:moveTo>
                    <a:pt x="14" y="521"/>
                  </a:moveTo>
                  <a:lnTo>
                    <a:pt x="0" y="500"/>
                  </a:lnTo>
                  <a:lnTo>
                    <a:pt x="0" y="21"/>
                  </a:lnTo>
                  <a:lnTo>
                    <a:pt x="28" y="21"/>
                  </a:lnTo>
                  <a:lnTo>
                    <a:pt x="28" y="500"/>
                  </a:lnTo>
                  <a:lnTo>
                    <a:pt x="14" y="521"/>
                  </a:lnTo>
                  <a:close/>
                  <a:moveTo>
                    <a:pt x="14" y="521"/>
                  </a:moveTo>
                  <a:lnTo>
                    <a:pt x="0" y="521"/>
                  </a:lnTo>
                  <a:lnTo>
                    <a:pt x="0" y="500"/>
                  </a:lnTo>
                  <a:lnTo>
                    <a:pt x="14" y="5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DE" sz="2400"/>
            </a:p>
          </p:txBody>
        </p:sp>
        <p:sp>
          <p:nvSpPr>
            <p:cNvPr id="36" name="Rectangle 53"/>
            <p:cNvSpPr>
              <a:spLocks noChangeArrowheads="1"/>
            </p:cNvSpPr>
            <p:nvPr userDrawn="1"/>
          </p:nvSpPr>
          <p:spPr bwMode="auto">
            <a:xfrm>
              <a:off x="4715" y="198"/>
              <a:ext cx="145" cy="81"/>
            </a:xfrm>
            <a:prstGeom prst="rect">
              <a:avLst/>
            </a:prstGeom>
            <a:solidFill>
              <a:srgbClr val="54B63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de-DE" sz="2400"/>
            </a:p>
          </p:txBody>
        </p:sp>
        <p:sp>
          <p:nvSpPr>
            <p:cNvPr id="37" name="Freeform 54"/>
            <p:cNvSpPr>
              <a:spLocks noEditPoints="1"/>
            </p:cNvSpPr>
            <p:nvPr userDrawn="1"/>
          </p:nvSpPr>
          <p:spPr bwMode="auto">
            <a:xfrm>
              <a:off x="4713" y="195"/>
              <a:ext cx="150" cy="87"/>
            </a:xfrm>
            <a:custGeom>
              <a:avLst/>
              <a:gdLst/>
              <a:ahLst/>
              <a:cxnLst>
                <a:cxn ang="0">
                  <a:pos x="838" y="500"/>
                </a:cxn>
                <a:cxn ang="0">
                  <a:pos x="824" y="521"/>
                </a:cxn>
                <a:cxn ang="0">
                  <a:pos x="14" y="521"/>
                </a:cxn>
                <a:cxn ang="0">
                  <a:pos x="14" y="486"/>
                </a:cxn>
                <a:cxn ang="0">
                  <a:pos x="824" y="486"/>
                </a:cxn>
                <a:cxn ang="0">
                  <a:pos x="838" y="500"/>
                </a:cxn>
                <a:cxn ang="0">
                  <a:pos x="838" y="500"/>
                </a:cxn>
                <a:cxn ang="0">
                  <a:pos x="838" y="521"/>
                </a:cxn>
                <a:cxn ang="0">
                  <a:pos x="824" y="521"/>
                </a:cxn>
                <a:cxn ang="0">
                  <a:pos x="838" y="500"/>
                </a:cxn>
                <a:cxn ang="0">
                  <a:pos x="824" y="0"/>
                </a:cxn>
                <a:cxn ang="0">
                  <a:pos x="838" y="21"/>
                </a:cxn>
                <a:cxn ang="0">
                  <a:pos x="838" y="500"/>
                </a:cxn>
                <a:cxn ang="0">
                  <a:pos x="810" y="500"/>
                </a:cxn>
                <a:cxn ang="0">
                  <a:pos x="810" y="21"/>
                </a:cxn>
                <a:cxn ang="0">
                  <a:pos x="824" y="0"/>
                </a:cxn>
                <a:cxn ang="0">
                  <a:pos x="824" y="0"/>
                </a:cxn>
                <a:cxn ang="0">
                  <a:pos x="838" y="0"/>
                </a:cxn>
                <a:cxn ang="0">
                  <a:pos x="838" y="21"/>
                </a:cxn>
                <a:cxn ang="0">
                  <a:pos x="824" y="0"/>
                </a:cxn>
                <a:cxn ang="0">
                  <a:pos x="0" y="21"/>
                </a:cxn>
                <a:cxn ang="0">
                  <a:pos x="14" y="0"/>
                </a:cxn>
                <a:cxn ang="0">
                  <a:pos x="824" y="0"/>
                </a:cxn>
                <a:cxn ang="0">
                  <a:pos x="824" y="35"/>
                </a:cxn>
                <a:cxn ang="0">
                  <a:pos x="14" y="35"/>
                </a:cxn>
                <a:cxn ang="0">
                  <a:pos x="0" y="21"/>
                </a:cxn>
                <a:cxn ang="0">
                  <a:pos x="0" y="21"/>
                </a:cxn>
                <a:cxn ang="0">
                  <a:pos x="0" y="0"/>
                </a:cxn>
                <a:cxn ang="0">
                  <a:pos x="14" y="0"/>
                </a:cxn>
                <a:cxn ang="0">
                  <a:pos x="0" y="21"/>
                </a:cxn>
                <a:cxn ang="0">
                  <a:pos x="14" y="521"/>
                </a:cxn>
                <a:cxn ang="0">
                  <a:pos x="0" y="500"/>
                </a:cxn>
                <a:cxn ang="0">
                  <a:pos x="0" y="21"/>
                </a:cxn>
                <a:cxn ang="0">
                  <a:pos x="28" y="21"/>
                </a:cxn>
                <a:cxn ang="0">
                  <a:pos x="28" y="500"/>
                </a:cxn>
                <a:cxn ang="0">
                  <a:pos x="14" y="521"/>
                </a:cxn>
                <a:cxn ang="0">
                  <a:pos x="14" y="521"/>
                </a:cxn>
                <a:cxn ang="0">
                  <a:pos x="0" y="521"/>
                </a:cxn>
                <a:cxn ang="0">
                  <a:pos x="0" y="500"/>
                </a:cxn>
                <a:cxn ang="0">
                  <a:pos x="14" y="521"/>
                </a:cxn>
              </a:cxnLst>
              <a:rect l="0" t="0" r="r" b="b"/>
              <a:pathLst>
                <a:path w="838" h="521">
                  <a:moveTo>
                    <a:pt x="838" y="500"/>
                  </a:moveTo>
                  <a:lnTo>
                    <a:pt x="824" y="521"/>
                  </a:lnTo>
                  <a:lnTo>
                    <a:pt x="14" y="521"/>
                  </a:lnTo>
                  <a:lnTo>
                    <a:pt x="14" y="486"/>
                  </a:lnTo>
                  <a:lnTo>
                    <a:pt x="824" y="486"/>
                  </a:lnTo>
                  <a:lnTo>
                    <a:pt x="838" y="500"/>
                  </a:lnTo>
                  <a:close/>
                  <a:moveTo>
                    <a:pt x="838" y="500"/>
                  </a:moveTo>
                  <a:lnTo>
                    <a:pt x="838" y="521"/>
                  </a:lnTo>
                  <a:lnTo>
                    <a:pt x="824" y="521"/>
                  </a:lnTo>
                  <a:lnTo>
                    <a:pt x="838" y="500"/>
                  </a:lnTo>
                  <a:close/>
                  <a:moveTo>
                    <a:pt x="824" y="0"/>
                  </a:moveTo>
                  <a:lnTo>
                    <a:pt x="838" y="21"/>
                  </a:lnTo>
                  <a:lnTo>
                    <a:pt x="838" y="500"/>
                  </a:lnTo>
                  <a:lnTo>
                    <a:pt x="810" y="500"/>
                  </a:lnTo>
                  <a:lnTo>
                    <a:pt x="810" y="21"/>
                  </a:lnTo>
                  <a:lnTo>
                    <a:pt x="824" y="0"/>
                  </a:lnTo>
                  <a:close/>
                  <a:moveTo>
                    <a:pt x="824" y="0"/>
                  </a:moveTo>
                  <a:lnTo>
                    <a:pt x="838" y="0"/>
                  </a:lnTo>
                  <a:lnTo>
                    <a:pt x="838" y="21"/>
                  </a:lnTo>
                  <a:lnTo>
                    <a:pt x="824" y="0"/>
                  </a:lnTo>
                  <a:close/>
                  <a:moveTo>
                    <a:pt x="0" y="21"/>
                  </a:moveTo>
                  <a:lnTo>
                    <a:pt x="14" y="0"/>
                  </a:lnTo>
                  <a:lnTo>
                    <a:pt x="824" y="0"/>
                  </a:lnTo>
                  <a:lnTo>
                    <a:pt x="824" y="35"/>
                  </a:lnTo>
                  <a:lnTo>
                    <a:pt x="14" y="35"/>
                  </a:lnTo>
                  <a:lnTo>
                    <a:pt x="0" y="21"/>
                  </a:lnTo>
                  <a:close/>
                  <a:moveTo>
                    <a:pt x="0" y="21"/>
                  </a:moveTo>
                  <a:lnTo>
                    <a:pt x="0" y="0"/>
                  </a:lnTo>
                  <a:lnTo>
                    <a:pt x="14" y="0"/>
                  </a:lnTo>
                  <a:lnTo>
                    <a:pt x="0" y="21"/>
                  </a:lnTo>
                  <a:close/>
                  <a:moveTo>
                    <a:pt x="14" y="521"/>
                  </a:moveTo>
                  <a:lnTo>
                    <a:pt x="0" y="500"/>
                  </a:lnTo>
                  <a:lnTo>
                    <a:pt x="0" y="21"/>
                  </a:lnTo>
                  <a:lnTo>
                    <a:pt x="28" y="21"/>
                  </a:lnTo>
                  <a:lnTo>
                    <a:pt x="28" y="500"/>
                  </a:lnTo>
                  <a:lnTo>
                    <a:pt x="14" y="521"/>
                  </a:lnTo>
                  <a:close/>
                  <a:moveTo>
                    <a:pt x="14" y="521"/>
                  </a:moveTo>
                  <a:lnTo>
                    <a:pt x="0" y="521"/>
                  </a:lnTo>
                  <a:lnTo>
                    <a:pt x="0" y="500"/>
                  </a:lnTo>
                  <a:lnTo>
                    <a:pt x="14" y="5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DE" sz="2400"/>
            </a:p>
          </p:txBody>
        </p:sp>
      </p:grpSp>
      <p:pic>
        <p:nvPicPr>
          <p:cNvPr id="38" name="Picture 1" descr="S:\Medien\Grafiken\Logos\BASt\bast_transpar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056825" y="405041"/>
            <a:ext cx="864095" cy="388617"/>
          </a:xfrm>
          <a:prstGeom prst="rect">
            <a:avLst/>
          </a:prstGeom>
          <a:noFill/>
        </p:spPr>
      </p:pic>
      <p:pic>
        <p:nvPicPr>
          <p:cNvPr id="39" name="Picture 3" descr="\\bm-ad.inside\dat\home\Sonntag\Daten\91_PPT\BMVI_2017_Office_Farbe_en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6" t="13606" r="8189" b="16850"/>
          <a:stretch/>
        </p:blipFill>
        <p:spPr bwMode="auto">
          <a:xfrm>
            <a:off x="6235306" y="77637"/>
            <a:ext cx="1604514" cy="793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62CCF74-1B7C-452A-93AD-696BE314843E}"/>
              </a:ext>
            </a:extLst>
          </p:cNvPr>
          <p:cNvSpPr txBox="1"/>
          <p:nvPr/>
        </p:nvSpPr>
        <p:spPr>
          <a:xfrm>
            <a:off x="117938" y="96184"/>
            <a:ext cx="3043238" cy="775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176530" indent="-45720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2971800" algn="r"/>
                <a:tab pos="8686800" algn="r"/>
              </a:tabLst>
            </a:pPr>
            <a:r>
              <a:rPr lang="en-US" sz="105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Document FRAV-04-15</a:t>
            </a:r>
            <a:endParaRPr lang="en-US" sz="10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176530" indent="-45720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2971800" algn="r"/>
                <a:tab pos="8686800" algn="r"/>
              </a:tabLst>
            </a:pPr>
            <a:r>
              <a:rPr lang="en-US" sz="105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Submitted by the experts from Germany</a:t>
            </a:r>
            <a:endParaRPr lang="en-U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176530" indent="-45720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2971800" algn="r"/>
                <a:tab pos="8686800" algn="r"/>
              </a:tabLst>
            </a:pPr>
            <a:r>
              <a:rPr lang="en-US" sz="105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4th FRAV session (September 2020)</a:t>
            </a:r>
            <a:endParaRPr lang="en-US" sz="10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176530" indent="-45720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2971800" algn="r"/>
                <a:tab pos="8686800" algn="r"/>
              </a:tabLst>
            </a:pPr>
            <a:r>
              <a:rPr lang="en-US" sz="105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 September</a:t>
            </a:r>
            <a:r>
              <a:rPr lang="en-US" sz="105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2020</a:t>
            </a:r>
            <a:endParaRPr lang="en-US" sz="10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15846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3DFA12D-9C3C-4498-BA3B-A4EBA5C7F2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511927" y="1157681"/>
            <a:ext cx="9437813" cy="4841425"/>
          </a:xfrm>
        </p:spPr>
        <p:txBody>
          <a:bodyPr/>
          <a:lstStyle/>
          <a:p>
            <a:pPr lvl="1"/>
            <a:r>
              <a:rPr lang="en-US" dirty="0"/>
              <a:t>“</a:t>
            </a:r>
            <a:r>
              <a:rPr lang="en-US" i="1" dirty="0"/>
              <a:t>When in the automated mode, the automated/autonomous vehicle should be free of unreasonable safety risks to the driver and other road users and ensure compliance with road traffic regulations.</a:t>
            </a:r>
            <a:r>
              <a:rPr lang="en-US" dirty="0"/>
              <a:t>”,</a:t>
            </a:r>
            <a:endParaRPr lang="de-DE" dirty="0"/>
          </a:p>
          <a:p>
            <a:pPr lvl="1"/>
            <a:r>
              <a:rPr lang="en-US" dirty="0"/>
              <a:t>“</a:t>
            </a:r>
            <a:r>
              <a:rPr lang="en-US" i="1" dirty="0"/>
              <a:t>This level of safety implies that an automated/autonomous vehicle shall not </a:t>
            </a:r>
            <a:r>
              <a:rPr lang="en-US" b="1" i="1" u="sng" dirty="0"/>
              <a:t>cause</a:t>
            </a:r>
            <a:r>
              <a:rPr lang="en-US" i="1" dirty="0"/>
              <a:t> any non-tolerable risk [introduce unreasonable risks], meaning that automated/autonomous vehicle systems, while in automated mode, shall </a:t>
            </a:r>
            <a:r>
              <a:rPr lang="en-US" b="1" i="1" u="sng" dirty="0"/>
              <a:t>not cause any traffic accidents</a:t>
            </a:r>
            <a:r>
              <a:rPr lang="en-US" i="1" dirty="0"/>
              <a:t> [incidents/events] resulting in [destruction of property,] injury or death that were reasonably foreseeable and preventable.</a:t>
            </a:r>
            <a:r>
              <a:rPr lang="en-US" dirty="0"/>
              <a:t>”</a:t>
            </a:r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554D641-608B-446F-A941-3880B2351F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err="1"/>
              <a:t>From</a:t>
            </a:r>
            <a:r>
              <a:rPr lang="de-DE" b="1" dirty="0"/>
              <a:t> </a:t>
            </a:r>
            <a:r>
              <a:rPr lang="de-DE" b="1" dirty="0" err="1"/>
              <a:t>the</a:t>
            </a:r>
            <a:r>
              <a:rPr lang="de-DE" b="1" dirty="0"/>
              <a:t> Framework </a:t>
            </a:r>
            <a:r>
              <a:rPr lang="de-DE" b="1" dirty="0" err="1"/>
              <a:t>Document</a:t>
            </a:r>
            <a:r>
              <a:rPr lang="de-DE" b="1" dirty="0"/>
              <a:t> (FD):</a:t>
            </a:r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5D24F835-5420-4D00-9395-382115906B30}"/>
              </a:ext>
            </a:extLst>
          </p:cNvPr>
          <p:cNvGrpSpPr/>
          <p:nvPr/>
        </p:nvGrpSpPr>
        <p:grpSpPr>
          <a:xfrm>
            <a:off x="9024848" y="2661338"/>
            <a:ext cx="3045854" cy="1938992"/>
            <a:chOff x="9043509" y="2727103"/>
            <a:chExt cx="3045854" cy="1938992"/>
          </a:xfrm>
        </p:grpSpPr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CA5761FF-1B45-4547-936D-EB027DCBD81B}"/>
                </a:ext>
              </a:extLst>
            </p:cNvPr>
            <p:cNvSpPr txBox="1"/>
            <p:nvPr/>
          </p:nvSpPr>
          <p:spPr>
            <a:xfrm>
              <a:off x="9043509" y="2727103"/>
              <a:ext cx="3045854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de-DE" b="1" i="1" dirty="0" err="1">
                  <a:solidFill>
                    <a:srgbClr val="0070C0"/>
                  </a:solidFill>
                </a:rPr>
                <a:t>To</a:t>
              </a:r>
              <a:r>
                <a:rPr lang="de-DE" b="1" i="1" dirty="0">
                  <a:solidFill>
                    <a:srgbClr val="0070C0"/>
                  </a:solidFill>
                </a:rPr>
                <a:t> </a:t>
              </a:r>
              <a:r>
                <a:rPr lang="de-DE" b="1" i="1" dirty="0" err="1">
                  <a:solidFill>
                    <a:srgbClr val="0070C0"/>
                  </a:solidFill>
                </a:rPr>
                <a:t>cause</a:t>
              </a:r>
              <a:r>
                <a:rPr lang="de-DE" b="1" i="1" dirty="0">
                  <a:solidFill>
                    <a:srgbClr val="0070C0"/>
                  </a:solidFill>
                </a:rPr>
                <a:t> a </a:t>
              </a:r>
              <a:r>
                <a:rPr lang="de-DE" b="1" i="1" dirty="0" err="1">
                  <a:solidFill>
                    <a:srgbClr val="0070C0"/>
                  </a:solidFill>
                </a:rPr>
                <a:t>risk</a:t>
              </a:r>
              <a:r>
                <a:rPr lang="de-DE" b="1" i="1" dirty="0">
                  <a:solidFill>
                    <a:srgbClr val="0070C0"/>
                  </a:solidFill>
                </a:rPr>
                <a:t>:</a:t>
              </a:r>
              <a:br>
                <a:rPr lang="de-DE" dirty="0">
                  <a:solidFill>
                    <a:srgbClr val="0070C0"/>
                  </a:solidFill>
                </a:rPr>
              </a:br>
              <a:r>
                <a:rPr lang="de-DE" dirty="0">
                  <a:solidFill>
                    <a:srgbClr val="0070C0"/>
                  </a:solidFill>
                </a:rPr>
                <a:t>a) </a:t>
              </a:r>
              <a:r>
                <a:rPr lang="de-DE" dirty="0" err="1">
                  <a:solidFill>
                    <a:srgbClr val="0070C0"/>
                  </a:solidFill>
                </a:rPr>
                <a:t>cause</a:t>
              </a:r>
              <a:r>
                <a:rPr lang="de-DE" dirty="0">
                  <a:solidFill>
                    <a:srgbClr val="0070C0"/>
                  </a:solidFill>
                </a:rPr>
                <a:t> an </a:t>
              </a:r>
              <a:r>
                <a:rPr lang="de-DE" dirty="0" err="1">
                  <a:solidFill>
                    <a:srgbClr val="0070C0"/>
                  </a:solidFill>
                </a:rPr>
                <a:t>accident</a:t>
              </a:r>
              <a:r>
                <a:rPr lang="de-DE" dirty="0">
                  <a:solidFill>
                    <a:srgbClr val="0070C0"/>
                  </a:solidFill>
                </a:rPr>
                <a:t>,</a:t>
              </a:r>
              <a:br>
                <a:rPr lang="de-DE" dirty="0">
                  <a:solidFill>
                    <a:srgbClr val="0070C0"/>
                  </a:solidFill>
                </a:rPr>
              </a:br>
              <a:r>
                <a:rPr lang="de-DE" dirty="0">
                  <a:solidFill>
                    <a:srgbClr val="0070C0"/>
                  </a:solidFill>
                </a:rPr>
                <a:t>b) </a:t>
              </a:r>
              <a:r>
                <a:rPr lang="de-DE" dirty="0" err="1">
                  <a:solidFill>
                    <a:srgbClr val="0070C0"/>
                  </a:solidFill>
                </a:rPr>
                <a:t>to</a:t>
              </a:r>
              <a:r>
                <a:rPr lang="de-DE" dirty="0">
                  <a:solidFill>
                    <a:srgbClr val="0070C0"/>
                  </a:solidFill>
                </a:rPr>
                <a:t> not </a:t>
              </a:r>
              <a:r>
                <a:rPr lang="de-DE" dirty="0" err="1">
                  <a:solidFill>
                    <a:srgbClr val="0070C0"/>
                  </a:solidFill>
                </a:rPr>
                <a:t>succeed</a:t>
              </a:r>
              <a:r>
                <a:rPr lang="de-DE" dirty="0">
                  <a:solidFill>
                    <a:srgbClr val="0070C0"/>
                  </a:solidFill>
                </a:rPr>
                <a:t> </a:t>
              </a:r>
              <a:r>
                <a:rPr lang="de-DE" dirty="0" err="1">
                  <a:solidFill>
                    <a:srgbClr val="0070C0"/>
                  </a:solidFill>
                </a:rPr>
                <a:t>to</a:t>
              </a:r>
              <a:r>
                <a:rPr lang="de-DE" dirty="0">
                  <a:solidFill>
                    <a:srgbClr val="0070C0"/>
                  </a:solidFill>
                </a:rPr>
                <a:t> </a:t>
              </a:r>
              <a:r>
                <a:rPr lang="de-DE" dirty="0" err="1">
                  <a:solidFill>
                    <a:srgbClr val="0070C0"/>
                  </a:solidFill>
                </a:rPr>
                <a:t>avoid</a:t>
              </a:r>
              <a:r>
                <a:rPr lang="de-DE" dirty="0">
                  <a:solidFill>
                    <a:srgbClr val="0070C0"/>
                  </a:solidFill>
                </a:rPr>
                <a:t> a non-</a:t>
              </a:r>
              <a:r>
                <a:rPr lang="de-DE" dirty="0" err="1">
                  <a:solidFill>
                    <a:srgbClr val="0070C0"/>
                  </a:solidFill>
                </a:rPr>
                <a:t>caused</a:t>
              </a:r>
              <a:r>
                <a:rPr lang="de-DE" dirty="0">
                  <a:solidFill>
                    <a:srgbClr val="0070C0"/>
                  </a:solidFill>
                </a:rPr>
                <a:t> </a:t>
              </a:r>
              <a:r>
                <a:rPr lang="de-DE" dirty="0" err="1">
                  <a:solidFill>
                    <a:srgbClr val="0070C0"/>
                  </a:solidFill>
                </a:rPr>
                <a:t>accident</a:t>
              </a:r>
              <a:r>
                <a:rPr lang="de-DE" dirty="0">
                  <a:solidFill>
                    <a:srgbClr val="0070C0"/>
                  </a:solidFill>
                </a:rPr>
                <a:t> </a:t>
              </a:r>
              <a:r>
                <a:rPr lang="de-DE" u="sng" dirty="0">
                  <a:solidFill>
                    <a:srgbClr val="0070C0"/>
                  </a:solidFill>
                </a:rPr>
                <a:t>at least </a:t>
              </a:r>
              <a:r>
                <a:rPr lang="de-DE" u="sng" dirty="0" err="1">
                  <a:solidFill>
                    <a:srgbClr val="0070C0"/>
                  </a:solidFill>
                </a:rPr>
                <a:t>as</a:t>
              </a:r>
              <a:r>
                <a:rPr lang="de-DE" u="sng" dirty="0">
                  <a:solidFill>
                    <a:srgbClr val="0070C0"/>
                  </a:solidFill>
                </a:rPr>
                <a:t> </a:t>
              </a:r>
              <a:r>
                <a:rPr lang="de-DE" u="sng" dirty="0" err="1">
                  <a:solidFill>
                    <a:srgbClr val="0070C0"/>
                  </a:solidFill>
                </a:rPr>
                <a:t>good</a:t>
              </a:r>
              <a:r>
                <a:rPr lang="de-DE" dirty="0">
                  <a:solidFill>
                    <a:srgbClr val="0070C0"/>
                  </a:solidFill>
                </a:rPr>
                <a:t> a human </a:t>
              </a:r>
              <a:r>
                <a:rPr lang="de-DE" dirty="0" err="1">
                  <a:solidFill>
                    <a:srgbClr val="0070C0"/>
                  </a:solidFill>
                </a:rPr>
                <a:t>driver</a:t>
              </a:r>
              <a:r>
                <a:rPr lang="de-DE" dirty="0">
                  <a:solidFill>
                    <a:srgbClr val="0070C0"/>
                  </a:solidFill>
                </a:rPr>
                <a:t>.</a:t>
              </a:r>
            </a:p>
          </p:txBody>
        </p:sp>
        <p:cxnSp>
          <p:nvCxnSpPr>
            <p:cNvPr id="8" name="Gerader Verbinder 7">
              <a:extLst>
                <a:ext uri="{FF2B5EF4-FFF2-40B4-BE49-F238E27FC236}">
                  <a16:creationId xmlns:a16="http://schemas.microsoft.com/office/drawing/2014/main" id="{6FD657E5-D0EA-4006-B503-F6B0F81D5F4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043509" y="2762785"/>
              <a:ext cx="0" cy="1837658"/>
            </a:xfrm>
            <a:prstGeom prst="line">
              <a:avLst/>
            </a:prstGeom>
            <a:noFill/>
            <a:ln w="5715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50499724-9970-4D46-AA4D-321E4A49E3D9}"/>
              </a:ext>
            </a:extLst>
          </p:cNvPr>
          <p:cNvGrpSpPr/>
          <p:nvPr/>
        </p:nvGrpSpPr>
        <p:grpSpPr>
          <a:xfrm>
            <a:off x="9024848" y="4843102"/>
            <a:ext cx="3045854" cy="1015663"/>
            <a:chOff x="9043509" y="2727103"/>
            <a:chExt cx="3045854" cy="1015663"/>
          </a:xfrm>
        </p:grpSpPr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C1F53A15-2F5F-47BC-9E9D-BDFF29537F33}"/>
                </a:ext>
              </a:extLst>
            </p:cNvPr>
            <p:cNvSpPr txBox="1"/>
            <p:nvPr/>
          </p:nvSpPr>
          <p:spPr>
            <a:xfrm>
              <a:off x="9043509" y="2727103"/>
              <a:ext cx="304585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de-DE" b="1" i="1" dirty="0" err="1">
                  <a:solidFill>
                    <a:srgbClr val="0070C0"/>
                  </a:solidFill>
                </a:rPr>
                <a:t>To</a:t>
              </a:r>
              <a:r>
                <a:rPr lang="de-DE" b="1" i="1" dirty="0">
                  <a:solidFill>
                    <a:srgbClr val="0070C0"/>
                  </a:solidFill>
                </a:rPr>
                <a:t> </a:t>
              </a:r>
              <a:r>
                <a:rPr lang="de-DE" b="1" i="1" dirty="0" err="1">
                  <a:solidFill>
                    <a:srgbClr val="0070C0"/>
                  </a:solidFill>
                </a:rPr>
                <a:t>cause</a:t>
              </a:r>
              <a:r>
                <a:rPr lang="de-DE" b="1" i="1" dirty="0">
                  <a:solidFill>
                    <a:srgbClr val="0070C0"/>
                  </a:solidFill>
                </a:rPr>
                <a:t> an </a:t>
              </a:r>
              <a:r>
                <a:rPr lang="de-DE" b="1" i="1" dirty="0" err="1">
                  <a:solidFill>
                    <a:srgbClr val="0070C0"/>
                  </a:solidFill>
                </a:rPr>
                <a:t>accident</a:t>
              </a:r>
              <a:r>
                <a:rPr lang="de-DE" b="1" i="1" dirty="0">
                  <a:solidFill>
                    <a:srgbClr val="0070C0"/>
                  </a:solidFill>
                </a:rPr>
                <a:t>:</a:t>
              </a:r>
              <a:br>
                <a:rPr lang="de-DE" dirty="0">
                  <a:solidFill>
                    <a:srgbClr val="0070C0"/>
                  </a:solidFill>
                </a:rPr>
              </a:br>
              <a:r>
                <a:rPr lang="de-DE" dirty="0" err="1">
                  <a:solidFill>
                    <a:srgbClr val="0070C0"/>
                  </a:solidFill>
                </a:rPr>
                <a:t>Cause</a:t>
              </a:r>
              <a:r>
                <a:rPr lang="de-DE" dirty="0">
                  <a:solidFill>
                    <a:srgbClr val="0070C0"/>
                  </a:solidFill>
                </a:rPr>
                <a:t> an </a:t>
              </a:r>
              <a:r>
                <a:rPr lang="de-DE" dirty="0" err="1">
                  <a:solidFill>
                    <a:srgbClr val="0070C0"/>
                  </a:solidFill>
                </a:rPr>
                <a:t>accident</a:t>
              </a:r>
              <a:r>
                <a:rPr lang="de-DE" dirty="0">
                  <a:solidFill>
                    <a:srgbClr val="0070C0"/>
                  </a:solidFill>
                </a:rPr>
                <a:t>.</a:t>
              </a:r>
            </a:p>
          </p:txBody>
        </p:sp>
        <p:cxnSp>
          <p:nvCxnSpPr>
            <p:cNvPr id="13" name="Gerader Verbinder 12">
              <a:extLst>
                <a:ext uri="{FF2B5EF4-FFF2-40B4-BE49-F238E27FC236}">
                  <a16:creationId xmlns:a16="http://schemas.microsoft.com/office/drawing/2014/main" id="{8988FD9A-914B-495F-9A6F-7FA4DC583D2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043509" y="2762785"/>
              <a:ext cx="0" cy="907428"/>
            </a:xfrm>
            <a:prstGeom prst="line">
              <a:avLst/>
            </a:prstGeom>
            <a:noFill/>
            <a:ln w="5715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CC77C6C7-37F0-4816-97AE-C6A0C4BACCCC}"/>
              </a:ext>
            </a:extLst>
          </p:cNvPr>
          <p:cNvGrpSpPr/>
          <p:nvPr/>
        </p:nvGrpSpPr>
        <p:grpSpPr>
          <a:xfrm>
            <a:off x="9009865" y="666849"/>
            <a:ext cx="3045854" cy="1938992"/>
            <a:chOff x="9043509" y="2727103"/>
            <a:chExt cx="3045854" cy="1938992"/>
          </a:xfrm>
        </p:grpSpPr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D1798855-30CF-4835-AEBE-CC8174034FE2}"/>
                </a:ext>
              </a:extLst>
            </p:cNvPr>
            <p:cNvSpPr txBox="1"/>
            <p:nvPr/>
          </p:nvSpPr>
          <p:spPr>
            <a:xfrm>
              <a:off x="9043509" y="2727103"/>
              <a:ext cx="3045854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de-DE" b="1" i="1" dirty="0">
                  <a:solidFill>
                    <a:srgbClr val="0070C0"/>
                  </a:solidFill>
                </a:rPr>
                <a:t>Free </a:t>
              </a:r>
              <a:r>
                <a:rPr lang="de-DE" b="1" i="1" dirty="0" err="1">
                  <a:solidFill>
                    <a:srgbClr val="0070C0"/>
                  </a:solidFill>
                </a:rPr>
                <a:t>of</a:t>
              </a:r>
              <a:r>
                <a:rPr lang="de-DE" b="1" i="1" dirty="0">
                  <a:solidFill>
                    <a:srgbClr val="0070C0"/>
                  </a:solidFill>
                </a:rPr>
                <a:t> </a:t>
              </a:r>
              <a:r>
                <a:rPr lang="de-DE" b="1" i="1" dirty="0" err="1">
                  <a:solidFill>
                    <a:srgbClr val="0070C0"/>
                  </a:solidFill>
                </a:rPr>
                <a:t>unreasonable</a:t>
              </a:r>
              <a:r>
                <a:rPr lang="de-DE" b="1" i="1" dirty="0">
                  <a:solidFill>
                    <a:srgbClr val="0070C0"/>
                  </a:solidFill>
                </a:rPr>
                <a:t> </a:t>
              </a:r>
              <a:r>
                <a:rPr lang="de-DE" b="1" i="1" dirty="0" err="1">
                  <a:solidFill>
                    <a:srgbClr val="0070C0"/>
                  </a:solidFill>
                </a:rPr>
                <a:t>risks</a:t>
              </a:r>
              <a:r>
                <a:rPr lang="de-DE" b="1" i="1" dirty="0">
                  <a:solidFill>
                    <a:srgbClr val="0070C0"/>
                  </a:solidFill>
                </a:rPr>
                <a:t>:</a:t>
              </a:r>
              <a:br>
                <a:rPr lang="de-DE" dirty="0">
                  <a:solidFill>
                    <a:srgbClr val="0070C0"/>
                  </a:solidFill>
                </a:rPr>
              </a:br>
              <a:r>
                <a:rPr lang="de-DE" dirty="0">
                  <a:solidFill>
                    <a:srgbClr val="0070C0"/>
                  </a:solidFill>
                </a:rPr>
                <a:t>This </a:t>
              </a:r>
              <a:r>
                <a:rPr lang="de-DE" dirty="0" err="1">
                  <a:solidFill>
                    <a:srgbClr val="0070C0"/>
                  </a:solidFill>
                </a:rPr>
                <a:t>is</a:t>
              </a:r>
              <a:r>
                <a:rPr lang="de-DE" dirty="0">
                  <a:solidFill>
                    <a:srgbClr val="0070C0"/>
                  </a:solidFill>
                </a:rPr>
                <a:t> a </a:t>
              </a:r>
              <a:r>
                <a:rPr lang="de-DE" dirty="0" err="1">
                  <a:solidFill>
                    <a:srgbClr val="0070C0"/>
                  </a:solidFill>
                </a:rPr>
                <a:t>strategic</a:t>
              </a:r>
              <a:r>
                <a:rPr lang="de-DE" dirty="0">
                  <a:solidFill>
                    <a:srgbClr val="0070C0"/>
                  </a:solidFill>
                </a:rPr>
                <a:t> </a:t>
              </a:r>
              <a:r>
                <a:rPr lang="de-DE" dirty="0" err="1">
                  <a:solidFill>
                    <a:srgbClr val="0070C0"/>
                  </a:solidFill>
                </a:rPr>
                <a:t>decision</a:t>
              </a:r>
              <a:r>
                <a:rPr lang="de-DE" dirty="0">
                  <a:solidFill>
                    <a:srgbClr val="0070C0"/>
                  </a:solidFill>
                </a:rPr>
                <a:t>, </a:t>
              </a:r>
              <a:r>
                <a:rPr lang="de-DE" dirty="0" err="1">
                  <a:solidFill>
                    <a:srgbClr val="0070C0"/>
                  </a:solidFill>
                </a:rPr>
                <a:t>acknowledging</a:t>
              </a:r>
              <a:r>
                <a:rPr lang="de-DE" dirty="0">
                  <a:solidFill>
                    <a:srgbClr val="0070C0"/>
                  </a:solidFill>
                </a:rPr>
                <a:t> </a:t>
              </a:r>
              <a:r>
                <a:rPr lang="de-DE" dirty="0" err="1">
                  <a:solidFill>
                    <a:srgbClr val="0070C0"/>
                  </a:solidFill>
                </a:rPr>
                <a:t>the</a:t>
              </a:r>
              <a:r>
                <a:rPr lang="de-DE" dirty="0">
                  <a:solidFill>
                    <a:srgbClr val="0070C0"/>
                  </a:solidFill>
                </a:rPr>
                <a:t> residual </a:t>
              </a:r>
              <a:r>
                <a:rPr lang="de-DE" dirty="0" err="1">
                  <a:solidFill>
                    <a:srgbClr val="0070C0"/>
                  </a:solidFill>
                </a:rPr>
                <a:t>risk</a:t>
              </a:r>
              <a:endParaRPr lang="de-DE" dirty="0">
                <a:solidFill>
                  <a:srgbClr val="0070C0"/>
                </a:solidFill>
              </a:endParaRPr>
            </a:p>
          </p:txBody>
        </p:sp>
        <p:cxnSp>
          <p:nvCxnSpPr>
            <p:cNvPr id="19" name="Gerader Verbinder 18">
              <a:extLst>
                <a:ext uri="{FF2B5EF4-FFF2-40B4-BE49-F238E27FC236}">
                  <a16:creationId xmlns:a16="http://schemas.microsoft.com/office/drawing/2014/main" id="{47B68E12-7B58-4532-8AAA-A4A22C7EF35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043509" y="2762785"/>
              <a:ext cx="14983" cy="1798073"/>
            </a:xfrm>
            <a:prstGeom prst="line">
              <a:avLst/>
            </a:prstGeom>
            <a:noFill/>
            <a:ln w="5715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030259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EC6068-520D-42DC-838A-2CBDD6840D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7" y="0"/>
            <a:ext cx="9530027" cy="838200"/>
          </a:xfrm>
        </p:spPr>
        <p:txBody>
          <a:bodyPr/>
          <a:lstStyle/>
          <a:p>
            <a:r>
              <a:rPr lang="de-DE" b="1" dirty="0"/>
              <a:t>V-Model (Wikipedia):</a:t>
            </a:r>
          </a:p>
        </p:txBody>
      </p:sp>
      <p:pic>
        <p:nvPicPr>
          <p:cNvPr id="9" name="Inhaltsplatzhalter 8">
            <a:extLst>
              <a:ext uri="{FF2B5EF4-FFF2-40B4-BE49-F238E27FC236}">
                <a16:creationId xmlns:a16="http://schemas.microsoft.com/office/drawing/2014/main" id="{0B7EC39A-296A-4CDA-8100-590186B0AB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916"/>
          <a:stretch/>
        </p:blipFill>
        <p:spPr>
          <a:xfrm>
            <a:off x="245219" y="612629"/>
            <a:ext cx="10702414" cy="5184322"/>
          </a:xfrm>
        </p:spPr>
      </p:pic>
    </p:spTree>
    <p:extLst>
      <p:ext uri="{BB962C8B-B14F-4D97-AF65-F5344CB8AC3E}">
        <p14:creationId xmlns:p14="http://schemas.microsoft.com/office/powerpoint/2010/main" val="13043390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50833C-FDFB-4C52-9383-76F7FE3CC1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325" y="0"/>
            <a:ext cx="9530027" cy="531845"/>
          </a:xfrm>
        </p:spPr>
        <p:txBody>
          <a:bodyPr/>
          <a:lstStyle/>
          <a:p>
            <a:r>
              <a:rPr lang="de-DE" b="1" dirty="0"/>
              <a:t>V-Model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AD184671-339D-4904-B5B4-6086BEE7ADF6}"/>
              </a:ext>
            </a:extLst>
          </p:cNvPr>
          <p:cNvSpPr txBox="1"/>
          <p:nvPr/>
        </p:nvSpPr>
        <p:spPr>
          <a:xfrm>
            <a:off x="83325" y="652037"/>
            <a:ext cx="55293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DE" b="1" dirty="0" err="1"/>
              <a:t>Requirements</a:t>
            </a:r>
            <a:r>
              <a:rPr lang="de-DE" b="1" dirty="0"/>
              <a:t>:</a:t>
            </a:r>
            <a:br>
              <a:rPr lang="de-DE" dirty="0"/>
            </a:br>
            <a:r>
              <a:rPr lang="de-DE" dirty="0" err="1"/>
              <a:t>Does</a:t>
            </a:r>
            <a:r>
              <a:rPr lang="de-DE" dirty="0"/>
              <a:t> not </a:t>
            </a:r>
            <a:r>
              <a:rPr lang="de-DE" dirty="0" err="1"/>
              <a:t>cause</a:t>
            </a:r>
            <a:r>
              <a:rPr lang="de-DE" dirty="0"/>
              <a:t> </a:t>
            </a:r>
            <a:r>
              <a:rPr lang="de-DE" dirty="0" err="1"/>
              <a:t>unreasonable</a:t>
            </a:r>
            <a:r>
              <a:rPr lang="de-DE" dirty="0"/>
              <a:t> </a:t>
            </a:r>
            <a:r>
              <a:rPr lang="de-DE" dirty="0" err="1"/>
              <a:t>safety</a:t>
            </a:r>
            <a:r>
              <a:rPr lang="de-DE" dirty="0"/>
              <a:t> </a:t>
            </a:r>
            <a:r>
              <a:rPr lang="de-DE" dirty="0" err="1"/>
              <a:t>risks</a:t>
            </a:r>
            <a:endParaRPr lang="de-DE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A4E455EC-D1B3-4683-9D96-493C6C3D7568}"/>
              </a:ext>
            </a:extLst>
          </p:cNvPr>
          <p:cNvSpPr txBox="1"/>
          <p:nvPr/>
        </p:nvSpPr>
        <p:spPr>
          <a:xfrm>
            <a:off x="6579212" y="652037"/>
            <a:ext cx="531946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b="1" dirty="0"/>
              <a:t>Validation:</a:t>
            </a:r>
            <a:br>
              <a:rPr lang="de-DE" dirty="0"/>
            </a:br>
            <a:r>
              <a:rPr lang="de-DE" dirty="0" err="1"/>
              <a:t>Did</a:t>
            </a:r>
            <a:r>
              <a:rPr lang="de-DE" dirty="0"/>
              <a:t> not </a:t>
            </a:r>
            <a:r>
              <a:rPr lang="de-DE" dirty="0" err="1"/>
              <a:t>cause</a:t>
            </a:r>
            <a:r>
              <a:rPr lang="de-DE" dirty="0"/>
              <a:t> </a:t>
            </a:r>
            <a:r>
              <a:rPr lang="de-DE" dirty="0" err="1"/>
              <a:t>unreasonable</a:t>
            </a:r>
            <a:r>
              <a:rPr lang="de-DE" dirty="0"/>
              <a:t> </a:t>
            </a:r>
            <a:r>
              <a:rPr lang="de-DE" dirty="0" err="1"/>
              <a:t>safety</a:t>
            </a:r>
            <a:r>
              <a:rPr lang="de-DE" dirty="0"/>
              <a:t> </a:t>
            </a:r>
            <a:r>
              <a:rPr lang="de-DE" dirty="0" err="1"/>
              <a:t>risks</a:t>
            </a:r>
            <a:br>
              <a:rPr lang="de-DE" dirty="0"/>
            </a:br>
            <a:r>
              <a:rPr lang="de-DE" dirty="0"/>
              <a:t>(e.g.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balancing</a:t>
            </a:r>
            <a:r>
              <a:rPr lang="de-DE" dirty="0"/>
              <a:t> </a:t>
            </a:r>
            <a:r>
              <a:rPr lang="de-DE" dirty="0" err="1"/>
              <a:t>method</a:t>
            </a:r>
            <a:r>
              <a:rPr lang="de-DE" dirty="0"/>
              <a:t>)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9CB3FF71-A3AF-4A08-BEAD-AB0F04E5BC04}"/>
              </a:ext>
            </a:extLst>
          </p:cNvPr>
          <p:cNvSpPr txBox="1"/>
          <p:nvPr/>
        </p:nvSpPr>
        <p:spPr>
          <a:xfrm>
            <a:off x="452337" y="5270690"/>
            <a:ext cx="516038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DE" b="1" dirty="0" err="1"/>
              <a:t>Specification</a:t>
            </a:r>
            <a:r>
              <a:rPr lang="de-DE" b="1" dirty="0"/>
              <a:t>:</a:t>
            </a:r>
            <a:br>
              <a:rPr lang="de-DE" dirty="0"/>
            </a:br>
            <a:r>
              <a:rPr lang="de-DE" dirty="0" err="1"/>
              <a:t>Avoid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scenario</a:t>
            </a:r>
            <a:r>
              <a:rPr lang="de-DE" dirty="0"/>
              <a:t> x and</a:t>
            </a:r>
            <a:br>
              <a:rPr lang="de-DE" dirty="0"/>
            </a:br>
            <a:r>
              <a:rPr lang="de-DE" dirty="0" err="1"/>
              <a:t>mitigate</a:t>
            </a:r>
            <a:r>
              <a:rPr lang="de-DE" dirty="0"/>
              <a:t> an </a:t>
            </a:r>
            <a:r>
              <a:rPr lang="de-DE" dirty="0" err="1"/>
              <a:t>accident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scenario</a:t>
            </a:r>
            <a:r>
              <a:rPr lang="de-DE" dirty="0"/>
              <a:t> y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66790CA-7828-4B80-AA78-13EDD7806DAC}"/>
              </a:ext>
            </a:extLst>
          </p:cNvPr>
          <p:cNvSpPr txBox="1"/>
          <p:nvPr/>
        </p:nvSpPr>
        <p:spPr>
          <a:xfrm>
            <a:off x="6455703" y="5270689"/>
            <a:ext cx="491826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DE" b="1" dirty="0" err="1"/>
              <a:t>Verification</a:t>
            </a:r>
            <a:r>
              <a:rPr lang="de-DE" b="1" dirty="0"/>
              <a:t>:</a:t>
            </a:r>
            <a:br>
              <a:rPr lang="de-DE" dirty="0"/>
            </a:br>
            <a:r>
              <a:rPr lang="de-DE" dirty="0"/>
              <a:t>Test </a:t>
            </a:r>
            <a:r>
              <a:rPr lang="de-DE" dirty="0" err="1"/>
              <a:t>scenario</a:t>
            </a:r>
            <a:r>
              <a:rPr lang="de-DE" dirty="0"/>
              <a:t> x and </a:t>
            </a:r>
            <a:r>
              <a:rPr lang="de-DE" dirty="0" err="1"/>
              <a:t>verify</a:t>
            </a:r>
            <a:r>
              <a:rPr lang="de-DE" dirty="0"/>
              <a:t> </a:t>
            </a:r>
            <a:r>
              <a:rPr lang="de-DE" dirty="0" err="1"/>
              <a:t>avoidance</a:t>
            </a:r>
            <a:br>
              <a:rPr lang="de-DE" dirty="0"/>
            </a:br>
            <a:r>
              <a:rPr lang="de-DE" dirty="0"/>
              <a:t>Test </a:t>
            </a:r>
            <a:r>
              <a:rPr lang="de-DE" dirty="0" err="1"/>
              <a:t>scenario</a:t>
            </a:r>
            <a:r>
              <a:rPr lang="de-DE" dirty="0"/>
              <a:t> y and </a:t>
            </a:r>
            <a:r>
              <a:rPr lang="de-DE" dirty="0" err="1"/>
              <a:t>verify</a:t>
            </a:r>
            <a:r>
              <a:rPr lang="de-DE" dirty="0"/>
              <a:t> </a:t>
            </a:r>
            <a:r>
              <a:rPr lang="de-DE" dirty="0" err="1"/>
              <a:t>mitigation</a:t>
            </a:r>
            <a:endParaRPr lang="de-DE" dirty="0"/>
          </a:p>
        </p:txBody>
      </p:sp>
      <p:sp>
        <p:nvSpPr>
          <p:cNvPr id="8" name="Pfeil: nach unten 7">
            <a:extLst>
              <a:ext uri="{FF2B5EF4-FFF2-40B4-BE49-F238E27FC236}">
                <a16:creationId xmlns:a16="http://schemas.microsoft.com/office/drawing/2014/main" id="{EAD70FF7-1782-42DF-A2C6-2D36BDEB50D5}"/>
              </a:ext>
            </a:extLst>
          </p:cNvPr>
          <p:cNvSpPr/>
          <p:nvPr/>
        </p:nvSpPr>
        <p:spPr bwMode="auto">
          <a:xfrm rot="19301337">
            <a:off x="2194880" y="2005469"/>
            <a:ext cx="1306286" cy="2687217"/>
          </a:xfrm>
          <a:prstGeom prst="down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0" name="Pfeil: nach unten 9">
            <a:extLst>
              <a:ext uri="{FF2B5EF4-FFF2-40B4-BE49-F238E27FC236}">
                <a16:creationId xmlns:a16="http://schemas.microsoft.com/office/drawing/2014/main" id="{1CD1AC9F-27DF-4AE9-8EA0-B2E681BC5718}"/>
              </a:ext>
            </a:extLst>
          </p:cNvPr>
          <p:cNvSpPr/>
          <p:nvPr/>
        </p:nvSpPr>
        <p:spPr bwMode="auto">
          <a:xfrm rot="13531304">
            <a:off x="8536695" y="1953707"/>
            <a:ext cx="1306286" cy="2687217"/>
          </a:xfrm>
          <a:prstGeom prst="down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58090301-5D29-4355-8BA6-6AD7F5252698}"/>
              </a:ext>
            </a:extLst>
          </p:cNvPr>
          <p:cNvSpPr/>
          <p:nvPr/>
        </p:nvSpPr>
        <p:spPr>
          <a:xfrm>
            <a:off x="2034113" y="2482269"/>
            <a:ext cx="4075369" cy="2246769"/>
          </a:xfrm>
          <a:prstGeom prst="rect">
            <a:avLst/>
          </a:prstGeom>
          <a:ln w="38100">
            <a:solidFill>
              <a:schemeClr val="accent1"/>
            </a:solidFill>
            <a:prstDash val="sysDash"/>
          </a:ln>
        </p:spPr>
        <p:txBody>
          <a:bodyPr wrap="square">
            <a:spAutoFit/>
          </a:bodyPr>
          <a:lstStyle/>
          <a:p>
            <a:pPr algn="l"/>
            <a:r>
              <a:rPr lang="en-US" i="1" dirty="0"/>
              <a:t>…not cause any traffic accidents [incidents/events] resulting in [destruction of property,] injury or death that were </a:t>
            </a:r>
            <a:r>
              <a:rPr lang="en-US" b="1" i="1" dirty="0"/>
              <a:t>reasonably foreseeable and preventable.</a:t>
            </a:r>
            <a:endParaRPr lang="de-DE" b="1" dirty="0"/>
          </a:p>
        </p:txBody>
      </p: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58F19701-1E72-4E12-9F1B-0ABDA8622847}"/>
              </a:ext>
            </a:extLst>
          </p:cNvPr>
          <p:cNvCxnSpPr>
            <a:cxnSpLocks/>
          </p:cNvCxnSpPr>
          <p:nvPr/>
        </p:nvCxnSpPr>
        <p:spPr bwMode="auto">
          <a:xfrm flipV="1">
            <a:off x="5484307" y="5809383"/>
            <a:ext cx="842979" cy="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884087A5-2FAD-4D78-9868-7A44DC6C90CB}"/>
              </a:ext>
            </a:extLst>
          </p:cNvPr>
          <p:cNvCxnSpPr>
            <a:cxnSpLocks/>
          </p:cNvCxnSpPr>
          <p:nvPr/>
        </p:nvCxnSpPr>
        <p:spPr bwMode="auto">
          <a:xfrm flipV="1">
            <a:off x="5687993" y="1048616"/>
            <a:ext cx="842979" cy="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13647018-4A39-4FB2-B83F-7A58133F3300}"/>
              </a:ext>
            </a:extLst>
          </p:cNvPr>
          <p:cNvCxnSpPr>
            <a:stCxn id="4" idx="2"/>
          </p:cNvCxnSpPr>
          <p:nvPr/>
        </p:nvCxnSpPr>
        <p:spPr bwMode="auto">
          <a:xfrm flipH="1">
            <a:off x="2848023" y="1359923"/>
            <a:ext cx="2" cy="89058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8" name="Textfeld 17">
            <a:extLst>
              <a:ext uri="{FF2B5EF4-FFF2-40B4-BE49-F238E27FC236}">
                <a16:creationId xmlns:a16="http://schemas.microsoft.com/office/drawing/2014/main" id="{9F82368C-392A-4E1C-9709-CDFE0B0FC913}"/>
              </a:ext>
            </a:extLst>
          </p:cNvPr>
          <p:cNvSpPr txBox="1"/>
          <p:nvPr/>
        </p:nvSpPr>
        <p:spPr>
          <a:xfrm>
            <a:off x="2815788" y="1565388"/>
            <a:ext cx="29844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Derived</a:t>
            </a:r>
            <a:r>
              <a:rPr lang="de-DE" dirty="0"/>
              <a:t> </a:t>
            </a:r>
            <a:r>
              <a:rPr lang="de-DE" dirty="0" err="1"/>
              <a:t>specifications</a:t>
            </a:r>
            <a:endParaRPr lang="de-DE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FE1A4FFE-6C8C-45E0-B18B-CAC5C7DD0DB7}"/>
              </a:ext>
            </a:extLst>
          </p:cNvPr>
          <p:cNvSpPr txBox="1"/>
          <p:nvPr/>
        </p:nvSpPr>
        <p:spPr>
          <a:xfrm>
            <a:off x="118091" y="3149022"/>
            <a:ext cx="1758816" cy="400110"/>
          </a:xfrm>
          <a:prstGeom prst="rect">
            <a:avLst/>
          </a:prstGeom>
          <a:noFill/>
          <a:ln w="38100">
            <a:solidFill>
              <a:schemeClr val="accent1"/>
            </a:solidFill>
            <a:prstDash val="sysDash"/>
          </a:ln>
        </p:spPr>
        <p:txBody>
          <a:bodyPr wrap="none" rtlCol="0">
            <a:spAutoFit/>
          </a:bodyPr>
          <a:lstStyle/>
          <a:p>
            <a:r>
              <a:rPr lang="de-DE" dirty="0"/>
              <a:t>More </a:t>
            </a:r>
            <a:r>
              <a:rPr lang="de-DE" dirty="0" err="1"/>
              <a:t>specs</a:t>
            </a:r>
            <a:r>
              <a:rPr lang="de-DE" dirty="0"/>
              <a:t>?</a:t>
            </a:r>
          </a:p>
        </p:txBody>
      </p:sp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4D3D2EEE-6911-4E8A-BC96-D9FC3911D0C2}"/>
              </a:ext>
            </a:extLst>
          </p:cNvPr>
          <p:cNvCxnSpPr/>
          <p:nvPr/>
        </p:nvCxnSpPr>
        <p:spPr bwMode="auto">
          <a:xfrm flipH="1">
            <a:off x="2861877" y="4785955"/>
            <a:ext cx="2" cy="89058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9" name="Textfeld 18">
            <a:extLst>
              <a:ext uri="{FF2B5EF4-FFF2-40B4-BE49-F238E27FC236}">
                <a16:creationId xmlns:a16="http://schemas.microsoft.com/office/drawing/2014/main" id="{9D2496D1-7519-41BA-8BB0-492057D84076}"/>
              </a:ext>
            </a:extLst>
          </p:cNvPr>
          <p:cNvSpPr txBox="1"/>
          <p:nvPr/>
        </p:nvSpPr>
        <p:spPr>
          <a:xfrm>
            <a:off x="2829642" y="4991420"/>
            <a:ext cx="29844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Derived</a:t>
            </a:r>
            <a:r>
              <a:rPr lang="de-DE" dirty="0"/>
              <a:t> </a:t>
            </a:r>
            <a:r>
              <a:rPr lang="de-DE" dirty="0" err="1"/>
              <a:t>specifications</a:t>
            </a:r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14C290EC-418E-4BF3-9154-92F0B70E5603}"/>
              </a:ext>
            </a:extLst>
          </p:cNvPr>
          <p:cNvSpPr txBox="1"/>
          <p:nvPr/>
        </p:nvSpPr>
        <p:spPr>
          <a:xfrm>
            <a:off x="6266688" y="4375095"/>
            <a:ext cx="57342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>
                <a:solidFill>
                  <a:srgbClr val="FF0000"/>
                </a:solidFill>
              </a:rPr>
              <a:t>Process</a:t>
            </a:r>
            <a:r>
              <a:rPr lang="de-DE" b="1" dirty="0">
                <a:solidFill>
                  <a:srgbClr val="FF0000"/>
                </a:solidFill>
              </a:rPr>
              <a:t> </a:t>
            </a:r>
            <a:r>
              <a:rPr lang="de-DE" b="1" dirty="0" err="1">
                <a:solidFill>
                  <a:srgbClr val="FF0000"/>
                </a:solidFill>
              </a:rPr>
              <a:t>of</a:t>
            </a:r>
            <a:r>
              <a:rPr lang="de-DE" b="1" dirty="0">
                <a:solidFill>
                  <a:srgbClr val="FF0000"/>
                </a:solidFill>
              </a:rPr>
              <a:t> Derivation </a:t>
            </a:r>
            <a:r>
              <a:rPr lang="de-DE" b="1" dirty="0" err="1">
                <a:solidFill>
                  <a:srgbClr val="FF0000"/>
                </a:solidFill>
              </a:rPr>
              <a:t>of</a:t>
            </a:r>
            <a:r>
              <a:rPr lang="de-DE" b="1" dirty="0">
                <a:solidFill>
                  <a:srgbClr val="FF0000"/>
                </a:solidFill>
              </a:rPr>
              <a:t> </a:t>
            </a:r>
            <a:r>
              <a:rPr lang="de-DE" b="1" dirty="0" err="1">
                <a:solidFill>
                  <a:srgbClr val="FF0000"/>
                </a:solidFill>
              </a:rPr>
              <a:t>Specifications</a:t>
            </a:r>
            <a:br>
              <a:rPr lang="de-DE" b="1" dirty="0">
                <a:solidFill>
                  <a:srgbClr val="FF0000"/>
                </a:solidFill>
              </a:rPr>
            </a:br>
            <a:r>
              <a:rPr lang="de-DE" b="1" dirty="0">
                <a:solidFill>
                  <a:srgbClr val="FF0000"/>
                </a:solidFill>
              </a:rPr>
              <a:t>intransparent?</a:t>
            </a:r>
          </a:p>
        </p:txBody>
      </p:sp>
    </p:spTree>
    <p:extLst>
      <p:ext uri="{BB962C8B-B14F-4D97-AF65-F5344CB8AC3E}">
        <p14:creationId xmlns:p14="http://schemas.microsoft.com/office/powerpoint/2010/main" val="3436298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1" grpId="0" animBg="1"/>
      <p:bldP spid="18" grpId="0"/>
      <p:bldP spid="3" grpId="0" animBg="1"/>
      <p:bldP spid="19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344C1D-B045-4A3F-B766-2E31330B85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„</a:t>
            </a:r>
            <a:r>
              <a:rPr lang="de-DE" b="1" dirty="0" err="1"/>
              <a:t>Reasonably</a:t>
            </a:r>
            <a:r>
              <a:rPr lang="de-DE" b="1" dirty="0"/>
              <a:t> </a:t>
            </a:r>
            <a:r>
              <a:rPr lang="de-DE" b="1" dirty="0" err="1"/>
              <a:t>foreseeable</a:t>
            </a:r>
            <a:r>
              <a:rPr lang="de-DE" b="1" dirty="0"/>
              <a:t> and </a:t>
            </a:r>
            <a:r>
              <a:rPr lang="de-DE" b="1" dirty="0" err="1"/>
              <a:t>preventable</a:t>
            </a:r>
            <a:r>
              <a:rPr lang="de-DE" b="1" dirty="0"/>
              <a:t>“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AB32617-2C3B-4551-8E8E-DF9246025C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2" y="1854202"/>
            <a:ext cx="6459722" cy="4312684"/>
          </a:xfrm>
        </p:spPr>
        <p:txBody>
          <a:bodyPr/>
          <a:lstStyle/>
          <a:p>
            <a:r>
              <a:rPr lang="de-DE" dirty="0" err="1"/>
              <a:t>Foreseeable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whom</a:t>
            </a:r>
            <a:r>
              <a:rPr lang="de-DE" dirty="0"/>
              <a:t>?</a:t>
            </a:r>
          </a:p>
          <a:p>
            <a:pPr lvl="1"/>
            <a:r>
              <a:rPr lang="de-DE" dirty="0"/>
              <a:t>Expert Driver</a:t>
            </a:r>
          </a:p>
          <a:p>
            <a:pPr lvl="1"/>
            <a:r>
              <a:rPr lang="de-DE" dirty="0"/>
              <a:t>Computer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sensors</a:t>
            </a:r>
            <a:endParaRPr lang="de-DE" dirty="0"/>
          </a:p>
          <a:p>
            <a:pPr lvl="1"/>
            <a:r>
              <a:rPr lang="de-DE" dirty="0" err="1"/>
              <a:t>Programmer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ADS</a:t>
            </a:r>
          </a:p>
          <a:p>
            <a:pPr lvl="1"/>
            <a:r>
              <a:rPr lang="de-DE" dirty="0" err="1"/>
              <a:t>Neural</a:t>
            </a:r>
            <a:r>
              <a:rPr lang="de-DE" dirty="0"/>
              <a:t> Network</a:t>
            </a:r>
          </a:p>
          <a:p>
            <a:r>
              <a:rPr lang="de-DE" dirty="0" err="1"/>
              <a:t>Preventable</a:t>
            </a:r>
            <a:r>
              <a:rPr lang="de-DE" dirty="0"/>
              <a:t> </a:t>
            </a:r>
            <a:r>
              <a:rPr lang="de-DE" dirty="0" err="1"/>
              <a:t>through</a:t>
            </a:r>
            <a:r>
              <a:rPr lang="de-DE" dirty="0"/>
              <a:t> </a:t>
            </a:r>
            <a:r>
              <a:rPr lang="de-DE" dirty="0" err="1"/>
              <a:t>what</a:t>
            </a:r>
            <a:r>
              <a:rPr lang="de-DE" dirty="0"/>
              <a:t>?</a:t>
            </a:r>
          </a:p>
          <a:p>
            <a:pPr lvl="1"/>
            <a:r>
              <a:rPr lang="de-DE" dirty="0"/>
              <a:t>Expert Driver-like </a:t>
            </a:r>
            <a:r>
              <a:rPr lang="de-DE" dirty="0" err="1"/>
              <a:t>control</a:t>
            </a:r>
            <a:r>
              <a:rPr lang="de-DE" dirty="0"/>
              <a:t> </a:t>
            </a:r>
            <a:r>
              <a:rPr lang="de-DE" dirty="0" err="1"/>
              <a:t>system</a:t>
            </a:r>
            <a:endParaRPr lang="de-DE" dirty="0"/>
          </a:p>
          <a:p>
            <a:pPr lvl="1"/>
            <a:r>
              <a:rPr lang="de-DE" dirty="0"/>
              <a:t>Fast </a:t>
            </a:r>
            <a:r>
              <a:rPr lang="de-DE" dirty="0" err="1"/>
              <a:t>brake</a:t>
            </a:r>
            <a:r>
              <a:rPr lang="de-DE" dirty="0"/>
              <a:t> </a:t>
            </a:r>
            <a:r>
              <a:rPr lang="de-DE" dirty="0" err="1"/>
              <a:t>actuator</a:t>
            </a:r>
            <a:endParaRPr lang="de-DE" dirty="0"/>
          </a:p>
          <a:p>
            <a:pPr lvl="1"/>
            <a:r>
              <a:rPr lang="de-DE" dirty="0"/>
              <a:t>Fast </a:t>
            </a:r>
            <a:r>
              <a:rPr lang="de-DE" dirty="0" err="1"/>
              <a:t>steering</a:t>
            </a:r>
            <a:r>
              <a:rPr lang="de-DE" dirty="0"/>
              <a:t> </a:t>
            </a:r>
            <a:r>
              <a:rPr lang="de-DE" dirty="0" err="1"/>
              <a:t>system</a:t>
            </a:r>
            <a:endParaRPr lang="de-DE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71629BAD-9EC7-4FEC-954E-64A39D244410}"/>
              </a:ext>
            </a:extLst>
          </p:cNvPr>
          <p:cNvSpPr txBox="1"/>
          <p:nvPr/>
        </p:nvSpPr>
        <p:spPr>
          <a:xfrm>
            <a:off x="6387510" y="3135386"/>
            <a:ext cx="48718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>
                <a:solidFill>
                  <a:srgbClr val="FF0000"/>
                </a:solidFill>
              </a:rPr>
              <a:t>RFaP</a:t>
            </a:r>
            <a:r>
              <a:rPr lang="de-DE" b="1" dirty="0">
                <a:solidFill>
                  <a:srgbClr val="FF0000"/>
                </a:solidFill>
              </a:rPr>
              <a:t> </a:t>
            </a:r>
            <a:r>
              <a:rPr lang="de-DE" b="1" dirty="0" err="1">
                <a:solidFill>
                  <a:srgbClr val="FF0000"/>
                </a:solidFill>
              </a:rPr>
              <a:t>needs</a:t>
            </a:r>
            <a:r>
              <a:rPr lang="de-DE" b="1" dirty="0">
                <a:solidFill>
                  <a:srgbClr val="FF0000"/>
                </a:solidFill>
              </a:rPr>
              <a:t> </a:t>
            </a:r>
            <a:r>
              <a:rPr lang="de-DE" b="1" dirty="0" err="1">
                <a:solidFill>
                  <a:srgbClr val="FF0000"/>
                </a:solidFill>
              </a:rPr>
              <a:t>further</a:t>
            </a:r>
            <a:r>
              <a:rPr lang="de-DE" b="1" dirty="0">
                <a:solidFill>
                  <a:srgbClr val="FF0000"/>
                </a:solidFill>
              </a:rPr>
              <a:t> </a:t>
            </a:r>
            <a:r>
              <a:rPr lang="de-DE" b="1" dirty="0" err="1">
                <a:solidFill>
                  <a:srgbClr val="FF0000"/>
                </a:solidFill>
              </a:rPr>
              <a:t>specification</a:t>
            </a:r>
            <a:br>
              <a:rPr lang="de-DE" b="1" dirty="0">
                <a:solidFill>
                  <a:srgbClr val="FF0000"/>
                </a:solidFill>
              </a:rPr>
            </a:br>
            <a:r>
              <a:rPr lang="de-DE" b="1" dirty="0">
                <a:solidFill>
                  <a:srgbClr val="FF0000"/>
                </a:solidFill>
              </a:rPr>
              <a:t>and </a:t>
            </a:r>
            <a:r>
              <a:rPr lang="de-DE" b="1" dirty="0" err="1">
                <a:solidFill>
                  <a:srgbClr val="FF0000"/>
                </a:solidFill>
              </a:rPr>
              <a:t>interpretation</a:t>
            </a:r>
            <a:r>
              <a:rPr lang="de-DE" b="1" dirty="0">
                <a:solidFill>
                  <a:srgbClr val="FF0000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630943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2EA404-0D6D-4555-997E-A2B0EB67A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err="1"/>
              <a:t>Conclusions</a:t>
            </a:r>
            <a:r>
              <a:rPr lang="de-DE" b="1" dirty="0"/>
              <a:t> and </a:t>
            </a:r>
            <a:r>
              <a:rPr lang="de-DE" b="1" dirty="0" err="1"/>
              <a:t>Proposal</a:t>
            </a:r>
            <a:r>
              <a:rPr lang="de-DE" b="1" dirty="0"/>
              <a:t> </a:t>
            </a:r>
            <a:r>
              <a:rPr lang="de-DE" b="1" dirty="0" err="1"/>
              <a:t>from</a:t>
            </a:r>
            <a:r>
              <a:rPr lang="de-DE" b="1" dirty="0"/>
              <a:t> FRAV-03-03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DE043AF-6B37-42AB-90F2-FCEE79944C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1" y="1358283"/>
            <a:ext cx="11247967" cy="4808603"/>
          </a:xfrm>
        </p:spPr>
        <p:txBody>
          <a:bodyPr/>
          <a:lstStyle/>
          <a:p>
            <a:r>
              <a:rPr lang="de-DE" dirty="0"/>
              <a:t>Framework </a:t>
            </a:r>
            <a:r>
              <a:rPr lang="de-DE" dirty="0" err="1"/>
              <a:t>Document</a:t>
            </a:r>
            <a:r>
              <a:rPr lang="de-DE" dirty="0"/>
              <a:t> </a:t>
            </a:r>
            <a:r>
              <a:rPr lang="de-DE" dirty="0" err="1"/>
              <a:t>defines</a:t>
            </a:r>
            <a:r>
              <a:rPr lang="de-DE" dirty="0"/>
              <a:t> top-level </a:t>
            </a:r>
            <a:r>
              <a:rPr lang="de-DE" dirty="0" err="1"/>
              <a:t>requirements</a:t>
            </a:r>
            <a:endParaRPr lang="de-DE" dirty="0"/>
          </a:p>
          <a:p>
            <a:r>
              <a:rPr lang="de-DE" dirty="0" err="1"/>
              <a:t>Specifications</a:t>
            </a:r>
            <a:r>
              <a:rPr lang="de-DE" dirty="0"/>
              <a:t> </a:t>
            </a:r>
            <a:r>
              <a:rPr lang="de-DE" dirty="0" err="1"/>
              <a:t>need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derived</a:t>
            </a:r>
            <a:endParaRPr lang="de-DE" dirty="0"/>
          </a:p>
          <a:p>
            <a:r>
              <a:rPr lang="de-DE" dirty="0" err="1"/>
              <a:t>Some</a:t>
            </a:r>
            <a:r>
              <a:rPr lang="de-DE" dirty="0"/>
              <a:t> </a:t>
            </a:r>
            <a:r>
              <a:rPr lang="de-DE" dirty="0" err="1"/>
              <a:t>kind</a:t>
            </a:r>
            <a:r>
              <a:rPr lang="de-DE" dirty="0"/>
              <a:t> of „</a:t>
            </a:r>
            <a:r>
              <a:rPr lang="de-DE" dirty="0" err="1"/>
              <a:t>product</a:t>
            </a:r>
            <a:r>
              <a:rPr lang="de-DE" dirty="0"/>
              <a:t> </a:t>
            </a:r>
            <a:r>
              <a:rPr lang="de-DE" dirty="0" err="1"/>
              <a:t>development</a:t>
            </a:r>
            <a:r>
              <a:rPr lang="de-DE" dirty="0"/>
              <a:t> </a:t>
            </a:r>
            <a:r>
              <a:rPr lang="de-DE" dirty="0" err="1"/>
              <a:t>process</a:t>
            </a:r>
            <a:r>
              <a:rPr lang="de-DE" dirty="0"/>
              <a:t>“ (</a:t>
            </a:r>
            <a:r>
              <a:rPr lang="de-DE" dirty="0">
                <a:sym typeface="Wingdings" panose="05000000000000000000" pitchFamily="2" charset="2"/>
              </a:rPr>
              <a:t> V-Model)</a:t>
            </a:r>
          </a:p>
          <a:p>
            <a:r>
              <a:rPr lang="de-DE" dirty="0" err="1">
                <a:sym typeface="Wingdings" panose="05000000000000000000" pitchFamily="2" charset="2"/>
              </a:rPr>
              <a:t>Define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RFaP</a:t>
            </a:r>
            <a:r>
              <a:rPr lang="de-DE" dirty="0">
                <a:sym typeface="Wingdings" panose="05000000000000000000" pitchFamily="2" charset="2"/>
              </a:rPr>
              <a:t> on a </a:t>
            </a:r>
            <a:r>
              <a:rPr lang="de-DE" dirty="0" err="1">
                <a:sym typeface="Wingdings" panose="05000000000000000000" pitchFamily="2" charset="2"/>
              </a:rPr>
              <a:t>technical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basis</a:t>
            </a:r>
            <a:endParaRPr lang="de-DE" dirty="0"/>
          </a:p>
          <a:p>
            <a:r>
              <a:rPr lang="de-DE" dirty="0" err="1"/>
              <a:t>Process</a:t>
            </a:r>
            <a:r>
              <a:rPr lang="de-DE" dirty="0"/>
              <a:t> </a:t>
            </a:r>
            <a:r>
              <a:rPr lang="de-DE" dirty="0" err="1"/>
              <a:t>proposal</a:t>
            </a:r>
            <a:r>
              <a:rPr lang="de-DE" dirty="0"/>
              <a:t>: </a:t>
            </a:r>
            <a:r>
              <a:rPr lang="de-DE" u="sng" dirty="0" err="1"/>
              <a:t>Agree</a:t>
            </a:r>
            <a:r>
              <a:rPr lang="de-DE" u="sng" dirty="0"/>
              <a:t> on </a:t>
            </a:r>
            <a:r>
              <a:rPr lang="de-DE" u="sng" dirty="0" err="1"/>
              <a:t>Specifications</a:t>
            </a:r>
            <a:r>
              <a:rPr lang="de-DE" u="sng" dirty="0"/>
              <a:t> top-down</a:t>
            </a:r>
            <a:r>
              <a:rPr lang="de-DE" dirty="0"/>
              <a:t>!</a:t>
            </a:r>
          </a:p>
          <a:p>
            <a:pPr lvl="1"/>
            <a:r>
              <a:rPr lang="de-DE" dirty="0"/>
              <a:t>As </a:t>
            </a:r>
            <a:r>
              <a:rPr lang="de-DE" dirty="0" err="1"/>
              <a:t>opposed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collecting</a:t>
            </a:r>
            <a:r>
              <a:rPr lang="de-DE" dirty="0"/>
              <a:t> </a:t>
            </a:r>
            <a:r>
              <a:rPr lang="de-DE" dirty="0" err="1"/>
              <a:t>requirements</a:t>
            </a:r>
            <a:r>
              <a:rPr lang="de-DE" dirty="0"/>
              <a:t> </a:t>
            </a:r>
            <a:r>
              <a:rPr lang="de-DE" dirty="0" err="1"/>
              <a:t>where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derivation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unclear</a:t>
            </a:r>
            <a:endParaRPr lang="de-DE" dirty="0"/>
          </a:p>
          <a:p>
            <a:r>
              <a:rPr lang="de-DE" dirty="0"/>
              <a:t>Technical </a:t>
            </a:r>
            <a:r>
              <a:rPr lang="de-DE" dirty="0" err="1"/>
              <a:t>proposal</a:t>
            </a:r>
            <a:r>
              <a:rPr lang="de-DE" dirty="0"/>
              <a:t> (</a:t>
            </a:r>
            <a:r>
              <a:rPr lang="de-DE" dirty="0" err="1"/>
              <a:t>as</a:t>
            </a:r>
            <a:r>
              <a:rPr lang="de-DE" dirty="0"/>
              <a:t> an </a:t>
            </a:r>
            <a:r>
              <a:rPr lang="de-DE" dirty="0" err="1"/>
              <a:t>example</a:t>
            </a:r>
            <a:r>
              <a:rPr lang="de-DE" dirty="0"/>
              <a:t>): </a:t>
            </a:r>
          </a:p>
          <a:p>
            <a:pPr lvl="1"/>
            <a:r>
              <a:rPr lang="de-DE" dirty="0" err="1"/>
              <a:t>Physical</a:t>
            </a:r>
            <a:r>
              <a:rPr lang="de-DE" dirty="0"/>
              <a:t> </a:t>
            </a:r>
            <a:r>
              <a:rPr lang="de-DE" dirty="0" err="1"/>
              <a:t>limitations</a:t>
            </a:r>
            <a:r>
              <a:rPr lang="de-DE" dirty="0"/>
              <a:t> </a:t>
            </a:r>
            <a:r>
              <a:rPr lang="de-DE" sz="1800" i="1" dirty="0"/>
              <a:t>(</a:t>
            </a:r>
            <a:r>
              <a:rPr lang="de-DE" sz="1800" i="1" dirty="0" err="1"/>
              <a:t>DE‘s</a:t>
            </a:r>
            <a:r>
              <a:rPr lang="de-DE" sz="1800" i="1" dirty="0"/>
              <a:t> </a:t>
            </a:r>
            <a:r>
              <a:rPr lang="de-DE" sz="1800" i="1" dirty="0" err="1"/>
              <a:t>preference</a:t>
            </a:r>
            <a:r>
              <a:rPr lang="de-DE" sz="1800" i="1" dirty="0"/>
              <a:t>)</a:t>
            </a:r>
            <a:endParaRPr lang="de-DE" i="1" dirty="0"/>
          </a:p>
          <a:p>
            <a:pPr lvl="1"/>
            <a:r>
              <a:rPr lang="de-DE" dirty="0"/>
              <a:t>(</a:t>
            </a:r>
            <a:r>
              <a:rPr lang="de-DE" dirty="0" err="1"/>
              <a:t>Safety</a:t>
            </a:r>
            <a:r>
              <a:rPr lang="de-DE" dirty="0"/>
              <a:t> </a:t>
            </a:r>
            <a:r>
              <a:rPr lang="de-DE" dirty="0" err="1"/>
              <a:t>Envelope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special</a:t>
            </a:r>
            <a:r>
              <a:rPr lang="de-DE" dirty="0"/>
              <a:t> form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physical</a:t>
            </a:r>
            <a:r>
              <a:rPr lang="de-DE" dirty="0"/>
              <a:t> </a:t>
            </a:r>
            <a:r>
              <a:rPr lang="de-DE" dirty="0" err="1"/>
              <a:t>limitations</a:t>
            </a:r>
            <a:r>
              <a:rPr lang="de-DE" dirty="0"/>
              <a:t>)</a:t>
            </a:r>
          </a:p>
          <a:p>
            <a:pPr lvl="1"/>
            <a:r>
              <a:rPr lang="de-DE" dirty="0"/>
              <a:t>Expert </a:t>
            </a:r>
            <a:r>
              <a:rPr lang="de-DE" dirty="0" err="1"/>
              <a:t>driver</a:t>
            </a:r>
            <a:r>
              <a:rPr lang="de-DE" dirty="0"/>
              <a:t> </a:t>
            </a:r>
            <a:r>
              <a:rPr lang="de-DE" dirty="0" err="1"/>
              <a:t>model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6386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astmuster07">
  <a:themeElements>
    <a:clrScheme name="bastmuster07 1">
      <a:dk1>
        <a:srgbClr val="000000"/>
      </a:dk1>
      <a:lt1>
        <a:srgbClr val="F4FAF4"/>
      </a:lt1>
      <a:dk2>
        <a:srgbClr val="000000"/>
      </a:dk2>
      <a:lt2>
        <a:srgbClr val="808080"/>
      </a:lt2>
      <a:accent1>
        <a:srgbClr val="54B631"/>
      </a:accent1>
      <a:accent2>
        <a:srgbClr val="CC8648"/>
      </a:accent2>
      <a:accent3>
        <a:srgbClr val="F8FCF8"/>
      </a:accent3>
      <a:accent4>
        <a:srgbClr val="000000"/>
      </a:accent4>
      <a:accent5>
        <a:srgbClr val="B3D7AD"/>
      </a:accent5>
      <a:accent6>
        <a:srgbClr val="B97940"/>
      </a:accent6>
      <a:hlink>
        <a:srgbClr val="667AB3"/>
      </a:hlink>
      <a:folHlink>
        <a:srgbClr val="FFF500"/>
      </a:folHlink>
    </a:clrScheme>
    <a:fontScheme name="bastmuster07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bastmuster07 1">
        <a:dk1>
          <a:srgbClr val="000000"/>
        </a:dk1>
        <a:lt1>
          <a:srgbClr val="F4FAF4"/>
        </a:lt1>
        <a:dk2>
          <a:srgbClr val="000000"/>
        </a:dk2>
        <a:lt2>
          <a:srgbClr val="808080"/>
        </a:lt2>
        <a:accent1>
          <a:srgbClr val="54B631"/>
        </a:accent1>
        <a:accent2>
          <a:srgbClr val="CC8648"/>
        </a:accent2>
        <a:accent3>
          <a:srgbClr val="F8FCF8"/>
        </a:accent3>
        <a:accent4>
          <a:srgbClr val="000000"/>
        </a:accent4>
        <a:accent5>
          <a:srgbClr val="B3D7AD"/>
        </a:accent5>
        <a:accent6>
          <a:srgbClr val="B97940"/>
        </a:accent6>
        <a:hlink>
          <a:srgbClr val="667AB3"/>
        </a:hlink>
        <a:folHlink>
          <a:srgbClr val="FFF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stmuster07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54B631"/>
        </a:accent1>
        <a:accent2>
          <a:srgbClr val="CC8648"/>
        </a:accent2>
        <a:accent3>
          <a:srgbClr val="FFFFFF"/>
        </a:accent3>
        <a:accent4>
          <a:srgbClr val="000000"/>
        </a:accent4>
        <a:accent5>
          <a:srgbClr val="B3D7AD"/>
        </a:accent5>
        <a:accent6>
          <a:srgbClr val="B97940"/>
        </a:accent6>
        <a:hlink>
          <a:srgbClr val="667AB3"/>
        </a:hlink>
        <a:folHlink>
          <a:srgbClr val="FFF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stmuster07 3">
        <a:dk1>
          <a:srgbClr val="000000"/>
        </a:dk1>
        <a:lt1>
          <a:srgbClr val="F4FAF4"/>
        </a:lt1>
        <a:dk2>
          <a:srgbClr val="6E6E6E"/>
        </a:dk2>
        <a:lt2>
          <a:srgbClr val="AAAAAA"/>
        </a:lt2>
        <a:accent1>
          <a:srgbClr val="8CD26E"/>
        </a:accent1>
        <a:accent2>
          <a:srgbClr val="DCB48C"/>
        </a:accent2>
        <a:accent3>
          <a:srgbClr val="F8FCF8"/>
        </a:accent3>
        <a:accent4>
          <a:srgbClr val="000000"/>
        </a:accent4>
        <a:accent5>
          <a:srgbClr val="C5E5BA"/>
        </a:accent5>
        <a:accent6>
          <a:srgbClr val="C7A37E"/>
        </a:accent6>
        <a:hlink>
          <a:srgbClr val="A0AAC8"/>
        </a:hlink>
        <a:folHlink>
          <a:srgbClr val="FAF05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stmuster07 4">
        <a:dk1>
          <a:srgbClr val="000000"/>
        </a:dk1>
        <a:lt1>
          <a:srgbClr val="F4FAF4"/>
        </a:lt1>
        <a:dk2>
          <a:srgbClr val="000000"/>
        </a:dk2>
        <a:lt2>
          <a:srgbClr val="808080"/>
        </a:lt2>
        <a:accent1>
          <a:srgbClr val="32641E"/>
        </a:accent1>
        <a:accent2>
          <a:srgbClr val="8C5A28"/>
        </a:accent2>
        <a:accent3>
          <a:srgbClr val="F8FCF8"/>
        </a:accent3>
        <a:accent4>
          <a:srgbClr val="000000"/>
        </a:accent4>
        <a:accent5>
          <a:srgbClr val="ADB8AB"/>
        </a:accent5>
        <a:accent6>
          <a:srgbClr val="7E5123"/>
        </a:accent6>
        <a:hlink>
          <a:srgbClr val="3C5078"/>
        </a:hlink>
        <a:folHlink>
          <a:srgbClr val="C8BE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stmuster07 5">
        <a:dk1>
          <a:srgbClr val="000000"/>
        </a:dk1>
        <a:lt1>
          <a:srgbClr val="96C896"/>
        </a:lt1>
        <a:dk2>
          <a:srgbClr val="000000"/>
        </a:dk2>
        <a:lt2>
          <a:srgbClr val="808080"/>
        </a:lt2>
        <a:accent1>
          <a:srgbClr val="32641E"/>
        </a:accent1>
        <a:accent2>
          <a:srgbClr val="8C5A28"/>
        </a:accent2>
        <a:accent3>
          <a:srgbClr val="C9E0C9"/>
        </a:accent3>
        <a:accent4>
          <a:srgbClr val="000000"/>
        </a:accent4>
        <a:accent5>
          <a:srgbClr val="ADB8AB"/>
        </a:accent5>
        <a:accent6>
          <a:srgbClr val="7E5123"/>
        </a:accent6>
        <a:hlink>
          <a:srgbClr val="3C5078"/>
        </a:hlink>
        <a:folHlink>
          <a:srgbClr val="C8BE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stmuster07 6">
        <a:dk1>
          <a:srgbClr val="000000"/>
        </a:dk1>
        <a:lt1>
          <a:srgbClr val="3399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ADCA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stmuster07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stmuster07 8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stmuster07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Vorlage_16zu9</Template>
  <TotalTime>2</TotalTime>
  <Words>419</Words>
  <Application>Microsoft Office PowerPoint</Application>
  <PresentationFormat>Widescreen</PresentationFormat>
  <Paragraphs>44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Verdana</vt:lpstr>
      <vt:lpstr>Wingdings</vt:lpstr>
      <vt:lpstr>bastmuster07</vt:lpstr>
      <vt:lpstr>PowerPoint Presentation</vt:lpstr>
      <vt:lpstr>From the Framework Document (FD):</vt:lpstr>
      <vt:lpstr>V-Model (Wikipedia):</vt:lpstr>
      <vt:lpstr>V-Model</vt:lpstr>
      <vt:lpstr>„Reasonably foreseeable and preventable“</vt:lpstr>
      <vt:lpstr>Conclusions and Proposal from FRAV-03-03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Seiniger, Patrick</dc:creator>
  <cp:lastModifiedBy>John Creamer</cp:lastModifiedBy>
  <cp:revision>18</cp:revision>
  <dcterms:created xsi:type="dcterms:W3CDTF">2020-09-07T13:51:06Z</dcterms:created>
  <dcterms:modified xsi:type="dcterms:W3CDTF">2020-09-08T09:03:31Z</dcterms:modified>
</cp:coreProperties>
</file>