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handoutMasterIdLst>
    <p:handoutMasterId r:id="rId16"/>
  </p:handoutMasterIdLst>
  <p:sldIdLst>
    <p:sldId id="269" r:id="rId2"/>
    <p:sldId id="288" r:id="rId3"/>
    <p:sldId id="290" r:id="rId4"/>
    <p:sldId id="312" r:id="rId5"/>
    <p:sldId id="308" r:id="rId6"/>
    <p:sldId id="309" r:id="rId7"/>
    <p:sldId id="313" r:id="rId8"/>
    <p:sldId id="301" r:id="rId9"/>
    <p:sldId id="310" r:id="rId10"/>
    <p:sldId id="299" r:id="rId11"/>
    <p:sldId id="298" r:id="rId12"/>
    <p:sldId id="305" r:id="rId13"/>
    <p:sldId id="311" r:id="rId14"/>
  </p:sldIdLst>
  <p:sldSz cx="12188825"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8CD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70" autoAdjust="0"/>
    <p:restoredTop sz="88970" autoAdjust="0"/>
  </p:normalViewPr>
  <p:slideViewPr>
    <p:cSldViewPr>
      <p:cViewPr varScale="1">
        <p:scale>
          <a:sx n="101" d="100"/>
          <a:sy n="101" d="100"/>
        </p:scale>
        <p:origin x="822" y="108"/>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notesViewPr>
    <p:cSldViewPr>
      <p:cViewPr varScale="1">
        <p:scale>
          <a:sx n="76" d="100"/>
          <a:sy n="76" d="100"/>
        </p:scale>
        <p:origin x="2538" y="96"/>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128FCA9C-FF92-4024-BDEC-A6D3B663DC09}" type="datetimeFigureOut">
              <a:rPr lang="en-US"/>
              <a:t>5/15/2020</a:t>
            </a:fld>
            <a:endParaRPr/>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772AB877-E7B1-4681-847E-D0918612832B}" type="datetimeFigureOut">
              <a:rPr lang="en-US"/>
              <a:t>5/15/2020</a:t>
            </a:fld>
            <a:endParaRPr/>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3324" tIns="46662" rIns="93324" bIns="46662" rtlCol="0" anchor="ctr"/>
          <a:lstStyle/>
          <a:p>
            <a:endParaRPr/>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a:t>
            </a:fld>
            <a:endParaRPr lang="en-US"/>
          </a:p>
        </p:txBody>
      </p:sp>
    </p:spTree>
    <p:extLst>
      <p:ext uri="{BB962C8B-B14F-4D97-AF65-F5344CB8AC3E}">
        <p14:creationId xmlns:p14="http://schemas.microsoft.com/office/powerpoint/2010/main" val="16381635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Address outstanding questions pertaining to the design and scope of NATM and its pillar, including:</a:t>
            </a:r>
          </a:p>
          <a:p>
            <a:r>
              <a:rPr lang="en-US" dirty="0"/>
              <a:t>o	Who is the target audience (e.g., contracting parties, manufacturers, testing authorities) of the NATM and each of the pillars? </a:t>
            </a:r>
          </a:p>
          <a:p>
            <a:r>
              <a:rPr lang="en-US" dirty="0"/>
              <a:t>o	What aspects of each pillar should apply to these different groups? (see example below)</a:t>
            </a:r>
          </a:p>
          <a:p>
            <a:r>
              <a:rPr lang="en-US" dirty="0"/>
              <a:t>o	What are the current gaps for each pillar that require further development?</a:t>
            </a:r>
          </a:p>
          <a:p>
            <a:endParaRPr lang="en-US" dirty="0"/>
          </a:p>
          <a:p>
            <a:r>
              <a:rPr lang="en-US" dirty="0"/>
              <a:t>Illustrative example: </a:t>
            </a:r>
          </a:p>
          <a:p>
            <a:endParaRPr lang="en-US" dirty="0"/>
          </a:p>
          <a:p>
            <a:r>
              <a:rPr lang="en-US" dirty="0"/>
              <a:t>-	Real-world testing for the manufacturer could include long duration (e.g., thousands of kilometers) research, development, assessment, and validation activities on public roads.</a:t>
            </a:r>
          </a:p>
          <a:p>
            <a:r>
              <a:rPr lang="en-US" dirty="0"/>
              <a:t>-	Whereas real-world testing for testing authorities could include a standardized test drives designed to check the usability of the ADS and its performance of the generic functions required to operate a vehicle safely in traffic as per safety requirements. </a:t>
            </a:r>
          </a:p>
          <a:p>
            <a:r>
              <a:rPr lang="en-US" dirty="0"/>
              <a:t>-	Both manufacturers and testing authorities may also use this pillar to validate the performance within and outside specific ODDs, as well as to identify edge cases.</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11</a:t>
            </a:fld>
            <a:endParaRPr lang="en-US"/>
          </a:p>
        </p:txBody>
      </p:sp>
    </p:spTree>
    <p:extLst>
      <p:ext uri="{BB962C8B-B14F-4D97-AF65-F5344CB8AC3E}">
        <p14:creationId xmlns:p14="http://schemas.microsoft.com/office/powerpoint/2010/main" val="41079045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12</a:t>
            </a:fld>
            <a:endParaRPr lang="en-US"/>
          </a:p>
        </p:txBody>
      </p:sp>
    </p:spTree>
    <p:extLst>
      <p:ext uri="{BB962C8B-B14F-4D97-AF65-F5344CB8AC3E}">
        <p14:creationId xmlns:p14="http://schemas.microsoft.com/office/powerpoint/2010/main" val="98878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13</a:t>
            </a:fld>
            <a:endParaRPr lang="en-US"/>
          </a:p>
        </p:txBody>
      </p:sp>
    </p:spTree>
    <p:extLst>
      <p:ext uri="{BB962C8B-B14F-4D97-AF65-F5344CB8AC3E}">
        <p14:creationId xmlns:p14="http://schemas.microsoft.com/office/powerpoint/2010/main" val="213222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3</a:t>
            </a:fld>
            <a:endParaRPr lang="en-US"/>
          </a:p>
        </p:txBody>
      </p:sp>
    </p:spTree>
    <p:extLst>
      <p:ext uri="{BB962C8B-B14F-4D97-AF65-F5344CB8AC3E}">
        <p14:creationId xmlns:p14="http://schemas.microsoft.com/office/powerpoint/2010/main" val="4216868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4</a:t>
            </a:fld>
            <a:endParaRPr lang="en-US"/>
          </a:p>
        </p:txBody>
      </p:sp>
    </p:spTree>
    <p:extLst>
      <p:ext uri="{BB962C8B-B14F-4D97-AF65-F5344CB8AC3E}">
        <p14:creationId xmlns:p14="http://schemas.microsoft.com/office/powerpoint/2010/main" val="37095901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5</a:t>
            </a:fld>
            <a:endParaRPr lang="en-US"/>
          </a:p>
        </p:txBody>
      </p:sp>
    </p:spTree>
    <p:extLst>
      <p:ext uri="{BB962C8B-B14F-4D97-AF65-F5344CB8AC3E}">
        <p14:creationId xmlns:p14="http://schemas.microsoft.com/office/powerpoint/2010/main" val="698470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6</a:t>
            </a:fld>
            <a:endParaRPr lang="en-US"/>
          </a:p>
        </p:txBody>
      </p:sp>
    </p:spTree>
    <p:extLst>
      <p:ext uri="{BB962C8B-B14F-4D97-AF65-F5344CB8AC3E}">
        <p14:creationId xmlns:p14="http://schemas.microsoft.com/office/powerpoint/2010/main" val="3055087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7</a:t>
            </a:fld>
            <a:endParaRPr lang="en-US"/>
          </a:p>
        </p:txBody>
      </p:sp>
    </p:spTree>
    <p:extLst>
      <p:ext uri="{BB962C8B-B14F-4D97-AF65-F5344CB8AC3E}">
        <p14:creationId xmlns:p14="http://schemas.microsoft.com/office/powerpoint/2010/main" val="14970113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8</a:t>
            </a:fld>
            <a:endParaRPr lang="en-US"/>
          </a:p>
        </p:txBody>
      </p:sp>
    </p:spTree>
    <p:extLst>
      <p:ext uri="{BB962C8B-B14F-4D97-AF65-F5344CB8AC3E}">
        <p14:creationId xmlns:p14="http://schemas.microsoft.com/office/powerpoint/2010/main" val="984042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9</a:t>
            </a:fld>
            <a:endParaRPr lang="en-US"/>
          </a:p>
        </p:txBody>
      </p:sp>
    </p:spTree>
    <p:extLst>
      <p:ext uri="{BB962C8B-B14F-4D97-AF65-F5344CB8AC3E}">
        <p14:creationId xmlns:p14="http://schemas.microsoft.com/office/powerpoint/2010/main" val="742341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10</a:t>
            </a:fld>
            <a:endParaRPr lang="en-US"/>
          </a:p>
        </p:txBody>
      </p:sp>
    </p:spTree>
    <p:extLst>
      <p:ext uri="{BB962C8B-B14F-4D97-AF65-F5344CB8AC3E}">
        <p14:creationId xmlns:p14="http://schemas.microsoft.com/office/powerpoint/2010/main" val="32502592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a:solidFill>
                <a:schemeClr val="lt1"/>
              </a:solidFill>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B9BE7BFC-9B43-4D50-A847-EB0740623289}" type="datetime1">
              <a:rPr lang="en-US" smtClean="0"/>
              <a:t>5/15/2020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pPr/>
              <a:t>‹#›</a:t>
            </a:fld>
            <a:endParaRPr lang="en-US"/>
          </a:p>
        </p:txBody>
      </p:sp>
    </p:spTree>
    <p:extLst>
      <p:ext uri="{BB962C8B-B14F-4D97-AF65-F5344CB8AC3E}">
        <p14:creationId xmlns:p14="http://schemas.microsoft.com/office/powerpoint/2010/main" val="2223671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6AFB75F2-0739-4900-997C-5D721A0FC902}" type="datetime1">
              <a:rPr lang="en-US" smtClean="0"/>
              <a:t>5/15/2020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287455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DC768859-20CA-4706-8E83-0F7EF683D556}" type="datetime1">
              <a:rPr lang="en-US" smtClean="0"/>
              <a:t>5/15/2020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23921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EA581207-8473-49DF-AB7F-014FACAB8D57}" type="datetime1">
              <a:rPr lang="en-US" smtClean="0"/>
              <a:t>5/15/2020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67015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Add a footer</a:t>
            </a:r>
          </a:p>
        </p:txBody>
      </p:sp>
      <p:sp>
        <p:nvSpPr>
          <p:cNvPr id="4" name="Date Placeholder 3"/>
          <p:cNvSpPr>
            <a:spLocks noGrp="1"/>
          </p:cNvSpPr>
          <p:nvPr>
            <p:ph type="dt" sz="half" idx="10"/>
          </p:nvPr>
        </p:nvSpPr>
        <p:spPr/>
        <p:txBody>
          <a:bodyPr/>
          <a:lstStyle/>
          <a:p>
            <a:fld id="{70BEE30A-3F80-47CF-953D-3204FF3B5392}" type="datetime1">
              <a:rPr lang="en-US" smtClean="0"/>
              <a:t>5/15/2020</a:t>
            </a:fld>
            <a:endParaRPr lang="en-US"/>
          </a:p>
        </p:txBody>
      </p:sp>
      <p:sp>
        <p:nvSpPr>
          <p:cNvPr id="6" name="Slide Number Placeholder 5"/>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033624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EB7367C7-D6F8-475A-BDD0-564C90E691C0}" type="datetime1">
              <a:rPr lang="en-US" smtClean="0"/>
              <a:t>5/15/2020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730453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17614" y="274638"/>
            <a:ext cx="9753600" cy="1325562"/>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7"/>
          <p:cNvSpPr>
            <a:spLocks noGrp="1"/>
          </p:cNvSpPr>
          <p:nvPr>
            <p:ph type="ftr" sz="quarter" idx="11"/>
          </p:nvPr>
        </p:nvSpPr>
        <p:spPr/>
        <p:txBody>
          <a:bodyPr/>
          <a:lstStyle/>
          <a:p>
            <a:r>
              <a:rPr lang="en-US" dirty="0"/>
              <a:t>Add a footer</a:t>
            </a:r>
          </a:p>
        </p:txBody>
      </p:sp>
      <p:sp>
        <p:nvSpPr>
          <p:cNvPr id="7" name="Date Placeholder 6"/>
          <p:cNvSpPr>
            <a:spLocks noGrp="1"/>
          </p:cNvSpPr>
          <p:nvPr>
            <p:ph type="dt" sz="half" idx="10"/>
          </p:nvPr>
        </p:nvSpPr>
        <p:spPr/>
        <p:txBody>
          <a:bodyPr/>
          <a:lstStyle/>
          <a:p>
            <a:fld id="{03D4502F-803E-4C09-884F-533B6D621517}" type="datetime1">
              <a:rPr lang="en-US" smtClean="0"/>
              <a:t>5/15/2020</a:t>
            </a:fld>
            <a:endParaRPr lang="en-US"/>
          </a:p>
        </p:txBody>
      </p:sp>
      <p:sp>
        <p:nvSpPr>
          <p:cNvPr id="9" name="Slide Number Placeholder 8"/>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442105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3"/>
          <p:cNvSpPr>
            <a:spLocks noGrp="1"/>
          </p:cNvSpPr>
          <p:nvPr>
            <p:ph type="ftr" sz="quarter" idx="11"/>
          </p:nvPr>
        </p:nvSpPr>
        <p:spPr/>
        <p:txBody>
          <a:bodyPr/>
          <a:lstStyle/>
          <a:p>
            <a:r>
              <a:rPr lang="en-US" dirty="0"/>
              <a:t>Add a footer</a:t>
            </a:r>
          </a:p>
        </p:txBody>
      </p:sp>
      <p:sp>
        <p:nvSpPr>
          <p:cNvPr id="3" name="Date Placeholder 2"/>
          <p:cNvSpPr>
            <a:spLocks noGrp="1"/>
          </p:cNvSpPr>
          <p:nvPr>
            <p:ph type="dt" sz="half" idx="10"/>
          </p:nvPr>
        </p:nvSpPr>
        <p:spPr/>
        <p:txBody>
          <a:bodyPr/>
          <a:lstStyle/>
          <a:p>
            <a:fld id="{D587BF9C-A469-46E9-B230-FA26152DC1C8}" type="datetime1">
              <a:rPr lang="en-US" smtClean="0"/>
              <a:t>5/15/2020</a:t>
            </a:fld>
            <a:endParaRPr lang="en-US"/>
          </a:p>
        </p:txBody>
      </p:sp>
      <p:sp>
        <p:nvSpPr>
          <p:cNvPr id="5" name="Slide Number Placeholder 4"/>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4139068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Add a footer</a:t>
            </a:r>
          </a:p>
        </p:txBody>
      </p:sp>
      <p:sp>
        <p:nvSpPr>
          <p:cNvPr id="2" name="Date Placeholder 1"/>
          <p:cNvSpPr>
            <a:spLocks noGrp="1"/>
          </p:cNvSpPr>
          <p:nvPr>
            <p:ph type="dt" sz="half" idx="10"/>
          </p:nvPr>
        </p:nvSpPr>
        <p:spPr/>
        <p:txBody>
          <a:bodyPr/>
          <a:lstStyle/>
          <a:p>
            <a:fld id="{8F37EB4B-E11C-49BB-8039-97339C86EB67}" type="datetime1">
              <a:rPr lang="en-US" smtClean="0"/>
              <a:t>5/15/2020</a:t>
            </a:fld>
            <a:endParaRPr lang="en-US"/>
          </a:p>
        </p:txBody>
      </p:sp>
      <p:sp>
        <p:nvSpPr>
          <p:cNvPr id="4" name="Slide Number Placeholder 3"/>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52978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57185AD3-9220-45A0-86D4-C4247B17C061}" type="datetime1">
              <a:rPr lang="en-US" smtClean="0"/>
              <a:t>5/15/2020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581988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Add a footer</a:t>
            </a:r>
          </a:p>
        </p:txBody>
      </p:sp>
      <p:sp>
        <p:nvSpPr>
          <p:cNvPr id="5" name="Date Placeholder 4"/>
          <p:cNvSpPr>
            <a:spLocks noGrp="1"/>
          </p:cNvSpPr>
          <p:nvPr>
            <p:ph type="dt" sz="half" idx="10"/>
          </p:nvPr>
        </p:nvSpPr>
        <p:spPr/>
        <p:txBody>
          <a:bodyPr/>
          <a:lstStyle/>
          <a:p>
            <a:fld id="{BB4D628E-2362-4939-A7D6-69DC1CAB893E}" type="datetime1">
              <a:rPr lang="en-US" smtClean="0"/>
              <a:t>5/15/2020</a:t>
            </a:fld>
            <a:endParaRPr lang="en-US"/>
          </a:p>
        </p:txBody>
      </p:sp>
      <p:sp>
        <p:nvSpPr>
          <p:cNvPr id="7" name="Slide Number Placeholder 6"/>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7029417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9000">
              <a:schemeClr val="bg1"/>
            </a:gs>
            <a:gs pos="40000">
              <a:schemeClr val="bg2"/>
            </a:gs>
            <a:gs pos="10000">
              <a:schemeClr val="bg1">
                <a:lumMod val="95000"/>
              </a:schemeClr>
            </a:gs>
            <a:gs pos="100000">
              <a:schemeClr val="bg2">
                <a:lumMod val="90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8" name="Rectangle 7"/>
          <p:cNvSpPr/>
          <p:nvPr userDrawn="1"/>
        </p:nvSpPr>
        <p:spPr bwMode="ltGray">
          <a:xfrm>
            <a:off x="1460" y="0"/>
            <a:ext cx="12188952"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100" cap="all" baseline="0">
                <a:solidFill>
                  <a:schemeClr val="tx1"/>
                </a:solidFill>
              </a:defRPr>
            </a:lvl1pPr>
          </a:lstStyle>
          <a:p>
            <a:r>
              <a:rPr lang="en-US"/>
              <a:t>Add a footer</a:t>
            </a:r>
            <a:endParaRPr lang="en-US" dirty="0"/>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100">
                <a:solidFill>
                  <a:schemeClr val="tx1"/>
                </a:solidFill>
              </a:defRPr>
            </a:lvl1pPr>
          </a:lstStyle>
          <a:p>
            <a:fld id="{6CA94D40-84DB-4211-9F1D-9374B7D6388F}" type="datetime1">
              <a:rPr lang="en-US" smtClean="0"/>
              <a:t>5/15/2020</a:t>
            </a:fld>
            <a:endParaRPr lang="en-US" dirty="0"/>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100">
                <a:solidFill>
                  <a:schemeClr val="tx1"/>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14317161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8012" y="609600"/>
            <a:ext cx="11201400" cy="2233874"/>
          </a:xfrm>
        </p:spPr>
        <p:txBody>
          <a:bodyPr>
            <a:normAutofit/>
          </a:bodyPr>
          <a:lstStyle/>
          <a:p>
            <a:r>
              <a:rPr lang="en-CA" altLang="en-US" sz="3600" b="1" cap="none" dirty="0">
                <a:solidFill>
                  <a:srgbClr val="348CDC"/>
                </a:solidFill>
                <a:latin typeface="Helvetica" pitchFamily="34" charset="0"/>
                <a:ea typeface="ＭＳ Ｐゴシック" panose="020B0600070205080204" pitchFamily="34" charset="-128"/>
                <a:cs typeface="Helvetica" pitchFamily="34" charset="0"/>
              </a:rPr>
              <a:t>Validation Methods for Automated Driving (VMAD) Informal Working Group: New Assessment/Test Method (NATM)</a:t>
            </a:r>
            <a:endParaRPr lang="en-US" sz="4800" dirty="0">
              <a:solidFill>
                <a:srgbClr val="348CDC"/>
              </a:solidFill>
            </a:endParaRPr>
          </a:p>
        </p:txBody>
      </p:sp>
      <p:sp>
        <p:nvSpPr>
          <p:cNvPr id="5" name="Subtitle 4"/>
          <p:cNvSpPr>
            <a:spLocks noGrp="1"/>
          </p:cNvSpPr>
          <p:nvPr>
            <p:ph type="subTitle" idx="1"/>
          </p:nvPr>
        </p:nvSpPr>
        <p:spPr>
          <a:xfrm>
            <a:off x="684212" y="2797955"/>
            <a:ext cx="11277600" cy="1700893"/>
          </a:xfrm>
        </p:spPr>
        <p:txBody>
          <a:bodyPr>
            <a:normAutofit/>
          </a:bodyPr>
          <a:lstStyle/>
          <a:p>
            <a:r>
              <a:rPr lang="en-US" b="1" dirty="0">
                <a:latin typeface="Arial" panose="020B0604020202020204" pitchFamily="34" charset="0"/>
                <a:cs typeface="Arial" panose="020B0604020202020204" pitchFamily="34" charset="0"/>
              </a:rPr>
              <a:t>United Nations Economic Commission for Europe (UNECE)</a:t>
            </a:r>
            <a:br>
              <a:rPr lang="en-US" b="1"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Working Party on Automated/Autonomous and Connected Vehicles (GRVA) </a:t>
            </a:r>
          </a:p>
          <a:p>
            <a:r>
              <a:rPr lang="en-US" dirty="0">
                <a:latin typeface="Arial" panose="020B0604020202020204" pitchFamily="34" charset="0"/>
                <a:cs typeface="Arial" panose="020B0604020202020204" pitchFamily="34" charset="0"/>
              </a:rPr>
              <a:t>May 15, 2020</a:t>
            </a:r>
          </a:p>
          <a:p>
            <a:r>
              <a:rPr lang="en-US" dirty="0">
                <a:latin typeface="Arial" panose="020B0604020202020204" pitchFamily="34" charset="0"/>
                <a:cs typeface="Arial" panose="020B0604020202020204" pitchFamily="34" charset="0"/>
              </a:rPr>
              <a:t>WebEx</a:t>
            </a:r>
          </a:p>
        </p:txBody>
      </p:sp>
      <p:pic>
        <p:nvPicPr>
          <p:cNvPr id="3" name="Picture 2"/>
          <p:cNvPicPr>
            <a:picLocks noChangeAspect="1"/>
          </p:cNvPicPr>
          <p:nvPr/>
        </p:nvPicPr>
        <p:blipFill>
          <a:blip r:embed="rId2"/>
          <a:stretch>
            <a:fillRect/>
          </a:stretch>
        </p:blipFill>
        <p:spPr>
          <a:xfrm>
            <a:off x="8530908" y="5257800"/>
            <a:ext cx="3657917" cy="1274174"/>
          </a:xfrm>
          <a:prstGeom prst="rect">
            <a:avLst/>
          </a:prstGeom>
        </p:spPr>
      </p:pic>
      <p:sp>
        <p:nvSpPr>
          <p:cNvPr id="6" name="Rectangle 5"/>
          <p:cNvSpPr/>
          <p:nvPr/>
        </p:nvSpPr>
        <p:spPr>
          <a:xfrm>
            <a:off x="0" y="5257800"/>
            <a:ext cx="8620487" cy="1274174"/>
          </a:xfrm>
          <a:prstGeom prst="rect">
            <a:avLst/>
          </a:prstGeom>
          <a:solidFill>
            <a:schemeClr val="bg1"/>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7" name="Rectangle 6"/>
          <p:cNvSpPr/>
          <p:nvPr/>
        </p:nvSpPr>
        <p:spPr>
          <a:xfrm>
            <a:off x="0" y="5105400"/>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8" name="Rectangle 7"/>
          <p:cNvSpPr/>
          <p:nvPr/>
        </p:nvSpPr>
        <p:spPr>
          <a:xfrm>
            <a:off x="5727" y="6525878"/>
            <a:ext cx="12188825" cy="207374"/>
          </a:xfrm>
          <a:prstGeom prst="rect">
            <a:avLst/>
          </a:prstGeom>
          <a:solidFill>
            <a:schemeClr val="accent1">
              <a:lumMod val="60000"/>
              <a:lumOff val="4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sz="2400"/>
          </a:p>
        </p:txBody>
      </p:sp>
      <p:sp>
        <p:nvSpPr>
          <p:cNvPr id="2" name="Slide Number Placeholder 1"/>
          <p:cNvSpPr>
            <a:spLocks noGrp="1"/>
          </p:cNvSpPr>
          <p:nvPr>
            <p:ph type="sldNum" sz="quarter" idx="12"/>
          </p:nvPr>
        </p:nvSpPr>
        <p:spPr/>
        <p:txBody>
          <a:bodyPr/>
          <a:lstStyle/>
          <a:p>
            <a:fld id="{F36C87F6-986D-49E6-AF40-1B3A1EE8064D}" type="slidenum">
              <a:rPr lang="en-US" smtClean="0"/>
              <a:pPr/>
              <a:t>1</a:t>
            </a:fld>
            <a:endParaRPr lang="en-US"/>
          </a:p>
        </p:txBody>
      </p:sp>
    </p:spTree>
    <p:extLst>
      <p:ext uri="{BB962C8B-B14F-4D97-AF65-F5344CB8AC3E}">
        <p14:creationId xmlns:p14="http://schemas.microsoft.com/office/powerpoint/2010/main" val="288708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03212" y="206476"/>
            <a:ext cx="10096500" cy="861220"/>
          </a:xfrm>
        </p:spPr>
        <p:txBody>
          <a:bodyPr anchor="ctr">
            <a:normAutofit/>
          </a:bodyPr>
          <a:lstStyle/>
          <a:p>
            <a:r>
              <a:rPr lang="en-US" sz="4400" b="1" u="sng" cap="none" dirty="0">
                <a:solidFill>
                  <a:srgbClr val="348CDC"/>
                </a:solidFill>
                <a:latin typeface="Arial" panose="020B0604020202020204" pitchFamily="34" charset="0"/>
                <a:cs typeface="Arial" panose="020B0604020202020204" pitchFamily="34" charset="0"/>
              </a:rPr>
              <a:t>Considerations</a:t>
            </a:r>
          </a:p>
        </p:txBody>
      </p:sp>
      <p:pic>
        <p:nvPicPr>
          <p:cNvPr id="5" name="Picture 4"/>
          <p:cNvPicPr>
            <a:picLocks noChangeAspect="1"/>
          </p:cNvPicPr>
          <p:nvPr/>
        </p:nvPicPr>
        <p:blipFill>
          <a:blip r:embed="rId3"/>
          <a:srcRect/>
          <a:stretch/>
        </p:blipFill>
        <p:spPr>
          <a:xfrm>
            <a:off x="9333689" y="139817"/>
            <a:ext cx="2855136" cy="994538"/>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10</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227012" y="1134355"/>
            <a:ext cx="11658600" cy="5495046"/>
          </a:xfrm>
        </p:spPr>
        <p:txBody>
          <a:bodyPr>
            <a:normAutofit fontScale="77500" lnSpcReduction="20000"/>
          </a:bodyPr>
          <a:lstStyle/>
          <a:p>
            <a:pPr marL="45720" lvl="0" indent="0">
              <a:buNone/>
            </a:pPr>
            <a:r>
              <a:rPr lang="en-CA" sz="3000" dirty="0">
                <a:latin typeface="Helvetica" panose="020B0604020202020204" pitchFamily="34" charset="0"/>
                <a:cs typeface="Helvetica" panose="020B0604020202020204" pitchFamily="34" charset="0"/>
              </a:rPr>
              <a:t>During further development of the NATM Master document and the Workplan document, VMAD members should consider the following:</a:t>
            </a:r>
          </a:p>
          <a:p>
            <a:pPr marL="560070" lvl="0" indent="-514350">
              <a:buFont typeface="+mj-lt"/>
              <a:buAutoNum type="arabicPeriod"/>
            </a:pPr>
            <a:r>
              <a:rPr lang="en-US" sz="3000" dirty="0">
                <a:latin typeface="Helvetica" panose="020B0604020202020204" pitchFamily="34" charset="0"/>
                <a:cs typeface="Helvetica" panose="020B0604020202020204" pitchFamily="34" charset="0"/>
              </a:rPr>
              <a:t>Principles/elements described in the WP.29 Framework Document on Autonomous Vehicles: </a:t>
            </a:r>
          </a:p>
          <a:p>
            <a:pPr marL="1017270" lvl="1" indent="-514350"/>
            <a:r>
              <a:rPr lang="en-US" sz="3000" dirty="0">
                <a:latin typeface="Helvetica" panose="020B0604020202020204" pitchFamily="34" charset="0"/>
                <a:cs typeface="Helvetica" panose="020B0604020202020204" pitchFamily="34" charset="0"/>
              </a:rPr>
              <a:t>Object event detection and response; and </a:t>
            </a:r>
          </a:p>
          <a:p>
            <a:pPr marL="1017270" lvl="1" indent="-514350"/>
            <a:r>
              <a:rPr lang="en-US" sz="3000" dirty="0">
                <a:latin typeface="Helvetica" panose="020B0604020202020204" pitchFamily="34" charset="0"/>
                <a:cs typeface="Helvetica" panose="020B0604020202020204" pitchFamily="34" charset="0"/>
              </a:rPr>
              <a:t>Validation for system safety;</a:t>
            </a:r>
          </a:p>
          <a:p>
            <a:pPr marL="560070" indent="-514350">
              <a:buFont typeface="+mj-lt"/>
              <a:buAutoNum type="arabicPeriod"/>
            </a:pPr>
            <a:r>
              <a:rPr lang="en-US" sz="3000" dirty="0">
                <a:latin typeface="Helvetica" panose="020B0604020202020204" pitchFamily="34" charset="0"/>
                <a:cs typeface="Helvetica" panose="020B0604020202020204" pitchFamily="34" charset="0"/>
              </a:rPr>
              <a:t>The developments of other subsidiary Working Parties (GRs) of WP.29 and their IWGs (e.g., FRAV);</a:t>
            </a:r>
          </a:p>
          <a:p>
            <a:pPr marL="560070" indent="-514350">
              <a:buFont typeface="+mj-lt"/>
              <a:buAutoNum type="arabicPeriod"/>
            </a:pPr>
            <a:r>
              <a:rPr lang="en-US" sz="3000" dirty="0">
                <a:latin typeface="Helvetica" panose="020B0604020202020204" pitchFamily="34" charset="0"/>
                <a:cs typeface="Helvetica" panose="020B0604020202020204" pitchFamily="34" charset="0"/>
              </a:rPr>
              <a:t>Existing data, research and technical standards (e.g. SAE, ISO) available during the development of its action items;</a:t>
            </a:r>
          </a:p>
          <a:p>
            <a:pPr marL="560070" indent="-514350">
              <a:buFont typeface="+mj-lt"/>
              <a:buAutoNum type="arabicPeriod"/>
            </a:pPr>
            <a:r>
              <a:rPr lang="en-US" sz="3000" dirty="0">
                <a:latin typeface="Helvetica" panose="020B0604020202020204" pitchFamily="34" charset="0"/>
                <a:cs typeface="Helvetica" panose="020B0604020202020204" pitchFamily="34" charset="0"/>
              </a:rPr>
              <a:t>The Terms of Reference; and</a:t>
            </a:r>
          </a:p>
          <a:p>
            <a:pPr marL="560070" indent="-514350">
              <a:buFont typeface="+mj-lt"/>
              <a:buAutoNum type="arabicPeriod"/>
            </a:pPr>
            <a:r>
              <a:rPr lang="en-US" sz="3000" dirty="0">
                <a:latin typeface="Helvetica" panose="020B0604020202020204" pitchFamily="34" charset="0"/>
                <a:cs typeface="Helvetica" panose="020B0604020202020204" pitchFamily="34" charset="0"/>
              </a:rPr>
              <a:t>Timelines for possible completion dates for each workplan item, such as what work will support the development of the first iteration of the NATM Master Document tabled at WP.29-183 in March 2021. Outstanding items not completed before March 2021 will be incorporated as part of a forward workplan.</a:t>
            </a:r>
          </a:p>
          <a:p>
            <a:pPr lvl="1"/>
            <a:endParaRPr lang="en-CA" dirty="0">
              <a:latin typeface="Helvetica" panose="020B0604020202020204" pitchFamily="34" charset="0"/>
              <a:cs typeface="Helvetica" panose="020B0604020202020204" pitchFamily="34" charset="0"/>
            </a:endParaRPr>
          </a:p>
          <a:p>
            <a:endParaRPr lang="en-US" dirty="0"/>
          </a:p>
          <a:p>
            <a:pPr lvl="0"/>
            <a:endParaRPr lang="en-CA" dirty="0"/>
          </a:p>
          <a:p>
            <a:endParaRPr lang="en-US" dirty="0"/>
          </a:p>
          <a:p>
            <a:endParaRPr lang="en-US" dirty="0"/>
          </a:p>
        </p:txBody>
      </p:sp>
    </p:spTree>
    <p:extLst>
      <p:ext uri="{BB962C8B-B14F-4D97-AF65-F5344CB8AC3E}">
        <p14:creationId xmlns:p14="http://schemas.microsoft.com/office/powerpoint/2010/main" val="2073899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150812" y="941192"/>
            <a:ext cx="12188825" cy="5597722"/>
          </a:xfrm>
        </p:spPr>
        <p:txBody>
          <a:bodyPr>
            <a:noAutofit/>
          </a:bodyPr>
          <a:lstStyle/>
          <a:p>
            <a:pPr marL="274320" lvl="1" indent="0">
              <a:buNone/>
            </a:pPr>
            <a:r>
              <a:rPr lang="en-US" sz="2800" b="1" dirty="0">
                <a:latin typeface="Helvetica" panose="020B0604020202020204" pitchFamily="34" charset="0"/>
                <a:cs typeface="Helvetica" panose="020B0604020202020204" pitchFamily="34" charset="0"/>
              </a:rPr>
              <a:t>VMAD and its sub-working groups will to work together to:</a:t>
            </a:r>
            <a:endParaRPr lang="en-US" sz="2800" dirty="0">
              <a:latin typeface="Helvetica" panose="020B0604020202020204" pitchFamily="34" charset="0"/>
              <a:cs typeface="Helvetica" panose="020B0604020202020204" pitchFamily="34" charset="0"/>
            </a:endParaRPr>
          </a:p>
          <a:p>
            <a:pPr marL="731520" lvl="1" indent="-457200">
              <a:buFont typeface="+mj-lt"/>
              <a:buAutoNum type="arabicPeriod"/>
            </a:pPr>
            <a:r>
              <a:rPr lang="en-US" sz="2800" dirty="0">
                <a:latin typeface="Helvetica" panose="020B0604020202020204" pitchFamily="34" charset="0"/>
                <a:cs typeface="Helvetica" panose="020B0604020202020204" pitchFamily="34" charset="0"/>
              </a:rPr>
              <a:t>Sub working groups are to integrate previous work by VMAD, including the comments from contracting parties and industry, into the appropriate sections within the NATM Workplan and the Master Document.</a:t>
            </a:r>
          </a:p>
          <a:p>
            <a:pPr marL="731520" lvl="1" indent="-457200">
              <a:buFont typeface="+mj-lt"/>
              <a:buAutoNum type="arabicPeriod"/>
            </a:pPr>
            <a:r>
              <a:rPr lang="en-US" sz="2800" dirty="0">
                <a:latin typeface="Helvetica" panose="020B0604020202020204" pitchFamily="34" charset="0"/>
                <a:cs typeface="Helvetica" panose="020B0604020202020204" pitchFamily="34" charset="0"/>
              </a:rPr>
              <a:t>Revise/complement suggested questions and action items within the Workplan Document</a:t>
            </a:r>
          </a:p>
          <a:p>
            <a:pPr marL="731520" lvl="1" indent="-457200">
              <a:buFont typeface="+mj-lt"/>
              <a:buAutoNum type="arabicPeriod"/>
            </a:pPr>
            <a:r>
              <a:rPr lang="en-US" sz="2800" dirty="0">
                <a:latin typeface="Helvetica" panose="020B0604020202020204" pitchFamily="34" charset="0"/>
                <a:cs typeface="Helvetica" panose="020B0604020202020204" pitchFamily="34" charset="0"/>
              </a:rPr>
              <a:t>Establish timelines for each question and action item. </a:t>
            </a:r>
          </a:p>
          <a:p>
            <a:pPr marL="731520" lvl="1" indent="-457200">
              <a:buFont typeface="+mj-lt"/>
              <a:buAutoNum type="arabicPeriod"/>
            </a:pPr>
            <a:r>
              <a:rPr lang="en-US" sz="2800" dirty="0">
                <a:latin typeface="Helvetica" panose="020B0604020202020204" pitchFamily="34" charset="0"/>
                <a:cs typeface="Helvetica" panose="020B0604020202020204" pitchFamily="34" charset="0"/>
              </a:rPr>
              <a:t>Propose revisions to the NATM Master Document to include general descriptions of each of the pillars, including their strengths and weakness, as well as methods for how they can be applied. </a:t>
            </a:r>
          </a:p>
          <a:p>
            <a:pPr marL="731520" lvl="1" indent="-457200">
              <a:buFont typeface="+mj-lt"/>
              <a:buAutoNum type="arabicPeriod"/>
            </a:pPr>
            <a:endParaRPr lang="en-US" sz="2300" dirty="0">
              <a:latin typeface="Helvetica" panose="020B0604020202020204" pitchFamily="34" charset="0"/>
              <a:cs typeface="Helvetica" panose="020B0604020202020204" pitchFamily="34" charset="0"/>
            </a:endParaRPr>
          </a:p>
        </p:txBody>
      </p:sp>
      <p:pic>
        <p:nvPicPr>
          <p:cNvPr id="7" name="Picture 6"/>
          <p:cNvPicPr>
            <a:picLocks noChangeAspect="1"/>
          </p:cNvPicPr>
          <p:nvPr/>
        </p:nvPicPr>
        <p:blipFill>
          <a:blip r:embed="rId3"/>
          <a:srcRect/>
          <a:stretch/>
        </p:blipFill>
        <p:spPr>
          <a:xfrm>
            <a:off x="9333689" y="37141"/>
            <a:ext cx="2855136" cy="994538"/>
          </a:xfrm>
          <a:prstGeom prst="rect">
            <a:avLst/>
          </a:prstGeom>
        </p:spPr>
      </p:pic>
      <p:sp>
        <p:nvSpPr>
          <p:cNvPr id="9" name="Title 2"/>
          <p:cNvSpPr>
            <a:spLocks noGrp="1"/>
          </p:cNvSpPr>
          <p:nvPr>
            <p:ph type="title"/>
          </p:nvPr>
        </p:nvSpPr>
        <p:spPr>
          <a:xfrm>
            <a:off x="472669" y="37141"/>
            <a:ext cx="8535988" cy="1199890"/>
          </a:xfrm>
        </p:spPr>
        <p:txBody>
          <a:bodyPr anchor="ctr">
            <a:normAutofit/>
          </a:bodyPr>
          <a:lstStyle/>
          <a:p>
            <a:r>
              <a:rPr lang="en-US" sz="4400" b="1" cap="none" dirty="0">
                <a:solidFill>
                  <a:srgbClr val="348CDC"/>
                </a:solidFill>
                <a:latin typeface="Arial" panose="020B0604020202020204" pitchFamily="34" charset="0"/>
                <a:cs typeface="Arial" panose="020B0604020202020204" pitchFamily="34" charset="0"/>
              </a:rPr>
              <a:t>Next Steps</a:t>
            </a:r>
          </a:p>
        </p:txBody>
      </p:sp>
    </p:spTree>
    <p:extLst>
      <p:ext uri="{BB962C8B-B14F-4D97-AF65-F5344CB8AC3E}">
        <p14:creationId xmlns:p14="http://schemas.microsoft.com/office/powerpoint/2010/main" val="3601313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a:srcRect/>
          <a:stretch/>
        </p:blipFill>
        <p:spPr>
          <a:xfrm>
            <a:off x="8684895" y="-36319"/>
            <a:ext cx="3276917" cy="1141458"/>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12</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301624" y="1105139"/>
            <a:ext cx="11660188" cy="5219461"/>
          </a:xfrm>
        </p:spPr>
        <p:txBody>
          <a:bodyPr>
            <a:normAutofit/>
          </a:bodyPr>
          <a:lstStyle/>
          <a:p>
            <a:pPr marL="45720" indent="0">
              <a:buNone/>
            </a:pPr>
            <a:r>
              <a:rPr lang="en-US" sz="3200" b="1" dirty="0">
                <a:latin typeface="Helvetica" panose="020B0604020202020204" pitchFamily="34" charset="0"/>
                <a:cs typeface="Helvetica" panose="020B0604020202020204" pitchFamily="34" charset="0"/>
              </a:rPr>
              <a:t>Collaboration between VMAD &amp; FRAV</a:t>
            </a:r>
          </a:p>
          <a:p>
            <a:pPr marL="560070" indent="-514350">
              <a:buFont typeface="+mj-lt"/>
              <a:buAutoNum type="arabicPeriod"/>
            </a:pPr>
            <a:r>
              <a:rPr lang="en-US" sz="2800" dirty="0">
                <a:latin typeface="Helvetica" panose="020B0604020202020204" pitchFamily="34" charset="0"/>
                <a:cs typeface="Helvetica" panose="020B0604020202020204" pitchFamily="34" charset="0"/>
              </a:rPr>
              <a:t>FRAV and VMAD Leadership/Co-chairs regularly meet to align each FRAV IWG’s short-, medium-, and long-term strategies </a:t>
            </a:r>
          </a:p>
          <a:p>
            <a:pPr marL="560070" indent="-514350">
              <a:buFont typeface="+mj-lt"/>
              <a:buAutoNum type="arabicPeriod"/>
            </a:pPr>
            <a:r>
              <a:rPr lang="en-US" sz="2800" dirty="0">
                <a:latin typeface="Helvetica" panose="020B0604020202020204" pitchFamily="34" charset="0"/>
                <a:cs typeface="Helvetica" panose="020B0604020202020204" pitchFamily="34" charset="0"/>
              </a:rPr>
              <a:t>VMAD and FRAV members continue to work together to ensure FRAV’s work informs VMAD and vice versa</a:t>
            </a:r>
          </a:p>
          <a:p>
            <a:pPr marL="274320" lvl="1" indent="0">
              <a:buNone/>
            </a:pPr>
            <a:endParaRPr lang="en-US" sz="2800"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400" dirty="0">
              <a:latin typeface="Helvetica" panose="020B0604020202020204" pitchFamily="34" charset="0"/>
              <a:cs typeface="Helvetica" panose="020B0604020202020204" pitchFamily="34" charset="0"/>
            </a:endParaRPr>
          </a:p>
        </p:txBody>
      </p:sp>
      <p:sp>
        <p:nvSpPr>
          <p:cNvPr id="7" name="Title 2"/>
          <p:cNvSpPr txBox="1">
            <a:spLocks/>
          </p:cNvSpPr>
          <p:nvPr/>
        </p:nvSpPr>
        <p:spPr>
          <a:xfrm>
            <a:off x="301624" y="-65535"/>
            <a:ext cx="9526588" cy="119989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cap="all" baseline="0">
                <a:solidFill>
                  <a:schemeClr val="accent1">
                    <a:lumMod val="50000"/>
                  </a:schemeClr>
                </a:solidFill>
                <a:latin typeface="+mj-lt"/>
                <a:ea typeface="+mj-ea"/>
                <a:cs typeface="+mj-cs"/>
              </a:defRPr>
            </a:lvl1pPr>
          </a:lstStyle>
          <a:p>
            <a:r>
              <a:rPr lang="en-US" sz="4400" b="1" u="sng" cap="none">
                <a:solidFill>
                  <a:srgbClr val="348CDC"/>
                </a:solidFill>
                <a:latin typeface="Arial" panose="020B0604020202020204" pitchFamily="34" charset="0"/>
                <a:cs typeface="Arial" panose="020B0604020202020204" pitchFamily="34" charset="0"/>
              </a:rPr>
              <a:t>Next Steps </a:t>
            </a:r>
            <a:r>
              <a:rPr lang="en-US" sz="3600" b="1" u="sng" cap="none">
                <a:solidFill>
                  <a:srgbClr val="348CDC"/>
                </a:solidFill>
                <a:latin typeface="Arial" panose="020B0604020202020204" pitchFamily="34" charset="0"/>
                <a:cs typeface="Arial" panose="020B0604020202020204" pitchFamily="34" charset="0"/>
              </a:rPr>
              <a:t>(continued)</a:t>
            </a:r>
            <a:endParaRPr lang="en-US" sz="4400" b="1" u="sng" cap="none" dirty="0">
              <a:solidFill>
                <a:srgbClr val="348CDC"/>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5364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760412" y="1981200"/>
            <a:ext cx="8535988" cy="1199890"/>
          </a:xfrm>
        </p:spPr>
        <p:txBody>
          <a:bodyPr anchor="ctr">
            <a:normAutofit/>
          </a:bodyPr>
          <a:lstStyle/>
          <a:p>
            <a:r>
              <a:rPr lang="en-US" sz="4400" b="1" cap="none" dirty="0">
                <a:solidFill>
                  <a:srgbClr val="348CDC"/>
                </a:solidFill>
                <a:latin typeface="Arial" panose="020B0604020202020204" pitchFamily="34" charset="0"/>
                <a:cs typeface="Arial" panose="020B0604020202020204" pitchFamily="34" charset="0"/>
              </a:rPr>
              <a:t>Thank you and stay safe!</a:t>
            </a:r>
          </a:p>
        </p:txBody>
      </p:sp>
      <p:pic>
        <p:nvPicPr>
          <p:cNvPr id="5" name="Picture 4"/>
          <p:cNvPicPr>
            <a:picLocks noChangeAspect="1"/>
          </p:cNvPicPr>
          <p:nvPr/>
        </p:nvPicPr>
        <p:blipFill>
          <a:blip r:embed="rId3"/>
          <a:srcRect/>
          <a:stretch/>
        </p:blipFill>
        <p:spPr>
          <a:xfrm>
            <a:off x="8532812" y="381000"/>
            <a:ext cx="3276917" cy="1141458"/>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13</a:t>
            </a:fld>
            <a:endParaRPr lang="en-US" dirty="0"/>
          </a:p>
        </p:txBody>
      </p:sp>
    </p:spTree>
    <p:extLst>
      <p:ext uri="{BB962C8B-B14F-4D97-AF65-F5344CB8AC3E}">
        <p14:creationId xmlns:p14="http://schemas.microsoft.com/office/powerpoint/2010/main" val="232395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455612" y="165975"/>
            <a:ext cx="8320484" cy="1401762"/>
          </a:xfrm>
        </p:spPr>
        <p:txBody>
          <a:bodyPr anchor="ctr">
            <a:normAutofit/>
          </a:bodyPr>
          <a:lstStyle/>
          <a:p>
            <a:r>
              <a:rPr lang="en-US" b="1" u="sng" cap="none" dirty="0">
                <a:solidFill>
                  <a:srgbClr val="348CDC"/>
                </a:solidFill>
                <a:latin typeface="Arial" panose="020B0604020202020204" pitchFamily="34" charset="0"/>
                <a:cs typeface="Arial" panose="020B0604020202020204" pitchFamily="34" charset="0"/>
              </a:rPr>
              <a:t>Purpose of Meeting</a:t>
            </a:r>
          </a:p>
        </p:txBody>
      </p:sp>
      <p:pic>
        <p:nvPicPr>
          <p:cNvPr id="5" name="Picture 4"/>
          <p:cNvPicPr>
            <a:picLocks noChangeAspect="1"/>
          </p:cNvPicPr>
          <p:nvPr/>
        </p:nvPicPr>
        <p:blipFill>
          <a:blip r:embed="rId3"/>
          <a:srcRect/>
          <a:stretch/>
        </p:blipFill>
        <p:spPr>
          <a:xfrm>
            <a:off x="8886392" y="339717"/>
            <a:ext cx="3026639" cy="1054278"/>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2</a:t>
            </a:fld>
            <a:endParaRPr lang="en-US" dirty="0"/>
          </a:p>
        </p:txBody>
      </p:sp>
      <p:sp>
        <p:nvSpPr>
          <p:cNvPr id="2" name="Rectangle 1"/>
          <p:cNvSpPr/>
          <p:nvPr/>
        </p:nvSpPr>
        <p:spPr>
          <a:xfrm>
            <a:off x="379413" y="1471025"/>
            <a:ext cx="10896600" cy="6063198"/>
          </a:xfrm>
          <a:prstGeom prst="rect">
            <a:avLst/>
          </a:prstGeom>
        </p:spPr>
        <p:txBody>
          <a:bodyPr wrap="square">
            <a:spAutoFit/>
          </a:bodyPr>
          <a:lstStyle/>
          <a:p>
            <a:pPr marL="388620" indent="-342900">
              <a:buFont typeface="Arial" panose="020B0604020202020204" pitchFamily="34" charset="0"/>
              <a:buChar char="•"/>
            </a:pPr>
            <a:r>
              <a:rPr lang="en-CA" sz="2800" dirty="0">
                <a:latin typeface="Helvetica" panose="020B0604020202020204" pitchFamily="34" charset="0"/>
                <a:cs typeface="Helvetica" panose="020B0604020202020204" pitchFamily="34" charset="0"/>
              </a:rPr>
              <a:t>To facilitate the development of the New Assessment/Test Method (NATM) </a:t>
            </a:r>
            <a:r>
              <a:rPr lang="en-US" sz="2800" dirty="0">
                <a:latin typeface="Helvetica" panose="020B0604020202020204" pitchFamily="34" charset="0"/>
                <a:cs typeface="Helvetica" panose="020B0604020202020204" pitchFamily="34" charset="0"/>
              </a:rPr>
              <a:t>for consideration during the 183rd (March 2021) session of WP.29</a:t>
            </a:r>
            <a:r>
              <a:rPr lang="en-CA" sz="2800" dirty="0">
                <a:latin typeface="Helvetica" panose="020B0604020202020204" pitchFamily="34" charset="0"/>
                <a:cs typeface="Helvetica" panose="020B0604020202020204" pitchFamily="34" charset="0"/>
              </a:rPr>
              <a:t>, VMAD co-chairs have drafted the following two documents:</a:t>
            </a:r>
          </a:p>
          <a:p>
            <a:pPr marL="845820" lvl="1" indent="-342900">
              <a:buFont typeface="Arial" panose="020B0604020202020204" pitchFamily="34" charset="0"/>
              <a:buChar char="•"/>
            </a:pPr>
            <a:r>
              <a:rPr lang="en-CA" sz="2800" dirty="0">
                <a:latin typeface="Helvetica" panose="020B0604020202020204" pitchFamily="34" charset="0"/>
                <a:cs typeface="Helvetica" panose="020B0604020202020204" pitchFamily="34" charset="0"/>
              </a:rPr>
              <a:t>NATM Master Document </a:t>
            </a:r>
          </a:p>
          <a:p>
            <a:pPr marL="845820" lvl="1" indent="-342900">
              <a:buFont typeface="Arial" panose="020B0604020202020204" pitchFamily="34" charset="0"/>
              <a:buChar char="•"/>
            </a:pPr>
            <a:r>
              <a:rPr lang="en-CA" sz="2800" dirty="0">
                <a:latin typeface="Helvetica" panose="020B0604020202020204" pitchFamily="34" charset="0"/>
                <a:cs typeface="Helvetica" panose="020B0604020202020204" pitchFamily="34" charset="0"/>
              </a:rPr>
              <a:t>Notional Workplan for VMAD </a:t>
            </a:r>
            <a:br>
              <a:rPr lang="en-CA" sz="2800" dirty="0">
                <a:latin typeface="Helvetica" panose="020B0604020202020204" pitchFamily="34" charset="0"/>
                <a:cs typeface="Helvetica" panose="020B0604020202020204" pitchFamily="34" charset="0"/>
              </a:rPr>
            </a:br>
            <a:endParaRPr lang="en-CA" sz="2800" dirty="0">
              <a:latin typeface="Helvetica" panose="020B0604020202020204" pitchFamily="34" charset="0"/>
              <a:cs typeface="Helvetica" panose="020B0604020202020204" pitchFamily="34" charset="0"/>
            </a:endParaRPr>
          </a:p>
          <a:p>
            <a:pPr marL="388620" indent="-342900">
              <a:buFont typeface="Arial" panose="020B0604020202020204" pitchFamily="34" charset="0"/>
              <a:buChar char="•"/>
            </a:pPr>
            <a:r>
              <a:rPr lang="en-CA" sz="2800" dirty="0">
                <a:latin typeface="Helvetica" panose="020B0604020202020204" pitchFamily="34" charset="0"/>
                <a:cs typeface="Helvetica" panose="020B0604020202020204" pitchFamily="34" charset="0"/>
              </a:rPr>
              <a:t>The intent of this presentation is to provide an overview of these two documents as well as propose a path forward for how the informal working group will develop the NATM</a:t>
            </a:r>
          </a:p>
          <a:p>
            <a:pPr marL="388620" indent="-342900">
              <a:buFont typeface="Arial" panose="020B0604020202020204" pitchFamily="34" charset="0"/>
              <a:buChar char="•"/>
            </a:pPr>
            <a:endParaRPr lang="en-CA" sz="2000" dirty="0">
              <a:latin typeface="Helvetica" panose="020B0604020202020204" pitchFamily="34" charset="0"/>
              <a:cs typeface="Helvetica" panose="020B0604020202020204" pitchFamily="34" charset="0"/>
            </a:endParaRPr>
          </a:p>
          <a:p>
            <a:pPr marL="388620" lvl="0" indent="-342900">
              <a:buFont typeface="Arial" panose="020B0604020202020204" pitchFamily="34" charset="0"/>
              <a:buChar char="•"/>
            </a:pPr>
            <a:endParaRPr lang="en-CA" sz="2000" dirty="0">
              <a:latin typeface="Helvetica" panose="020B0604020202020204" pitchFamily="34" charset="0"/>
              <a:cs typeface="Helvetica" panose="020B0604020202020204" pitchFamily="34" charset="0"/>
            </a:endParaRPr>
          </a:p>
          <a:p>
            <a:pPr marL="45720" lvl="0" indent="0">
              <a:buNone/>
            </a:pPr>
            <a:endParaRPr lang="en-CA" sz="2000" dirty="0">
              <a:latin typeface="Helvetica" panose="020B0604020202020204" pitchFamily="34" charset="0"/>
              <a:cs typeface="Helvetica" panose="020B0604020202020204" pitchFamily="34" charset="0"/>
            </a:endParaRPr>
          </a:p>
          <a:p>
            <a:pPr marL="45720" lvl="0" indent="0">
              <a:buNone/>
            </a:pPr>
            <a:endParaRPr lang="en-US" sz="2400" dirty="0">
              <a:latin typeface="Helvetica" panose="020B0604020202020204" pitchFamily="34" charset="0"/>
              <a:cs typeface="Helvetica" panose="020B0604020202020204" pitchFamily="34" charset="0"/>
            </a:endParaRPr>
          </a:p>
          <a:p>
            <a:pPr marL="388620" lvl="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2448507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77824" y="186713"/>
            <a:ext cx="9450388" cy="1199890"/>
          </a:xfrm>
        </p:spPr>
        <p:txBody>
          <a:bodyPr anchor="ctr">
            <a:normAutofit fontScale="90000"/>
          </a:bodyPr>
          <a:lstStyle/>
          <a:p>
            <a:r>
              <a:rPr lang="en-US" sz="4400" b="1" u="sng" cap="none" dirty="0">
                <a:solidFill>
                  <a:srgbClr val="348CDC"/>
                </a:solidFill>
                <a:latin typeface="Arial" panose="020B0604020202020204" pitchFamily="34" charset="0"/>
                <a:cs typeface="Arial" panose="020B0604020202020204" pitchFamily="34" charset="0"/>
              </a:rPr>
              <a:t>1. Purpose of the NATM Master Document</a:t>
            </a:r>
          </a:p>
        </p:txBody>
      </p:sp>
      <p:pic>
        <p:nvPicPr>
          <p:cNvPr id="5" name="Picture 4"/>
          <p:cNvPicPr>
            <a:picLocks noChangeAspect="1"/>
          </p:cNvPicPr>
          <p:nvPr/>
        </p:nvPicPr>
        <p:blipFill>
          <a:blip r:embed="rId3"/>
          <a:srcRect/>
          <a:stretch/>
        </p:blipFill>
        <p:spPr>
          <a:xfrm>
            <a:off x="9043467" y="217193"/>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3</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366101" y="1336750"/>
            <a:ext cx="11056187" cy="5207250"/>
          </a:xfrm>
        </p:spPr>
        <p:txBody>
          <a:bodyPr>
            <a:normAutofit/>
          </a:bodyPr>
          <a:lstStyle/>
          <a:p>
            <a:pPr lvl="1"/>
            <a:r>
              <a:rPr lang="en-US" sz="2800" dirty="0">
                <a:latin typeface="Helvetica" panose="020B0604020202020204" pitchFamily="34" charset="0"/>
                <a:cs typeface="Helvetica" panose="020B0604020202020204" pitchFamily="34" charset="0"/>
              </a:rPr>
              <a:t>The purpose of the Master document is to develop the NATM.</a:t>
            </a:r>
            <a:br>
              <a:rPr lang="en-US" sz="2800" dirty="0">
                <a:latin typeface="Helvetica" panose="020B0604020202020204" pitchFamily="34" charset="0"/>
                <a:cs typeface="Helvetica" panose="020B0604020202020204" pitchFamily="34" charset="0"/>
              </a:rPr>
            </a:br>
            <a:endParaRPr lang="en-US" sz="2800" dirty="0">
              <a:latin typeface="Helvetica" panose="020B0604020202020204" pitchFamily="34" charset="0"/>
              <a:cs typeface="Helvetica" panose="020B0604020202020204" pitchFamily="34" charset="0"/>
            </a:endParaRPr>
          </a:p>
          <a:p>
            <a:pPr lvl="1"/>
            <a:r>
              <a:rPr lang="en-US" sz="2800" dirty="0">
                <a:latin typeface="Helvetica" panose="020B0604020202020204" pitchFamily="34" charset="0"/>
                <a:cs typeface="Helvetica" panose="020B0604020202020204" pitchFamily="34" charset="0"/>
              </a:rPr>
              <a:t>The first iteration of this document will include a high level framework of the NATM, outlining the:   </a:t>
            </a:r>
          </a:p>
          <a:p>
            <a:pPr lvl="2">
              <a:buFont typeface="Courier New" panose="02070309020205020404" pitchFamily="49" charset="0"/>
              <a:buChar char="o"/>
            </a:pPr>
            <a:r>
              <a:rPr lang="en-US" sz="2400" dirty="0">
                <a:latin typeface="Helvetica" panose="020B0604020202020204" pitchFamily="34" charset="0"/>
                <a:cs typeface="Helvetica" panose="020B0604020202020204" pitchFamily="34" charset="0"/>
              </a:rPr>
              <a:t>Scope and general overviews of each of the pillars (scenarios catalogue, audit, simulation/virtual testing, test-track, and real-world testing); and, </a:t>
            </a:r>
          </a:p>
          <a:p>
            <a:pPr lvl="2">
              <a:buFont typeface="Courier New" panose="02070309020205020404" pitchFamily="49" charset="0"/>
              <a:buChar char="o"/>
            </a:pPr>
            <a:r>
              <a:rPr lang="en-US" sz="2400" dirty="0">
                <a:latin typeface="Helvetica" panose="020B0604020202020204" pitchFamily="34" charset="0"/>
                <a:cs typeface="Helvetica" panose="020B0604020202020204" pitchFamily="34" charset="0"/>
              </a:rPr>
              <a:t>Overall process of the NATM (e.g., how the pillars of the NATM operate together, producing an efficient, comprehensive, and cohesive process).</a:t>
            </a:r>
            <a:br>
              <a:rPr lang="en-US" sz="2400" dirty="0">
                <a:latin typeface="Helvetica" panose="020B0604020202020204" pitchFamily="34" charset="0"/>
                <a:cs typeface="Helvetica" panose="020B0604020202020204" pitchFamily="34" charset="0"/>
              </a:rPr>
            </a:br>
            <a:endParaRPr lang="en-US" sz="2400" dirty="0">
              <a:latin typeface="Helvetica" panose="020B0604020202020204" pitchFamily="34" charset="0"/>
              <a:cs typeface="Helvetica" panose="020B0604020202020204" pitchFamily="34" charset="0"/>
            </a:endParaRPr>
          </a:p>
          <a:p>
            <a:pPr lvl="1"/>
            <a:r>
              <a:rPr lang="en-US" sz="2600" dirty="0">
                <a:latin typeface="Helvetica" panose="020B0604020202020204" pitchFamily="34" charset="0"/>
                <a:cs typeface="Helvetica" panose="020B0604020202020204" pitchFamily="34" charset="0"/>
              </a:rPr>
              <a:t>This document will comprise of previous work by VMAD and its subgroups. It will be further developed and updated based on outcomes of future VMAD sessions and progress made to address items identified in the Workplan document.</a:t>
            </a:r>
          </a:p>
          <a:p>
            <a:pPr marL="502920" lvl="2" indent="0">
              <a:buNone/>
            </a:pPr>
            <a:endParaRPr lang="en-US" sz="2400" dirty="0">
              <a:latin typeface="Helvetica" panose="020B0604020202020204" pitchFamily="34" charset="0"/>
              <a:cs typeface="Helvetica" panose="020B0604020202020204" pitchFamily="34" charset="0"/>
            </a:endParaRPr>
          </a:p>
          <a:p>
            <a:pPr marL="502920" lvl="2" indent="0">
              <a:buNone/>
            </a:pPr>
            <a:endParaRPr lang="en-US" sz="26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marL="274320" lvl="1" indent="0">
              <a:buNone/>
            </a:pPr>
            <a:endParaRPr lang="en-CA" sz="2400"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endParaRPr lang="en-US" b="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37075032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79412" y="172902"/>
            <a:ext cx="8785435" cy="868981"/>
          </a:xfrm>
        </p:spPr>
        <p:txBody>
          <a:bodyPr anchor="ctr">
            <a:normAutofit/>
          </a:bodyPr>
          <a:lstStyle/>
          <a:p>
            <a:r>
              <a:rPr lang="en-US" sz="4400" b="1" u="sng" cap="none" dirty="0">
                <a:solidFill>
                  <a:srgbClr val="348CDC"/>
                </a:solidFill>
                <a:latin typeface="Arial" panose="020B0604020202020204" pitchFamily="34" charset="0"/>
                <a:cs typeface="Arial" panose="020B0604020202020204" pitchFamily="34" charset="0"/>
              </a:rPr>
              <a:t>NATM Master Document</a:t>
            </a:r>
          </a:p>
        </p:txBody>
      </p:sp>
      <p:pic>
        <p:nvPicPr>
          <p:cNvPr id="5" name="Picture 4"/>
          <p:cNvPicPr>
            <a:picLocks noChangeAspect="1"/>
          </p:cNvPicPr>
          <p:nvPr/>
        </p:nvPicPr>
        <p:blipFill>
          <a:blip r:embed="rId3"/>
          <a:srcRect/>
          <a:stretch/>
        </p:blipFill>
        <p:spPr>
          <a:xfrm>
            <a:off x="9043468" y="103020"/>
            <a:ext cx="2895917" cy="100874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4</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74613" y="1111763"/>
            <a:ext cx="11864772" cy="5517637"/>
          </a:xfrm>
        </p:spPr>
        <p:txBody>
          <a:bodyPr>
            <a:normAutofit fontScale="70000" lnSpcReduction="20000"/>
          </a:bodyPr>
          <a:lstStyle/>
          <a:p>
            <a:pPr marL="274320" lvl="1" indent="0">
              <a:buNone/>
            </a:pPr>
            <a:r>
              <a:rPr lang="en-US" sz="4000" dirty="0">
                <a:latin typeface="Helvetica" panose="020B0604020202020204" pitchFamily="34" charset="0"/>
                <a:cs typeface="Helvetica" panose="020B0604020202020204" pitchFamily="34" charset="0"/>
              </a:rPr>
              <a:t>The document is currently structured as follows:</a:t>
            </a:r>
          </a:p>
          <a:p>
            <a:pPr marL="788670" lvl="1" indent="-514350">
              <a:buFont typeface="+mj-lt"/>
              <a:buAutoNum type="arabicPeriod"/>
            </a:pPr>
            <a:r>
              <a:rPr lang="en-US" sz="4000" dirty="0">
                <a:latin typeface="Helvetica" panose="020B0604020202020204" pitchFamily="34" charset="0"/>
                <a:cs typeface="Helvetica" panose="020B0604020202020204" pitchFamily="34" charset="0"/>
              </a:rPr>
              <a:t>The first portion of the document will include general descriptions of each of the pillars, including their strengths and weaknesses, as well as methods for how they each can be applied. This work is to be objective and evidence-based, while remaining technology-neutral, flexible enough to foster ongoing innovation. </a:t>
            </a:r>
            <a:br>
              <a:rPr lang="en-US" sz="4000" dirty="0">
                <a:latin typeface="Helvetica" panose="020B0604020202020204" pitchFamily="34" charset="0"/>
                <a:cs typeface="Helvetica" panose="020B0604020202020204" pitchFamily="34" charset="0"/>
              </a:rPr>
            </a:br>
            <a:endParaRPr lang="en-US" sz="4000" dirty="0">
              <a:latin typeface="Helvetica" panose="020B0604020202020204" pitchFamily="34" charset="0"/>
              <a:cs typeface="Helvetica" panose="020B0604020202020204" pitchFamily="34" charset="0"/>
            </a:endParaRPr>
          </a:p>
          <a:p>
            <a:pPr marL="788670" lvl="1" indent="-514350">
              <a:buFont typeface="+mj-lt"/>
              <a:buAutoNum type="arabicPeriod"/>
            </a:pPr>
            <a:r>
              <a:rPr lang="en-US" sz="4000" dirty="0">
                <a:latin typeface="Helvetica" panose="020B0604020202020204" pitchFamily="34" charset="0"/>
                <a:cs typeface="Helvetica" panose="020B0604020202020204" pitchFamily="34" charset="0"/>
              </a:rPr>
              <a:t>The second portion of the document will include how the pillars can be applied to validate/test specific functional requirements. As part of this work VMAD will outline how the pillars can correspond with the functional requirements indicated in the FRAV-05 document, which will be coordinated by FRAV and VMAD leadership.</a:t>
            </a:r>
          </a:p>
          <a:p>
            <a:pPr marL="274320" lvl="1" indent="0">
              <a:buNone/>
            </a:pPr>
            <a:endParaRPr lang="en-US" sz="4000" dirty="0">
              <a:latin typeface="Helvetica" panose="020B0604020202020204" pitchFamily="34" charset="0"/>
              <a:cs typeface="Helvetica" panose="020B0604020202020204" pitchFamily="34" charset="0"/>
            </a:endParaRPr>
          </a:p>
          <a:p>
            <a:pPr marL="274320" lvl="1" indent="0">
              <a:buNone/>
            </a:pPr>
            <a:r>
              <a:rPr lang="en-US" sz="4000" dirty="0">
                <a:latin typeface="Helvetica" panose="020B0604020202020204" pitchFamily="34" charset="0"/>
                <a:cs typeface="Helvetica" panose="020B0604020202020204" pitchFamily="34" charset="0"/>
              </a:rPr>
              <a:t>VMAD will begin the process by updating the first section of the document. As the work progresses, the document will evolve to a level of maturity sufficient to support deliberations by the Contracting Parties regarding its application under both the 1958 and 1998 Agreements.</a:t>
            </a:r>
          </a:p>
          <a:p>
            <a:pPr marL="502920" lvl="2" indent="0">
              <a:buNone/>
            </a:pPr>
            <a:endParaRPr lang="en-US" sz="4000" dirty="0">
              <a:latin typeface="Helvetica" panose="020B0604020202020204" pitchFamily="34" charset="0"/>
              <a:cs typeface="Helvetica" panose="020B0604020202020204" pitchFamily="34" charset="0"/>
            </a:endParaRPr>
          </a:p>
          <a:p>
            <a:pPr marL="502920" lvl="2" indent="0">
              <a:buNone/>
            </a:pPr>
            <a:endParaRPr lang="en-US" sz="26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marL="274320" lvl="1" indent="0">
              <a:buNone/>
            </a:pPr>
            <a:endParaRPr lang="en-CA" sz="2400"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endParaRPr lang="en-US" b="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269179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46478" y="220868"/>
            <a:ext cx="9829800" cy="808897"/>
          </a:xfrm>
        </p:spPr>
        <p:txBody>
          <a:bodyPr anchor="ctr">
            <a:noAutofit/>
          </a:bodyPr>
          <a:lstStyle/>
          <a:p>
            <a:r>
              <a:rPr lang="en-US" b="1" u="sng" cap="none" dirty="0">
                <a:solidFill>
                  <a:srgbClr val="348CDC"/>
                </a:solidFill>
                <a:latin typeface="Arial" panose="020B0604020202020204" pitchFamily="34" charset="0"/>
                <a:cs typeface="Arial" panose="020B0604020202020204" pitchFamily="34" charset="0"/>
              </a:rPr>
              <a:t>Structure of NATM Master Document   </a:t>
            </a:r>
          </a:p>
        </p:txBody>
      </p:sp>
      <p:pic>
        <p:nvPicPr>
          <p:cNvPr id="5" name="Picture 4"/>
          <p:cNvPicPr>
            <a:picLocks noChangeAspect="1"/>
          </p:cNvPicPr>
          <p:nvPr/>
        </p:nvPicPr>
        <p:blipFill>
          <a:blip r:embed="rId3"/>
          <a:srcRect/>
          <a:stretch/>
        </p:blipFill>
        <p:spPr>
          <a:xfrm>
            <a:off x="9661537" y="188078"/>
            <a:ext cx="2510460" cy="874476"/>
          </a:xfrm>
          <a:prstGeom prst="rect">
            <a:avLst/>
          </a:prstGeom>
        </p:spPr>
      </p:pic>
      <p:sp>
        <p:nvSpPr>
          <p:cNvPr id="6" name="Slide Number Placeholder 5"/>
          <p:cNvSpPr>
            <a:spLocks noGrp="1"/>
          </p:cNvSpPr>
          <p:nvPr>
            <p:ph type="sldNum" sz="quarter" idx="12"/>
          </p:nvPr>
        </p:nvSpPr>
        <p:spPr>
          <a:xfrm>
            <a:off x="10666410" y="6560571"/>
            <a:ext cx="1143001" cy="180974"/>
          </a:xfrm>
        </p:spPr>
        <p:txBody>
          <a:bodyPr/>
          <a:lstStyle/>
          <a:p>
            <a:fld id="{F36C87F6-986D-49E6-AF40-1B3A1EE8064D}" type="slidenum">
              <a:rPr lang="en-US" smtClean="0"/>
              <a:t>5</a:t>
            </a:fld>
            <a:endParaRPr lang="en-US" dirty="0"/>
          </a:p>
        </p:txBody>
      </p:sp>
      <p:sp>
        <p:nvSpPr>
          <p:cNvPr id="8" name="Content Placeholder 1">
            <a:extLst>
              <a:ext uri="{FF2B5EF4-FFF2-40B4-BE49-F238E27FC236}">
                <a16:creationId xmlns:a16="http://schemas.microsoft.com/office/drawing/2014/main" id="{E7A00FA6-72B6-4E6D-8396-21C53461A7D9}"/>
              </a:ext>
            </a:extLst>
          </p:cNvPr>
          <p:cNvSpPr txBox="1">
            <a:spLocks/>
          </p:cNvSpPr>
          <p:nvPr/>
        </p:nvSpPr>
        <p:spPr>
          <a:xfrm>
            <a:off x="132826" y="1062554"/>
            <a:ext cx="11705477" cy="784599"/>
          </a:xfrm>
          <a:prstGeom prst="rect">
            <a:avLst/>
          </a:prstGeom>
        </p:spPr>
        <p:txBody>
          <a:bodyPr vert="horz" lIns="91440" tIns="45720" rIns="91440" bIns="45720" rtlCol="0">
            <a:noAutofit/>
          </a:bodyPr>
          <a:lstStyle>
            <a:lvl1pPr marL="274320" indent="-228600" algn="l" defTabSz="914400" rtl="0" eaLnBrk="1" latinLnBrk="0" hangingPunct="1">
              <a:lnSpc>
                <a:spcPct val="90000"/>
              </a:lnSpc>
              <a:spcBef>
                <a:spcPts val="1800"/>
              </a:spcBef>
              <a:buClr>
                <a:schemeClr val="accent1">
                  <a:lumMod val="50000"/>
                </a:schemeClr>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Clr>
                <a:schemeClr val="accent1">
                  <a:lumMod val="50000"/>
                </a:schemeClr>
              </a:buClr>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Clr>
                <a:schemeClr val="accent1">
                  <a:lumMod val="50000"/>
                </a:schemeClr>
              </a:buClr>
              <a:buSzPct val="80000"/>
              <a:buFont typeface="Arial" pitchFamily="34" charset="0"/>
              <a:buChar char="•"/>
              <a:defRPr sz="1600" kern="1200" baseline="0">
                <a:solidFill>
                  <a:schemeClr val="tx1"/>
                </a:solidFill>
                <a:latin typeface="+mn-lt"/>
                <a:ea typeface="+mn-ea"/>
                <a:cs typeface="+mn-cs"/>
              </a:defRPr>
            </a:lvl7pPr>
            <a:lvl8pPr marL="1874520" indent="-228600" algn="l" defTabSz="914400" rtl="0" eaLnBrk="1" latinLnBrk="0" hangingPunct="1">
              <a:spcBef>
                <a:spcPts val="600"/>
              </a:spcBef>
              <a:buClr>
                <a:schemeClr val="accent1">
                  <a:lumMod val="50000"/>
                </a:schemeClr>
              </a:buClr>
              <a:buSzPct val="80000"/>
              <a:buFont typeface="Arial" pitchFamily="34" charset="0"/>
              <a:buChar char="•"/>
              <a:defRPr sz="1600" kern="1200" baseline="0">
                <a:solidFill>
                  <a:schemeClr val="tx1"/>
                </a:solidFill>
                <a:latin typeface="+mn-lt"/>
                <a:ea typeface="+mn-ea"/>
                <a:cs typeface="+mn-cs"/>
              </a:defRPr>
            </a:lvl8pPr>
            <a:lvl9pPr marL="1874520" indent="0" algn="l" defTabSz="914400" rtl="0" eaLnBrk="1" latinLnBrk="0" hangingPunct="1">
              <a:spcBef>
                <a:spcPts val="600"/>
              </a:spcBef>
              <a:buClr>
                <a:schemeClr val="accent1">
                  <a:lumMod val="50000"/>
                </a:schemeClr>
              </a:buClr>
              <a:buSzPct val="80000"/>
              <a:buFont typeface="Arial" pitchFamily="34" charset="0"/>
              <a:buNone/>
              <a:defRPr sz="1600" kern="1200" baseline="0">
                <a:solidFill>
                  <a:schemeClr val="tx1"/>
                </a:solidFill>
                <a:latin typeface="+mn-lt"/>
                <a:ea typeface="+mn-ea"/>
                <a:cs typeface="+mn-cs"/>
              </a:defRPr>
            </a:lvl9pPr>
          </a:lstStyle>
          <a:p>
            <a:pPr marL="274320" lvl="1" indent="0">
              <a:buNone/>
            </a:pPr>
            <a:r>
              <a:rPr lang="en-US" sz="2600" dirty="0">
                <a:latin typeface="Helvetica" panose="020B0604020202020204" pitchFamily="34" charset="0"/>
                <a:cs typeface="Helvetica" panose="020B0604020202020204" pitchFamily="34" charset="0"/>
              </a:rPr>
              <a:t>The Master document includes the following sections (to be further developed by VMAD members) to help organize the NATM and its pillars:</a:t>
            </a:r>
          </a:p>
        </p:txBody>
      </p:sp>
      <p:graphicFrame>
        <p:nvGraphicFramePr>
          <p:cNvPr id="10" name="Table 9"/>
          <p:cNvGraphicFramePr>
            <a:graphicFrameLocks noGrp="1"/>
          </p:cNvGraphicFramePr>
          <p:nvPr>
            <p:extLst>
              <p:ext uri="{D42A27DB-BD31-4B8C-83A1-F6EECF244321}">
                <p14:modId xmlns:p14="http://schemas.microsoft.com/office/powerpoint/2010/main" val="2500618941"/>
              </p:ext>
            </p:extLst>
          </p:nvPr>
        </p:nvGraphicFramePr>
        <p:xfrm>
          <a:off x="408302" y="2006234"/>
          <a:ext cx="11430001" cy="4395255"/>
        </p:xfrm>
        <a:graphic>
          <a:graphicData uri="http://schemas.openxmlformats.org/drawingml/2006/table">
            <a:tbl>
              <a:tblPr firstRow="1" bandRow="1">
                <a:tableStyleId>{3B4B98B0-60AC-42C2-AFA5-B58CD77FA1E5}</a:tableStyleId>
              </a:tblPr>
              <a:tblGrid>
                <a:gridCol w="2192057">
                  <a:extLst>
                    <a:ext uri="{9D8B030D-6E8A-4147-A177-3AD203B41FA5}">
                      <a16:colId xmlns:a16="http://schemas.microsoft.com/office/drawing/2014/main" val="20000"/>
                    </a:ext>
                  </a:extLst>
                </a:gridCol>
                <a:gridCol w="9237944">
                  <a:extLst>
                    <a:ext uri="{9D8B030D-6E8A-4147-A177-3AD203B41FA5}">
                      <a16:colId xmlns:a16="http://schemas.microsoft.com/office/drawing/2014/main" val="20001"/>
                    </a:ext>
                  </a:extLst>
                </a:gridCol>
              </a:tblGrid>
              <a:tr h="536899">
                <a:tc>
                  <a:txBody>
                    <a:bodyPr/>
                    <a:lstStyle/>
                    <a:p>
                      <a:r>
                        <a:rPr lang="en-US" sz="2000" dirty="0"/>
                        <a:t>Section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802671">
                <a:tc>
                  <a:txBody>
                    <a:bodyPr/>
                    <a:lstStyle/>
                    <a:p>
                      <a:r>
                        <a:rPr lang="en-US" sz="2000" b="1"/>
                        <a:t>1. </a:t>
                      </a:r>
                      <a:r>
                        <a:rPr lang="en-US" sz="2000" b="1" baseline="0"/>
                        <a:t>Purpose and Scope</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2000" dirty="0"/>
                        <a:t>Outline</a:t>
                      </a:r>
                      <a:r>
                        <a:rPr lang="en-US" sz="2000" baseline="0" dirty="0"/>
                        <a:t> the purpose, scope and path forward for developing the NATM.</a:t>
                      </a:r>
                      <a:endParaRPr lang="en-US" sz="2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190757">
                <a:tc>
                  <a:txBody>
                    <a:bodyPr/>
                    <a:lstStyle/>
                    <a:p>
                      <a:r>
                        <a:rPr lang="en-US" sz="2000" b="1" dirty="0"/>
                        <a:t>2. Applying</a:t>
                      </a:r>
                      <a:r>
                        <a:rPr lang="en-US" sz="2000" b="1" baseline="0" dirty="0"/>
                        <a:t> the NATM Approach</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2000" dirty="0"/>
                        <a:t>Develop</a:t>
                      </a:r>
                      <a:r>
                        <a:rPr lang="en-US" sz="2000" baseline="0" dirty="0"/>
                        <a:t> </a:t>
                      </a:r>
                      <a:r>
                        <a:rPr lang="en-US" sz="2000" dirty="0"/>
                        <a:t>the overall structure and rationale behind applying the NATM for validating</a:t>
                      </a:r>
                      <a:r>
                        <a:rPr lang="en-US" sz="2000" baseline="0" dirty="0"/>
                        <a:t> the</a:t>
                      </a:r>
                      <a:r>
                        <a:rPr lang="en-US" sz="2000" dirty="0"/>
                        <a:t> safety of an</a:t>
                      </a:r>
                      <a:r>
                        <a:rPr lang="en-US" sz="2000" baseline="0" dirty="0"/>
                        <a:t> ADS</a:t>
                      </a:r>
                      <a:r>
                        <a:rPr lang="en-US" sz="2000" dirty="0"/>
                        <a:t>, including the strengths and limitations of each NATM pillar.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864928">
                <a:tc>
                  <a:txBody>
                    <a:bodyPr/>
                    <a:lstStyle/>
                    <a:p>
                      <a:r>
                        <a:rPr lang="en-US" sz="2000" b="1" dirty="0"/>
                        <a:t>3. Scenario Catalogue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2000" dirty="0"/>
                        <a:t>Outline the rationale for this pillar, its key design elements as well as expectations and best practices for manufacturers and testing authorities</a:t>
                      </a:r>
                      <a:r>
                        <a:rPr lang="en-US" sz="2000" baseline="0" dirty="0"/>
                        <a:t> </a:t>
                      </a:r>
                      <a:r>
                        <a:rPr lang="en-US" sz="2000" dirty="0"/>
                        <a:t>when validating the safety of an ADS. </a:t>
                      </a:r>
                    </a:p>
                    <a:p>
                      <a:pPr marL="285750" indent="-285750">
                        <a:buFont typeface="Arial" panose="020B0604020202020204" pitchFamily="34" charset="0"/>
                        <a:buChar char="•"/>
                      </a:pPr>
                      <a:r>
                        <a:rPr lang="en-US" sz="2000" dirty="0"/>
                        <a:t>Develop a catalogue, consisting of a baseline of relevant, critical, and complex scenarios.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118083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76456" y="102446"/>
            <a:ext cx="9220200" cy="1199890"/>
          </a:xfrm>
        </p:spPr>
        <p:txBody>
          <a:bodyPr anchor="ctr">
            <a:normAutofit/>
          </a:bodyPr>
          <a:lstStyle/>
          <a:p>
            <a:r>
              <a:rPr lang="en-US" b="1" u="sng" cap="none" dirty="0">
                <a:solidFill>
                  <a:srgbClr val="348CDC"/>
                </a:solidFill>
                <a:latin typeface="Arial" panose="020B0604020202020204" pitchFamily="34" charset="0"/>
                <a:cs typeface="Arial" panose="020B0604020202020204" pitchFamily="34" charset="0"/>
              </a:rPr>
              <a:t>Structure of NATM Master Document </a:t>
            </a:r>
            <a:r>
              <a:rPr lang="en-US" sz="2800" b="1" u="sng" cap="none" dirty="0">
                <a:solidFill>
                  <a:srgbClr val="348CDC"/>
                </a:solidFill>
                <a:latin typeface="Arial" panose="020B0604020202020204" pitchFamily="34" charset="0"/>
                <a:cs typeface="Arial" panose="020B0604020202020204" pitchFamily="34" charset="0"/>
              </a:rPr>
              <a:t>(continued)  </a:t>
            </a:r>
          </a:p>
        </p:txBody>
      </p:sp>
      <p:pic>
        <p:nvPicPr>
          <p:cNvPr id="5" name="Picture 4"/>
          <p:cNvPicPr>
            <a:picLocks noChangeAspect="1"/>
          </p:cNvPicPr>
          <p:nvPr/>
        </p:nvPicPr>
        <p:blipFill>
          <a:blip r:embed="rId3"/>
          <a:srcRect/>
          <a:stretch/>
        </p:blipFill>
        <p:spPr>
          <a:xfrm>
            <a:off x="9218451" y="136859"/>
            <a:ext cx="2895917" cy="1008743"/>
          </a:xfrm>
          <a:prstGeom prst="rect">
            <a:avLst/>
          </a:prstGeom>
        </p:spPr>
      </p:pic>
      <p:sp>
        <p:nvSpPr>
          <p:cNvPr id="6" name="Slide Number Placeholder 5"/>
          <p:cNvSpPr>
            <a:spLocks noGrp="1"/>
          </p:cNvSpPr>
          <p:nvPr>
            <p:ph type="sldNum" sz="quarter" idx="12"/>
          </p:nvPr>
        </p:nvSpPr>
        <p:spPr>
          <a:xfrm>
            <a:off x="10666410" y="6560571"/>
            <a:ext cx="1143001" cy="180974"/>
          </a:xfrm>
        </p:spPr>
        <p:txBody>
          <a:bodyPr/>
          <a:lstStyle/>
          <a:p>
            <a:fld id="{F36C87F6-986D-49E6-AF40-1B3A1EE8064D}" type="slidenum">
              <a:rPr lang="en-US" smtClean="0"/>
              <a:t>6</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296025" y="1363496"/>
            <a:ext cx="11660188" cy="5197075"/>
          </a:xfrm>
        </p:spPr>
        <p:txBody>
          <a:bodyPr>
            <a:normAutofit/>
          </a:bodyPr>
          <a:lstStyle/>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endParaRPr lang="en-US" b="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a:latin typeface="Helvetica" panose="020B0604020202020204" pitchFamily="34" charset="0"/>
              <a:cs typeface="Helvetica" panose="020B0604020202020204"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326636043"/>
              </p:ext>
            </p:extLst>
          </p:nvPr>
        </p:nvGraphicFramePr>
        <p:xfrm>
          <a:off x="379412" y="1267923"/>
          <a:ext cx="11360193" cy="5253666"/>
        </p:xfrm>
        <a:graphic>
          <a:graphicData uri="http://schemas.openxmlformats.org/drawingml/2006/table">
            <a:tbl>
              <a:tblPr firstRow="1" bandRow="1">
                <a:tableStyleId>{3B4B98B0-60AC-42C2-AFA5-B58CD77FA1E5}</a:tableStyleId>
              </a:tblPr>
              <a:tblGrid>
                <a:gridCol w="2520994">
                  <a:extLst>
                    <a:ext uri="{9D8B030D-6E8A-4147-A177-3AD203B41FA5}">
                      <a16:colId xmlns:a16="http://schemas.microsoft.com/office/drawing/2014/main" val="20000"/>
                    </a:ext>
                  </a:extLst>
                </a:gridCol>
                <a:gridCol w="8839199">
                  <a:extLst>
                    <a:ext uri="{9D8B030D-6E8A-4147-A177-3AD203B41FA5}">
                      <a16:colId xmlns:a16="http://schemas.microsoft.com/office/drawing/2014/main" val="20001"/>
                    </a:ext>
                  </a:extLst>
                </a:gridCol>
              </a:tblGrid>
              <a:tr h="369569">
                <a:tc>
                  <a:txBody>
                    <a:bodyPr/>
                    <a:lstStyle/>
                    <a:p>
                      <a:r>
                        <a:rPr lang="en-US" sz="2000" dirty="0"/>
                        <a:t>Section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000"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770827">
                <a:tc>
                  <a:txBody>
                    <a:bodyPr/>
                    <a:lstStyle/>
                    <a:p>
                      <a:r>
                        <a:rPr lang="en-US" sz="2000" b="1" dirty="0"/>
                        <a:t>4. Simulation/</a:t>
                      </a:r>
                      <a:br>
                        <a:rPr lang="en-US" sz="2000" b="1" dirty="0"/>
                      </a:br>
                      <a:r>
                        <a:rPr lang="en-US" sz="2000" b="1" dirty="0"/>
                        <a:t>Virtual</a:t>
                      </a:r>
                      <a:r>
                        <a:rPr lang="en-US" sz="2000" b="1" baseline="0" dirty="0"/>
                        <a:t> Testing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pPr marL="285750" indent="-285750">
                        <a:buFont typeface="Arial" panose="020B0604020202020204" pitchFamily="34" charset="0"/>
                        <a:buChar char="•"/>
                      </a:pPr>
                      <a:r>
                        <a:rPr lang="en-US" sz="2000" dirty="0"/>
                        <a:t>Outline the rationale for each</a:t>
                      </a:r>
                      <a:r>
                        <a:rPr lang="en-US" sz="2000" baseline="0" dirty="0"/>
                        <a:t> of these </a:t>
                      </a:r>
                      <a:r>
                        <a:rPr lang="en-US" sz="2000" dirty="0"/>
                        <a:t>pillars, their key design elements as well as expectations and best practices for manufacturers and testing authorities when validating the safety of an ADS.  </a:t>
                      </a:r>
                    </a:p>
                    <a:p>
                      <a:pPr marL="285750" indent="-285750">
                        <a:buFont typeface="Arial" panose="020B0604020202020204" pitchFamily="34" charset="0"/>
                        <a:buChar char="•"/>
                      </a:pPr>
                      <a:r>
                        <a:rPr lang="en-US" sz="2000" dirty="0"/>
                        <a:t>Include procedures for using these pillars to validate the functional safety requirements established by FRAV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57200">
                <a:tc>
                  <a:txBody>
                    <a:bodyPr/>
                    <a:lstStyle/>
                    <a:p>
                      <a:r>
                        <a:rPr lang="en-US" sz="2000" b="1" dirty="0"/>
                        <a:t>5.</a:t>
                      </a:r>
                      <a:r>
                        <a:rPr lang="en-US" sz="2000" b="1" baseline="0" dirty="0"/>
                        <a:t> Track Testing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285750" indent="-285750">
                        <a:buFont typeface="Arial" panose="020B0604020202020204" pitchFamily="34" charset="0"/>
                        <a:buChar char="•"/>
                      </a:pPr>
                      <a:endParaRPr lang="en-US" dirty="0"/>
                    </a:p>
                  </a:txBody>
                  <a:tcPr/>
                </a:tc>
                <a:extLst>
                  <a:ext uri="{0D108BD9-81ED-4DB2-BD59-A6C34878D82A}">
                    <a16:rowId xmlns:a16="http://schemas.microsoft.com/office/drawing/2014/main" val="10002"/>
                  </a:ext>
                </a:extLst>
              </a:tr>
              <a:tr h="550610">
                <a:tc>
                  <a:txBody>
                    <a:bodyPr/>
                    <a:lstStyle/>
                    <a:p>
                      <a:r>
                        <a:rPr lang="en-US" sz="2000" b="1" dirty="0"/>
                        <a:t>6. Real-world</a:t>
                      </a:r>
                      <a:r>
                        <a:rPr lang="en-US" sz="2000" b="1" baseline="0" dirty="0"/>
                        <a:t> Testing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marL="285750" indent="-285750">
                        <a:buFont typeface="Arial" panose="020B0604020202020204" pitchFamily="34" charset="0"/>
                        <a:buChar char="•"/>
                      </a:pPr>
                      <a:endParaRPr lang="en-US" dirty="0"/>
                    </a:p>
                  </a:txBody>
                  <a:tcPr/>
                </a:tc>
                <a:extLst>
                  <a:ext uri="{0D108BD9-81ED-4DB2-BD59-A6C34878D82A}">
                    <a16:rowId xmlns:a16="http://schemas.microsoft.com/office/drawing/2014/main" val="10003"/>
                  </a:ext>
                </a:extLst>
              </a:tr>
              <a:tr h="1922519">
                <a:tc>
                  <a:txBody>
                    <a:bodyPr/>
                    <a:lstStyle/>
                    <a:p>
                      <a:r>
                        <a:rPr lang="en-US" sz="2000" b="1" dirty="0"/>
                        <a:t>7.</a:t>
                      </a:r>
                      <a:r>
                        <a:rPr lang="en-US" sz="2000" b="1" baseline="0" dirty="0"/>
                        <a:t> Audit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2000" dirty="0"/>
                        <a:t>Outline the rationale for this pillar, its key design elements as well as expectations and best practices for manufacturers and testing authorities when validating the safety of an ADS.  </a:t>
                      </a:r>
                    </a:p>
                    <a:p>
                      <a:pPr marL="285750" indent="-285750">
                        <a:buFont typeface="Arial" panose="020B0604020202020204" pitchFamily="34" charset="0"/>
                        <a:buChar char="•"/>
                      </a:pPr>
                      <a:r>
                        <a:rPr lang="en-US" sz="2000" dirty="0"/>
                        <a:t>Include procedures for how manufacturers will be required to demonstrate to safety authorities using documentation, simulation, test-track, and/or real-world testing the capabilities of an ADS.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952454">
                <a:tc>
                  <a:txBody>
                    <a:bodyPr/>
                    <a:lstStyle/>
                    <a:p>
                      <a:r>
                        <a:rPr lang="en-US" sz="2000" b="1" dirty="0"/>
                        <a:t>8.</a:t>
                      </a:r>
                      <a:r>
                        <a:rPr lang="en-US" sz="2000" b="1" baseline="0" dirty="0"/>
                        <a:t> NATM Integration </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a:buFont typeface="Arial" panose="020B0604020202020204" pitchFamily="34" charset="0"/>
                        <a:buChar char="•"/>
                      </a:pPr>
                      <a:r>
                        <a:rPr lang="en-US" sz="2000" dirty="0"/>
                        <a:t>Establish the links between the pillars of the NATM as well as the how the NATM links with the functional safety requirements developed by FRAV</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6932864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79412" y="343741"/>
            <a:ext cx="8785435" cy="868981"/>
          </a:xfrm>
        </p:spPr>
        <p:txBody>
          <a:bodyPr anchor="ctr">
            <a:normAutofit fontScale="90000"/>
          </a:bodyPr>
          <a:lstStyle/>
          <a:p>
            <a:r>
              <a:rPr lang="en-US" sz="4400" b="1" u="sng" cap="none" dirty="0">
                <a:solidFill>
                  <a:srgbClr val="348CDC"/>
                </a:solidFill>
                <a:latin typeface="Arial" panose="020B0604020202020204" pitchFamily="34" charset="0"/>
                <a:cs typeface="Arial" panose="020B0604020202020204" pitchFamily="34" charset="0"/>
              </a:rPr>
              <a:t>Relationship between NATM Master Document and FRAV-05 Document</a:t>
            </a:r>
          </a:p>
        </p:txBody>
      </p:sp>
      <p:pic>
        <p:nvPicPr>
          <p:cNvPr id="5" name="Picture 4"/>
          <p:cNvPicPr>
            <a:picLocks noChangeAspect="1"/>
          </p:cNvPicPr>
          <p:nvPr/>
        </p:nvPicPr>
        <p:blipFill>
          <a:blip r:embed="rId3"/>
          <a:srcRect/>
          <a:stretch/>
        </p:blipFill>
        <p:spPr>
          <a:xfrm>
            <a:off x="9164847" y="311921"/>
            <a:ext cx="2895917" cy="1008743"/>
          </a:xfrm>
          <a:prstGeom prst="rect">
            <a:avLst/>
          </a:prstGeom>
        </p:spPr>
      </p:pic>
      <p:sp>
        <p:nvSpPr>
          <p:cNvPr id="6" name="Slide Number Placeholder 5"/>
          <p:cNvSpPr>
            <a:spLocks noGrp="1"/>
          </p:cNvSpPr>
          <p:nvPr>
            <p:ph type="sldNum" sz="quarter" idx="12"/>
          </p:nvPr>
        </p:nvSpPr>
        <p:spPr>
          <a:xfrm>
            <a:off x="9840529" y="5901211"/>
            <a:ext cx="1143001" cy="180974"/>
          </a:xfrm>
        </p:spPr>
        <p:txBody>
          <a:bodyPr/>
          <a:lstStyle/>
          <a:p>
            <a:fld id="{F36C87F6-986D-49E6-AF40-1B3A1EE8064D}" type="slidenum">
              <a:rPr lang="en-US" smtClean="0"/>
              <a:t>7</a:t>
            </a:fld>
            <a:endParaRPr lang="en-US" dirty="0"/>
          </a:p>
        </p:txBody>
      </p:sp>
      <p:sp>
        <p:nvSpPr>
          <p:cNvPr id="11" name="Content Placeholder 1">
            <a:extLst>
              <a:ext uri="{FF2B5EF4-FFF2-40B4-BE49-F238E27FC236}">
                <a16:creationId xmlns:a16="http://schemas.microsoft.com/office/drawing/2014/main" id="{E7A00FA6-72B6-4E6D-8396-21C53461A7D9}"/>
              </a:ext>
            </a:extLst>
          </p:cNvPr>
          <p:cNvSpPr>
            <a:spLocks noGrp="1"/>
          </p:cNvSpPr>
          <p:nvPr>
            <p:ph idx="1"/>
          </p:nvPr>
        </p:nvSpPr>
        <p:spPr>
          <a:xfrm>
            <a:off x="0" y="1600200"/>
            <a:ext cx="11864772" cy="4835523"/>
          </a:xfrm>
        </p:spPr>
        <p:txBody>
          <a:bodyPr>
            <a:normAutofit/>
          </a:bodyPr>
          <a:lstStyle/>
          <a:p>
            <a:pPr marL="502920" lvl="2" indent="0">
              <a:buNone/>
            </a:pPr>
            <a:endParaRPr lang="en-US" sz="26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lvl="2"/>
            <a:endParaRPr lang="en-US" sz="2400" dirty="0">
              <a:latin typeface="Helvetica" panose="020B0604020202020204" pitchFamily="34" charset="0"/>
              <a:cs typeface="Helvetica" panose="020B0604020202020204" pitchFamily="34" charset="0"/>
            </a:endParaRPr>
          </a:p>
          <a:p>
            <a:pPr marL="274320" lvl="1" indent="0">
              <a:buNone/>
            </a:pPr>
            <a:endParaRPr lang="en-CA" sz="2400"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800" i="1" dirty="0">
              <a:latin typeface="Helvetica" panose="020B0604020202020204" pitchFamily="34" charset="0"/>
              <a:cs typeface="Helvetica" panose="020B0604020202020204" pitchFamily="34" charset="0"/>
            </a:endParaRPr>
          </a:p>
          <a:p>
            <a:pPr lvl="1"/>
            <a:endParaRPr lang="en-US" b="1" dirty="0">
              <a:latin typeface="Helvetica" panose="020B0604020202020204" pitchFamily="34" charset="0"/>
              <a:cs typeface="Helvetica" panose="020B0604020202020204" pitchFamily="34" charset="0"/>
            </a:endParaRPr>
          </a:p>
          <a:p>
            <a:pPr lvl="1">
              <a:buFont typeface="Courier New" panose="02070309020205020404" pitchFamily="49" charset="0"/>
              <a:buChar char="o"/>
            </a:pPr>
            <a:endParaRPr lang="en-US" sz="2600" dirty="0">
              <a:latin typeface="Helvetica" panose="020B0604020202020204" pitchFamily="34" charset="0"/>
              <a:cs typeface="Helvetica" panose="020B0604020202020204" pitchFamily="34" charset="0"/>
            </a:endParaRPr>
          </a:p>
        </p:txBody>
      </p:sp>
      <p:pic>
        <p:nvPicPr>
          <p:cNvPr id="9" name="Picture 8" descr="Art Hand Drawing Sketch Letter F With A White Background ...">
            <a:extLst>
              <a:ext uri="{FF2B5EF4-FFF2-40B4-BE49-F238E27FC236}">
                <a16:creationId xmlns:a16="http://schemas.microsoft.com/office/drawing/2014/main" id="{390FA6F0-4E13-45D8-94BD-814841E6444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511" t="12008" r="47010" b="17255"/>
          <a:stretch/>
        </p:blipFill>
        <p:spPr bwMode="auto">
          <a:xfrm>
            <a:off x="3593717" y="1700229"/>
            <a:ext cx="4211297" cy="414301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8B8A6770-A48F-4C89-B184-57E28F4AFCC4}"/>
              </a:ext>
            </a:extLst>
          </p:cNvPr>
          <p:cNvSpPr txBox="1"/>
          <p:nvPr/>
        </p:nvSpPr>
        <p:spPr>
          <a:xfrm>
            <a:off x="4928759" y="2111495"/>
            <a:ext cx="1340239" cy="369332"/>
          </a:xfrm>
          <a:prstGeom prst="rect">
            <a:avLst/>
          </a:prstGeom>
          <a:noFill/>
        </p:spPr>
        <p:txBody>
          <a:bodyPr wrap="none" rtlCol="0">
            <a:spAutoFit/>
          </a:bodyPr>
          <a:lstStyle/>
          <a:p>
            <a:r>
              <a:rPr lang="en-US" dirty="0">
                <a:solidFill>
                  <a:srgbClr val="000000"/>
                </a:solidFill>
                <a:latin typeface="Arial" panose="020B0604020202020204"/>
              </a:rPr>
              <a:t>“High Level”</a:t>
            </a:r>
          </a:p>
        </p:txBody>
      </p:sp>
      <p:sp>
        <p:nvSpPr>
          <p:cNvPr id="12" name="Arrow: Left-Right 26">
            <a:extLst>
              <a:ext uri="{FF2B5EF4-FFF2-40B4-BE49-F238E27FC236}">
                <a16:creationId xmlns:a16="http://schemas.microsoft.com/office/drawing/2014/main" id="{F1D66056-718E-422A-BF10-831D94746E7E}"/>
              </a:ext>
            </a:extLst>
          </p:cNvPr>
          <p:cNvSpPr/>
          <p:nvPr/>
        </p:nvSpPr>
        <p:spPr>
          <a:xfrm>
            <a:off x="3602542" y="3479381"/>
            <a:ext cx="4202472" cy="584705"/>
          </a:xfrm>
          <a:prstGeom prst="leftRightArrow">
            <a:avLst/>
          </a:prstGeom>
          <a:solidFill>
            <a:srgbClr val="A6A6A6"/>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mn-ea"/>
              <a:cs typeface="+mn-cs"/>
            </a:endParaRPr>
          </a:p>
        </p:txBody>
      </p:sp>
      <p:sp>
        <p:nvSpPr>
          <p:cNvPr id="13" name="TextBox 12">
            <a:extLst>
              <a:ext uri="{FF2B5EF4-FFF2-40B4-BE49-F238E27FC236}">
                <a16:creationId xmlns:a16="http://schemas.microsoft.com/office/drawing/2014/main" id="{57012EB9-3735-499D-9FB2-69D9036CE679}"/>
              </a:ext>
            </a:extLst>
          </p:cNvPr>
          <p:cNvSpPr txBox="1"/>
          <p:nvPr/>
        </p:nvSpPr>
        <p:spPr>
          <a:xfrm>
            <a:off x="5019648" y="4877974"/>
            <a:ext cx="1158459" cy="369332"/>
          </a:xfrm>
          <a:prstGeom prst="rect">
            <a:avLst/>
          </a:prstGeom>
          <a:noFill/>
        </p:spPr>
        <p:txBody>
          <a:bodyPr wrap="none" rtlCol="0">
            <a:spAutoFit/>
          </a:bodyPr>
          <a:lstStyle/>
          <a:p>
            <a:r>
              <a:rPr lang="en-US" dirty="0">
                <a:solidFill>
                  <a:srgbClr val="000000"/>
                </a:solidFill>
                <a:latin typeface="Arial" panose="020B0604020202020204"/>
              </a:rPr>
              <a:t>“Detailed”</a:t>
            </a:r>
          </a:p>
        </p:txBody>
      </p:sp>
      <p:sp>
        <p:nvSpPr>
          <p:cNvPr id="14" name="TextBox 13">
            <a:extLst>
              <a:ext uri="{FF2B5EF4-FFF2-40B4-BE49-F238E27FC236}">
                <a16:creationId xmlns:a16="http://schemas.microsoft.com/office/drawing/2014/main" id="{B50C07C7-F428-4F3E-AA37-22018B17C729}"/>
              </a:ext>
            </a:extLst>
          </p:cNvPr>
          <p:cNvSpPr txBox="1"/>
          <p:nvPr/>
        </p:nvSpPr>
        <p:spPr>
          <a:xfrm>
            <a:off x="379412" y="1926829"/>
            <a:ext cx="2736262" cy="369332"/>
          </a:xfrm>
          <a:prstGeom prst="rect">
            <a:avLst/>
          </a:prstGeom>
          <a:noFill/>
        </p:spPr>
        <p:txBody>
          <a:bodyPr wrap="none" rtlCol="0">
            <a:spAutoFit/>
          </a:bodyPr>
          <a:lstStyle/>
          <a:p>
            <a:r>
              <a:rPr lang="en-US" dirty="0">
                <a:solidFill>
                  <a:srgbClr val="000000"/>
                </a:solidFill>
                <a:latin typeface="Arial" panose="020B0604020202020204"/>
              </a:rPr>
              <a:t>REQUIREMENT DEFINITION</a:t>
            </a:r>
          </a:p>
        </p:txBody>
      </p:sp>
      <p:sp>
        <p:nvSpPr>
          <p:cNvPr id="15" name="TextBox 14">
            <a:extLst>
              <a:ext uri="{FF2B5EF4-FFF2-40B4-BE49-F238E27FC236}">
                <a16:creationId xmlns:a16="http://schemas.microsoft.com/office/drawing/2014/main" id="{3230C725-17B8-4730-AC0D-E79BF85CC4CE}"/>
              </a:ext>
            </a:extLst>
          </p:cNvPr>
          <p:cNvSpPr txBox="1"/>
          <p:nvPr/>
        </p:nvSpPr>
        <p:spPr>
          <a:xfrm>
            <a:off x="8329105" y="1921829"/>
            <a:ext cx="2987228" cy="369332"/>
          </a:xfrm>
          <a:prstGeom prst="rect">
            <a:avLst/>
          </a:prstGeom>
          <a:noFill/>
        </p:spPr>
        <p:txBody>
          <a:bodyPr wrap="none" rtlCol="0">
            <a:spAutoFit/>
          </a:bodyPr>
          <a:lstStyle/>
          <a:p>
            <a:r>
              <a:rPr lang="en-US" dirty="0">
                <a:solidFill>
                  <a:srgbClr val="000000"/>
                </a:solidFill>
                <a:latin typeface="Arial" panose="020B0604020202020204"/>
              </a:rPr>
              <a:t>ASSESSMENT METHODOLOGY</a:t>
            </a:r>
          </a:p>
        </p:txBody>
      </p:sp>
      <p:sp>
        <p:nvSpPr>
          <p:cNvPr id="16" name="TextBox 15">
            <a:extLst>
              <a:ext uri="{FF2B5EF4-FFF2-40B4-BE49-F238E27FC236}">
                <a16:creationId xmlns:a16="http://schemas.microsoft.com/office/drawing/2014/main" id="{082F297A-63D1-4F24-9CB1-92A46BF2F175}"/>
              </a:ext>
            </a:extLst>
          </p:cNvPr>
          <p:cNvSpPr txBox="1"/>
          <p:nvPr/>
        </p:nvSpPr>
        <p:spPr>
          <a:xfrm>
            <a:off x="1619494" y="2410997"/>
            <a:ext cx="1048492" cy="584775"/>
          </a:xfrm>
          <a:prstGeom prst="rect">
            <a:avLst/>
          </a:prstGeom>
          <a:noFill/>
        </p:spPr>
        <p:txBody>
          <a:bodyPr wrap="none" rtlCol="0">
            <a:spAutoFit/>
          </a:bodyPr>
          <a:lstStyle/>
          <a:p>
            <a:r>
              <a:rPr lang="en-US" sz="3200" dirty="0">
                <a:solidFill>
                  <a:srgbClr val="000000"/>
                </a:solidFill>
                <a:latin typeface="Arial" panose="020B0604020202020204"/>
              </a:rPr>
              <a:t>FRAV</a:t>
            </a:r>
          </a:p>
        </p:txBody>
      </p:sp>
      <p:sp>
        <p:nvSpPr>
          <p:cNvPr id="17" name="TextBox 16">
            <a:extLst>
              <a:ext uri="{FF2B5EF4-FFF2-40B4-BE49-F238E27FC236}">
                <a16:creationId xmlns:a16="http://schemas.microsoft.com/office/drawing/2014/main" id="{0712D217-2D9E-465B-BD5F-B3A91CE49FEF}"/>
              </a:ext>
            </a:extLst>
          </p:cNvPr>
          <p:cNvSpPr txBox="1"/>
          <p:nvPr/>
        </p:nvSpPr>
        <p:spPr>
          <a:xfrm>
            <a:off x="8730745" y="2403618"/>
            <a:ext cx="1258678" cy="584775"/>
          </a:xfrm>
          <a:prstGeom prst="rect">
            <a:avLst/>
          </a:prstGeom>
          <a:noFill/>
        </p:spPr>
        <p:txBody>
          <a:bodyPr wrap="none" rtlCol="0">
            <a:spAutoFit/>
          </a:bodyPr>
          <a:lstStyle/>
          <a:p>
            <a:r>
              <a:rPr lang="en-US" sz="3200" dirty="0">
                <a:solidFill>
                  <a:srgbClr val="000000"/>
                </a:solidFill>
                <a:latin typeface="Arial" panose="020B0604020202020204"/>
              </a:rPr>
              <a:t>VMAD</a:t>
            </a:r>
          </a:p>
        </p:txBody>
      </p:sp>
      <p:sp>
        <p:nvSpPr>
          <p:cNvPr id="18" name="TextBox 17">
            <a:extLst>
              <a:ext uri="{FF2B5EF4-FFF2-40B4-BE49-F238E27FC236}">
                <a16:creationId xmlns:a16="http://schemas.microsoft.com/office/drawing/2014/main" id="{276A06CE-B430-4148-AB5A-1AA58EC6D724}"/>
              </a:ext>
            </a:extLst>
          </p:cNvPr>
          <p:cNvSpPr txBox="1"/>
          <p:nvPr/>
        </p:nvSpPr>
        <p:spPr>
          <a:xfrm>
            <a:off x="12317" y="3424796"/>
            <a:ext cx="3866535" cy="830997"/>
          </a:xfrm>
          <a:prstGeom prst="rect">
            <a:avLst/>
          </a:prstGeom>
          <a:noFill/>
        </p:spPr>
        <p:txBody>
          <a:bodyPr wrap="square" rtlCol="0">
            <a:spAutoFit/>
          </a:bodyPr>
          <a:lstStyle/>
          <a:p>
            <a:pPr algn="ctr"/>
            <a:r>
              <a:rPr lang="en-US" sz="2400" dirty="0">
                <a:solidFill>
                  <a:srgbClr val="000000"/>
                </a:solidFill>
                <a:latin typeface="Arial" panose="020B0604020202020204"/>
              </a:rPr>
              <a:t>Pass/Fail Performance Requirement(s)</a:t>
            </a:r>
          </a:p>
        </p:txBody>
      </p:sp>
      <p:sp>
        <p:nvSpPr>
          <p:cNvPr id="19" name="TextBox 18">
            <a:extLst>
              <a:ext uri="{FF2B5EF4-FFF2-40B4-BE49-F238E27FC236}">
                <a16:creationId xmlns:a16="http://schemas.microsoft.com/office/drawing/2014/main" id="{D8BBB97B-67B8-476E-8E59-ED3BB896D6A2}"/>
              </a:ext>
            </a:extLst>
          </p:cNvPr>
          <p:cNvSpPr txBox="1"/>
          <p:nvPr/>
        </p:nvSpPr>
        <p:spPr>
          <a:xfrm>
            <a:off x="8046288" y="3356234"/>
            <a:ext cx="3028770" cy="830997"/>
          </a:xfrm>
          <a:prstGeom prst="rect">
            <a:avLst/>
          </a:prstGeom>
          <a:noFill/>
        </p:spPr>
        <p:txBody>
          <a:bodyPr wrap="square" rtlCol="0">
            <a:spAutoFit/>
          </a:bodyPr>
          <a:lstStyle/>
          <a:p>
            <a:pPr algn="ctr"/>
            <a:r>
              <a:rPr lang="en-US" sz="2400" dirty="0">
                <a:solidFill>
                  <a:srgbClr val="000000"/>
                </a:solidFill>
                <a:latin typeface="Arial" panose="020B0604020202020204"/>
              </a:rPr>
              <a:t>Test/Assessment Procedure(s)</a:t>
            </a:r>
          </a:p>
        </p:txBody>
      </p:sp>
    </p:spTree>
    <p:extLst>
      <p:ext uri="{BB962C8B-B14F-4D97-AF65-F5344CB8AC3E}">
        <p14:creationId xmlns:p14="http://schemas.microsoft.com/office/powerpoint/2010/main" val="1786437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79412" y="117504"/>
            <a:ext cx="8320484" cy="977025"/>
          </a:xfrm>
        </p:spPr>
        <p:txBody>
          <a:bodyPr anchor="ctr">
            <a:normAutofit/>
          </a:bodyPr>
          <a:lstStyle/>
          <a:p>
            <a:r>
              <a:rPr lang="en-US" sz="4400" b="1" u="sng" cap="none" dirty="0">
                <a:solidFill>
                  <a:srgbClr val="348CDC"/>
                </a:solidFill>
                <a:latin typeface="Arial" panose="020B0604020202020204" pitchFamily="34" charset="0"/>
                <a:cs typeface="Arial" panose="020B0604020202020204" pitchFamily="34" charset="0"/>
              </a:rPr>
              <a:t>2. NATM Workplan Document</a:t>
            </a:r>
            <a:endParaRPr lang="en-US" b="1" u="sng" cap="none" dirty="0">
              <a:solidFill>
                <a:srgbClr val="348CDC"/>
              </a:solidFill>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a:srcRect/>
          <a:stretch/>
        </p:blipFill>
        <p:spPr>
          <a:xfrm>
            <a:off x="9371012" y="145236"/>
            <a:ext cx="2645639" cy="921563"/>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8</a:t>
            </a:fld>
            <a:endParaRPr lang="en-US" dirty="0"/>
          </a:p>
        </p:txBody>
      </p:sp>
      <p:sp>
        <p:nvSpPr>
          <p:cNvPr id="2" name="Rectangle 1"/>
          <p:cNvSpPr/>
          <p:nvPr/>
        </p:nvSpPr>
        <p:spPr>
          <a:xfrm>
            <a:off x="303212" y="1295549"/>
            <a:ext cx="11374843" cy="3477875"/>
          </a:xfrm>
          <a:prstGeom prst="rect">
            <a:avLst/>
          </a:prstGeom>
        </p:spPr>
        <p:txBody>
          <a:bodyPr wrap="square">
            <a:spAutoFit/>
          </a:bodyPr>
          <a:lstStyle/>
          <a:p>
            <a:pPr marL="45720" lvl="0"/>
            <a:r>
              <a:rPr lang="en-US" sz="2800" dirty="0">
                <a:latin typeface="Helvetica" panose="020B0604020202020204" pitchFamily="34" charset="0"/>
                <a:cs typeface="Helvetica" panose="020B0604020202020204" pitchFamily="34" charset="0"/>
              </a:rPr>
              <a:t>The purpose of the Workplan document is to define and organize action items and questions required to develop the NATM, such as:</a:t>
            </a:r>
          </a:p>
          <a:p>
            <a:pPr marL="845820" lvl="1" indent="-342900">
              <a:buFont typeface="Arial" panose="020B0604020202020204" pitchFamily="34" charset="0"/>
              <a:buChar char="•"/>
            </a:pPr>
            <a:r>
              <a:rPr lang="en-US" sz="2800" dirty="0">
                <a:latin typeface="Helvetica" panose="020B0604020202020204" pitchFamily="34" charset="0"/>
                <a:cs typeface="Helvetica" panose="020B0604020202020204" pitchFamily="34" charset="0"/>
              </a:rPr>
              <a:t>Questions regarding the NATM and its pillars’ design, scope, and functional requirements; as well as </a:t>
            </a:r>
          </a:p>
          <a:p>
            <a:pPr marL="845820" lvl="1" indent="-342900">
              <a:buFont typeface="Arial" panose="020B0604020202020204" pitchFamily="34" charset="0"/>
              <a:buChar char="•"/>
            </a:pPr>
            <a:r>
              <a:rPr lang="en-US" sz="2800" dirty="0">
                <a:latin typeface="Helvetica" panose="020B0604020202020204" pitchFamily="34" charset="0"/>
                <a:cs typeface="Helvetica" panose="020B0604020202020204" pitchFamily="34" charset="0"/>
              </a:rPr>
              <a:t>Defining technical requirements that may be needed to implement the NATM in practice (e.g., explain how to apply the pillars to FRAVs requirements). </a:t>
            </a:r>
          </a:p>
          <a:p>
            <a:pPr marL="45720"/>
            <a:endParaRPr lang="en-US" sz="2400" dirty="0">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4162124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70000">
              <a:schemeClr val="bg1"/>
            </a:gs>
            <a:gs pos="42000">
              <a:schemeClr val="bg2"/>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79412" y="218686"/>
            <a:ext cx="9716336" cy="977025"/>
          </a:xfrm>
        </p:spPr>
        <p:txBody>
          <a:bodyPr anchor="ctr">
            <a:noAutofit/>
          </a:bodyPr>
          <a:lstStyle/>
          <a:p>
            <a:r>
              <a:rPr lang="en-US" b="1" u="sng" cap="none" dirty="0">
                <a:solidFill>
                  <a:srgbClr val="348CDC"/>
                </a:solidFill>
                <a:latin typeface="Arial" panose="020B0604020202020204" pitchFamily="34" charset="0"/>
                <a:cs typeface="Arial" panose="020B0604020202020204" pitchFamily="34" charset="0"/>
              </a:rPr>
              <a:t>Structure of the NATM </a:t>
            </a:r>
            <a:br>
              <a:rPr lang="en-US" b="1" u="sng" cap="none" dirty="0">
                <a:solidFill>
                  <a:srgbClr val="348CDC"/>
                </a:solidFill>
                <a:latin typeface="Arial" panose="020B0604020202020204" pitchFamily="34" charset="0"/>
                <a:cs typeface="Arial" panose="020B0604020202020204" pitchFamily="34" charset="0"/>
              </a:rPr>
            </a:br>
            <a:r>
              <a:rPr lang="en-US" b="1" u="sng" cap="none" dirty="0">
                <a:solidFill>
                  <a:srgbClr val="348CDC"/>
                </a:solidFill>
                <a:latin typeface="Arial" panose="020B0604020202020204" pitchFamily="34" charset="0"/>
                <a:cs typeface="Arial" panose="020B0604020202020204" pitchFamily="34" charset="0"/>
              </a:rPr>
              <a:t>Workplan Document</a:t>
            </a:r>
          </a:p>
        </p:txBody>
      </p:sp>
      <p:pic>
        <p:nvPicPr>
          <p:cNvPr id="5" name="Picture 4"/>
          <p:cNvPicPr>
            <a:picLocks noChangeAspect="1"/>
          </p:cNvPicPr>
          <p:nvPr/>
        </p:nvPicPr>
        <p:blipFill>
          <a:blip r:embed="rId3"/>
          <a:srcRect/>
          <a:stretch/>
        </p:blipFill>
        <p:spPr>
          <a:xfrm>
            <a:off x="8781655" y="137849"/>
            <a:ext cx="3236114" cy="1127245"/>
          </a:xfrm>
          <a:prstGeom prst="rect">
            <a:avLst/>
          </a:prstGeom>
        </p:spPr>
      </p:pic>
      <p:sp>
        <p:nvSpPr>
          <p:cNvPr id="6" name="Slide Number Placeholder 5"/>
          <p:cNvSpPr>
            <a:spLocks noGrp="1"/>
          </p:cNvSpPr>
          <p:nvPr>
            <p:ph type="sldNum" sz="quarter" idx="12"/>
          </p:nvPr>
        </p:nvSpPr>
        <p:spPr/>
        <p:txBody>
          <a:bodyPr/>
          <a:lstStyle/>
          <a:p>
            <a:fld id="{F36C87F6-986D-49E6-AF40-1B3A1EE8064D}" type="slidenum">
              <a:rPr lang="en-US" smtClean="0"/>
              <a:t>9</a:t>
            </a:fld>
            <a:endParaRPr lang="en-US" dirty="0"/>
          </a:p>
        </p:txBody>
      </p:sp>
      <p:sp>
        <p:nvSpPr>
          <p:cNvPr id="2" name="Rectangle 1"/>
          <p:cNvSpPr/>
          <p:nvPr/>
        </p:nvSpPr>
        <p:spPr>
          <a:xfrm>
            <a:off x="393064" y="1345931"/>
            <a:ext cx="11479740" cy="1323439"/>
          </a:xfrm>
          <a:prstGeom prst="rect">
            <a:avLst/>
          </a:prstGeom>
        </p:spPr>
        <p:txBody>
          <a:bodyPr wrap="square">
            <a:spAutoFit/>
          </a:bodyPr>
          <a:lstStyle/>
          <a:p>
            <a:pPr marL="45720"/>
            <a:r>
              <a:rPr lang="en-US" sz="2800" dirty="0">
                <a:latin typeface="Helvetica" panose="020B0604020202020204" pitchFamily="34" charset="0"/>
                <a:cs typeface="Helvetica" panose="020B0604020202020204" pitchFamily="34" charset="0"/>
              </a:rPr>
              <a:t>To assist with this process, the Workplan document includes the following four columns: </a:t>
            </a:r>
          </a:p>
          <a:p>
            <a:pPr marL="45720" lvl="0"/>
            <a:endParaRPr lang="en-US" sz="2400" dirty="0"/>
          </a:p>
        </p:txBody>
      </p:sp>
      <p:graphicFrame>
        <p:nvGraphicFramePr>
          <p:cNvPr id="7" name="Table 6"/>
          <p:cNvGraphicFramePr>
            <a:graphicFrameLocks noGrp="1"/>
          </p:cNvGraphicFramePr>
          <p:nvPr>
            <p:extLst>
              <p:ext uri="{D42A27DB-BD31-4B8C-83A1-F6EECF244321}">
                <p14:modId xmlns:p14="http://schemas.microsoft.com/office/powerpoint/2010/main" val="4177348716"/>
              </p:ext>
            </p:extLst>
          </p:nvPr>
        </p:nvGraphicFramePr>
        <p:xfrm>
          <a:off x="379413" y="2285999"/>
          <a:ext cx="11493392" cy="4307235"/>
        </p:xfrm>
        <a:graphic>
          <a:graphicData uri="http://schemas.openxmlformats.org/drawingml/2006/table">
            <a:tbl>
              <a:tblPr firstRow="1" bandRow="1">
                <a:tableStyleId>{3B4B98B0-60AC-42C2-AFA5-B58CD77FA1E5}</a:tableStyleId>
              </a:tblPr>
              <a:tblGrid>
                <a:gridCol w="4404789">
                  <a:extLst>
                    <a:ext uri="{9D8B030D-6E8A-4147-A177-3AD203B41FA5}">
                      <a16:colId xmlns:a16="http://schemas.microsoft.com/office/drawing/2014/main" val="20000"/>
                    </a:ext>
                  </a:extLst>
                </a:gridCol>
                <a:gridCol w="7088603">
                  <a:extLst>
                    <a:ext uri="{9D8B030D-6E8A-4147-A177-3AD203B41FA5}">
                      <a16:colId xmlns:a16="http://schemas.microsoft.com/office/drawing/2014/main" val="20001"/>
                    </a:ext>
                  </a:extLst>
                </a:gridCol>
              </a:tblGrid>
              <a:tr h="406461">
                <a:tc>
                  <a:txBody>
                    <a:bodyPr/>
                    <a:lstStyle/>
                    <a:p>
                      <a:r>
                        <a:rPr lang="en-US" sz="2100" dirty="0"/>
                        <a:t>Column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2100" dirty="0"/>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031785">
                <a:tc>
                  <a:txBody>
                    <a:bodyPr/>
                    <a:lstStyle/>
                    <a:p>
                      <a:pPr marL="0" indent="0">
                        <a:buFont typeface="+mj-lt"/>
                        <a:buNone/>
                      </a:pPr>
                      <a:r>
                        <a:rPr lang="en-US" sz="2100" b="1" dirty="0"/>
                        <a:t>1.</a:t>
                      </a:r>
                      <a:r>
                        <a:rPr lang="en-US" sz="2100" b="1" baseline="0" dirty="0"/>
                        <a:t> </a:t>
                      </a:r>
                      <a:r>
                        <a:rPr lang="en-US" sz="2100" b="1" dirty="0"/>
                        <a:t>Proposed outline for NATM Master Document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2100" dirty="0">
                          <a:latin typeface="Helvetica" panose="020B0604020202020204" pitchFamily="34" charset="0"/>
                          <a:cs typeface="Helvetica" panose="020B0604020202020204" pitchFamily="34" charset="0"/>
                        </a:rPr>
                        <a:t>Each row within this column includes the overarching topics</a:t>
                      </a:r>
                      <a:r>
                        <a:rPr lang="en-CA" sz="2100" baseline="0" dirty="0">
                          <a:latin typeface="Helvetica" panose="020B0604020202020204" pitchFamily="34" charset="0"/>
                          <a:cs typeface="Helvetica" panose="020B0604020202020204" pitchFamily="34" charset="0"/>
                        </a:rPr>
                        <a:t> that are </a:t>
                      </a:r>
                      <a:r>
                        <a:rPr lang="en-CA" sz="2100" dirty="0">
                          <a:latin typeface="Helvetica" panose="020B0604020202020204" pitchFamily="34" charset="0"/>
                          <a:cs typeface="Helvetica" panose="020B0604020202020204" pitchFamily="34" charset="0"/>
                        </a:rPr>
                        <a:t>consistent with the </a:t>
                      </a:r>
                      <a:r>
                        <a:rPr lang="en-US" sz="2100" dirty="0">
                          <a:latin typeface="Helvetica" panose="020B0604020202020204" pitchFamily="34" charset="0"/>
                          <a:cs typeface="Helvetica" panose="020B0604020202020204" pitchFamily="34" charset="0"/>
                        </a:rPr>
                        <a:t>section headings in the draft NATM Master Document (purpose/scope,</a:t>
                      </a:r>
                      <a:r>
                        <a:rPr lang="en-US" sz="2100" baseline="0" dirty="0">
                          <a:latin typeface="Helvetica" panose="020B0604020202020204" pitchFamily="34" charset="0"/>
                          <a:cs typeface="Helvetica" panose="020B0604020202020204" pitchFamily="34" charset="0"/>
                        </a:rPr>
                        <a:t> each pillar, etc.)</a:t>
                      </a:r>
                      <a:endParaRPr lang="en-CA" sz="2100" dirty="0">
                        <a:latin typeface="Helvetica" panose="020B0604020202020204" pitchFamily="34" charset="0"/>
                        <a:cs typeface="Helvetica"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1031785">
                <a:tc>
                  <a:txBody>
                    <a:bodyPr/>
                    <a:lstStyle/>
                    <a:p>
                      <a:pPr marL="0" indent="0">
                        <a:buFont typeface="+mj-lt"/>
                        <a:buNone/>
                      </a:pPr>
                      <a:r>
                        <a:rPr lang="en-US" sz="2100" b="1" dirty="0"/>
                        <a:t>2. Workplan Action Items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100" dirty="0">
                          <a:latin typeface="Helvetica" panose="020B0604020202020204" pitchFamily="34" charset="0"/>
                          <a:cs typeface="Helvetica" panose="020B0604020202020204" pitchFamily="34" charset="0"/>
                        </a:rPr>
                        <a:t>Identifies</a:t>
                      </a:r>
                      <a:r>
                        <a:rPr lang="en-US" sz="2100" baseline="0" dirty="0">
                          <a:latin typeface="Helvetica" panose="020B0604020202020204" pitchFamily="34" charset="0"/>
                          <a:cs typeface="Helvetica" panose="020B0604020202020204" pitchFamily="34" charset="0"/>
                        </a:rPr>
                        <a:t> q</a:t>
                      </a:r>
                      <a:r>
                        <a:rPr lang="en-US" sz="2100" dirty="0">
                          <a:latin typeface="Helvetica" panose="020B0604020202020204" pitchFamily="34" charset="0"/>
                          <a:cs typeface="Helvetica" panose="020B0604020202020204" pitchFamily="34" charset="0"/>
                        </a:rPr>
                        <a:t>uestions and action items required for addressing each section</a:t>
                      </a:r>
                      <a:endParaRPr lang="en-CA" sz="2100" dirty="0">
                        <a:latin typeface="Helvetica" panose="020B0604020202020204" pitchFamily="34" charset="0"/>
                        <a:cs typeface="Helvetica"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19123">
                <a:tc>
                  <a:txBody>
                    <a:bodyPr/>
                    <a:lstStyle/>
                    <a:p>
                      <a:pPr marL="0" indent="0">
                        <a:buFont typeface="+mj-lt"/>
                        <a:buNone/>
                      </a:pPr>
                      <a:r>
                        <a:rPr lang="en-US" sz="2100" b="1" dirty="0"/>
                        <a:t>3.</a:t>
                      </a:r>
                      <a:r>
                        <a:rPr lang="en-US" sz="2100" b="1" baseline="0" dirty="0"/>
                        <a:t> </a:t>
                      </a:r>
                      <a:r>
                        <a:rPr lang="en-US" sz="2100" b="1" dirty="0"/>
                        <a:t>Completion Dates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2100" dirty="0">
                          <a:latin typeface="Helvetica" panose="020B0604020202020204" pitchFamily="34" charset="0"/>
                          <a:cs typeface="Helvetica" panose="020B0604020202020204" pitchFamily="34" charset="0"/>
                        </a:rPr>
                        <a:t>Due dates for each section</a:t>
                      </a:r>
                      <a:r>
                        <a:rPr lang="en-CA" sz="2100" baseline="0" dirty="0">
                          <a:latin typeface="Helvetica" panose="020B0604020202020204" pitchFamily="34" charset="0"/>
                          <a:cs typeface="Helvetica" panose="020B0604020202020204" pitchFamily="34" charset="0"/>
                        </a:rPr>
                        <a:t> its questions/</a:t>
                      </a:r>
                      <a:r>
                        <a:rPr lang="en-CA" sz="2100" dirty="0">
                          <a:latin typeface="Helvetica" panose="020B0604020202020204" pitchFamily="34" charset="0"/>
                          <a:cs typeface="Helvetica" panose="020B0604020202020204" pitchFamily="34" charset="0"/>
                        </a:rPr>
                        <a:t>action item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73247">
                <a:tc>
                  <a:txBody>
                    <a:bodyPr/>
                    <a:lstStyle/>
                    <a:p>
                      <a:pPr marL="0" indent="0">
                        <a:buFont typeface="+mj-lt"/>
                        <a:buNone/>
                      </a:pPr>
                      <a:r>
                        <a:rPr lang="en-US" sz="2100" b="1" dirty="0"/>
                        <a:t>4. Potential Reference Documents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2100" dirty="0">
                          <a:latin typeface="Helvetica" panose="020B0604020202020204" pitchFamily="34" charset="0"/>
                          <a:cs typeface="Helvetica" panose="020B0604020202020204" pitchFamily="34" charset="0"/>
                        </a:rPr>
                        <a:t>Resources and documents to</a:t>
                      </a:r>
                      <a:r>
                        <a:rPr lang="en-CA" sz="2100" baseline="0" dirty="0">
                          <a:latin typeface="Helvetica" panose="020B0604020202020204" pitchFamily="34" charset="0"/>
                          <a:cs typeface="Helvetica" panose="020B0604020202020204" pitchFamily="34" charset="0"/>
                        </a:rPr>
                        <a:t> consider when developing the section and its questions/ action items</a:t>
                      </a:r>
                      <a:endParaRPr lang="en-CA" sz="2100" dirty="0">
                        <a:latin typeface="Helvetica" panose="020B0604020202020204" pitchFamily="34" charset="0"/>
                        <a:cs typeface="Helvetica"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3989182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World country report present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1">
          <a:schemeClr val="accent1"/>
        </a:lnRef>
        <a:fillRef idx="2">
          <a:schemeClr val="accent1"/>
        </a:fillRef>
        <a:effectRef idx="1">
          <a:schemeClr val="accent1"/>
        </a:effectRef>
        <a:fontRef idx="minor">
          <a:schemeClr val="dk1"/>
        </a:fontRef>
      </a:style>
    </a:spDef>
    <a:lnDef>
      <a:spPr>
        <a:ln/>
      </a:spPr>
      <a:bodyPr/>
      <a:lstStyle/>
      <a:style>
        <a:lnRef idx="3">
          <a:schemeClr val="accent1"/>
        </a:lnRef>
        <a:fillRef idx="0">
          <a:schemeClr val="accent1"/>
        </a:fillRef>
        <a:effectRef idx="2">
          <a:schemeClr val="accent1"/>
        </a:effectRef>
        <a:fontRef idx="minor">
          <a:schemeClr val="tx1"/>
        </a:fontRef>
      </a:style>
    </a:lnDef>
    <a:txDef>
      <a:spPr>
        <a:noFill/>
        <a:ln>
          <a:solidFill>
            <a:schemeClr val="bg2"/>
          </a:solidFill>
        </a:ln>
      </a:spPr>
      <a:bodyPr wrap="none" rtlCol="0">
        <a:spAutoFit/>
      </a:bodyPr>
      <a:lstStyle>
        <a:defPPr>
          <a:lnSpc>
            <a:spcPct val="90000"/>
          </a:lnSpc>
          <a:defRPr sz="2400" dirty="0" err="1" smtClean="0"/>
        </a:defPPr>
      </a:lstStyle>
    </a:txDef>
  </a:objectDefaults>
  <a:extraClrSchemeLst/>
  <a:extLst>
    <a:ext uri="{05A4C25C-085E-4340-85A3-A5531E510DB2}">
      <thm15:themeFamily xmlns:thm15="http://schemas.microsoft.com/office/thememl/2012/main" name="World country report presentation.potx" id="{FF082492-D6CE-444E-B3E8-FB131EDFAC53}" vid="{71BD5CC8-96B3-46A6-8835-37741E8965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entury Gothic">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World country report presentation</Template>
  <TotalTime>6774</TotalTime>
  <Words>1484</Words>
  <Application>Microsoft Office PowerPoint</Application>
  <PresentationFormat>ユーザー設定</PresentationFormat>
  <Paragraphs>148</Paragraphs>
  <Slides>13</Slides>
  <Notes>12</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13</vt:i4>
      </vt:variant>
    </vt:vector>
  </HeadingPairs>
  <TitlesOfParts>
    <vt:vector size="18" baseType="lpstr">
      <vt:lpstr>Arial</vt:lpstr>
      <vt:lpstr>Century Gothic</vt:lpstr>
      <vt:lpstr>Courier New</vt:lpstr>
      <vt:lpstr>Helvetica</vt:lpstr>
      <vt:lpstr>World country report presentation</vt:lpstr>
      <vt:lpstr>Validation Methods for Automated Driving (VMAD) Informal Working Group: New Assessment/Test Method (NATM)</vt:lpstr>
      <vt:lpstr>Purpose of Meeting</vt:lpstr>
      <vt:lpstr>1. Purpose of the NATM Master Document</vt:lpstr>
      <vt:lpstr>NATM Master Document</vt:lpstr>
      <vt:lpstr>Structure of NATM Master Document   </vt:lpstr>
      <vt:lpstr>Structure of NATM Master Document (continued)  </vt:lpstr>
      <vt:lpstr>Relationship between NATM Master Document and FRAV-05 Document</vt:lpstr>
      <vt:lpstr>2. NATM Workplan Document</vt:lpstr>
      <vt:lpstr>Structure of the NATM  Workplan Document</vt:lpstr>
      <vt:lpstr>Considerations</vt:lpstr>
      <vt:lpstr>Next Steps</vt:lpstr>
      <vt:lpstr>PowerPoint プレゼンテーション</vt:lpstr>
      <vt:lpstr>Thank you and stay safe!</vt:lpstr>
    </vt:vector>
  </TitlesOfParts>
  <Company>Transport Canada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Your Country</dc:title>
  <dc:creator>Yonick, Gregory</dc:creator>
  <cp:lastModifiedBy> </cp:lastModifiedBy>
  <cp:revision>213</cp:revision>
  <cp:lastPrinted>2020-01-29T18:06:17Z</cp:lastPrinted>
  <dcterms:created xsi:type="dcterms:W3CDTF">2019-10-28T02:43:14Z</dcterms:created>
  <dcterms:modified xsi:type="dcterms:W3CDTF">2020-05-15T13:41:52Z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74068500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ies>
</file>