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78" r:id="rId2"/>
    <p:sldId id="257" r:id="rId3"/>
    <p:sldId id="262" r:id="rId4"/>
    <p:sldId id="263" r:id="rId5"/>
    <p:sldId id="279" r:id="rId6"/>
    <p:sldId id="267" r:id="rId7"/>
    <p:sldId id="268" r:id="rId8"/>
    <p:sldId id="270" r:id="rId9"/>
    <p:sldId id="271" r:id="rId10"/>
    <p:sldId id="259" r:id="rId11"/>
    <p:sldId id="274" r:id="rId12"/>
    <p:sldId id="277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6" d="100"/>
          <a:sy n="76" d="100"/>
        </p:scale>
        <p:origin x="83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0853B-2D20-4A08-A42C-4D02AEA5C3BA}" type="datetimeFigureOut">
              <a:rPr kumimoji="1" lang="ja-JP" altLang="en-US" smtClean="0"/>
              <a:t>2020/3/11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3F268B-A8EA-43B0-91D7-B1BEA2A8D46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3396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684" indent="-285648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2592" indent="-228517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99629" indent="-228517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6664" indent="-228517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3701" indent="-228517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0737" indent="-228517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7774" indent="-228517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4811" indent="-228517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1774DF28-9EB7-490B-A265-DECE7BCCCF1B}" type="slidenum">
              <a:rPr lang="en-US" altLang="ja-JP" smtClean="0">
                <a:solidFill>
                  <a:prstClr val="black"/>
                </a:solidFill>
              </a:rPr>
              <a:pPr eaLnBrk="1" hangingPunct="1"/>
              <a:t>3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68875" cy="3725863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defTabSz="761727"/>
            <a:endParaRPr lang="ja-JP" altLang="ja-JP" dirty="0">
              <a:ea typeface="ＭＳ Ｐ明朝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2895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AAE6-91FE-4520-AC76-C5A956F52C1E}" type="datetimeFigureOut">
              <a:rPr kumimoji="1" lang="ja-JP" altLang="en-US" smtClean="0"/>
              <a:t>2020/3/11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BDE44-565E-46C3-92A1-2F4368FD61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9688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AAE6-91FE-4520-AC76-C5A956F52C1E}" type="datetimeFigureOut">
              <a:rPr kumimoji="1" lang="ja-JP" altLang="en-US" smtClean="0"/>
              <a:t>2020/3/11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BDE44-565E-46C3-92A1-2F4368FD61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1313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AAE6-91FE-4520-AC76-C5A956F52C1E}" type="datetimeFigureOut">
              <a:rPr kumimoji="1" lang="ja-JP" altLang="en-US" smtClean="0"/>
              <a:t>2020/3/11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BDE44-565E-46C3-92A1-2F4368FD61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19042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AAE6-91FE-4520-AC76-C5A956F52C1E}" type="datetimeFigureOut">
              <a:rPr kumimoji="1" lang="ja-JP" altLang="en-US" smtClean="0"/>
              <a:t>2020/3/11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BDE44-565E-46C3-92A1-2F4368FD61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74433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AAE6-91FE-4520-AC76-C5A956F52C1E}" type="datetimeFigureOut">
              <a:rPr kumimoji="1" lang="ja-JP" altLang="en-US" smtClean="0"/>
              <a:t>2020/3/11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BDE44-565E-46C3-92A1-2F4368FD61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12078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AAE6-91FE-4520-AC76-C5A956F52C1E}" type="datetimeFigureOut">
              <a:rPr kumimoji="1" lang="ja-JP" altLang="en-US" smtClean="0"/>
              <a:t>2020/3/11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BDE44-565E-46C3-92A1-2F4368FD61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972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AAE6-91FE-4520-AC76-C5A956F52C1E}" type="datetimeFigureOut">
              <a:rPr kumimoji="1" lang="ja-JP" altLang="en-US" smtClean="0"/>
              <a:t>2020/3/11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BDE44-565E-46C3-92A1-2F4368FD61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15632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AAE6-91FE-4520-AC76-C5A956F52C1E}" type="datetimeFigureOut">
              <a:rPr kumimoji="1" lang="ja-JP" altLang="en-US" smtClean="0"/>
              <a:t>2020/3/11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BDE44-565E-46C3-92A1-2F4368FD61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731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AAE6-91FE-4520-AC76-C5A956F52C1E}" type="datetimeFigureOut">
              <a:rPr kumimoji="1" lang="ja-JP" altLang="en-US" smtClean="0"/>
              <a:t>2020/3/11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BDE44-565E-46C3-92A1-2F4368FD61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5117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AAE6-91FE-4520-AC76-C5A956F52C1E}" type="datetimeFigureOut">
              <a:rPr kumimoji="1" lang="ja-JP" altLang="en-US" smtClean="0"/>
              <a:t>2020/3/11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BDE44-565E-46C3-92A1-2F4368FD61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868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AAE6-91FE-4520-AC76-C5A956F52C1E}" type="datetimeFigureOut">
              <a:rPr kumimoji="1" lang="ja-JP" altLang="en-US" smtClean="0"/>
              <a:t>2020/3/11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BDE44-565E-46C3-92A1-2F4368FD61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1621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0AAE6-91FE-4520-AC76-C5A956F52C1E}" type="datetimeFigureOut">
              <a:rPr kumimoji="1" lang="ja-JP" altLang="en-US" smtClean="0"/>
              <a:t>2020/3/11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BDE44-565E-46C3-92A1-2F4368FD61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86561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629107"/>
            <a:ext cx="887333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EPPR </a:t>
            </a:r>
          </a:p>
          <a:p>
            <a:pPr algn="ctr"/>
            <a:endParaRPr kumimoji="1"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Proposal on CAT monitoring</a:t>
            </a:r>
          </a:p>
          <a:p>
            <a:pPr algn="ctr"/>
            <a:r>
              <a:rPr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IMMA</a:t>
            </a:r>
            <a:endParaRPr kumimoji="1" lang="ja-JP" altLang="en-US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426463" y="4184295"/>
            <a:ext cx="72420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Background</a:t>
            </a:r>
          </a:p>
          <a:p>
            <a:pPr marL="342900" indent="-342900">
              <a:buAutoNum type="arabicPeriod"/>
            </a:pP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Result of Survey findings</a:t>
            </a:r>
          </a:p>
          <a:p>
            <a:pPr marL="342900" indent="-342900">
              <a:buAutoNum type="arabicPeriod"/>
            </a:pP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Proposal</a:t>
            </a:r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4163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404518" y="2516428"/>
            <a:ext cx="72420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ja-JP" sz="24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Background</a:t>
            </a:r>
          </a:p>
          <a:p>
            <a:pPr marL="342900" indent="-342900">
              <a:buAutoNum type="arabicPeriod"/>
            </a:pPr>
            <a:r>
              <a:rPr lang="en-US" altLang="ja-JP" sz="24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Result of Survey findings</a:t>
            </a:r>
          </a:p>
          <a:p>
            <a:pPr marL="342900" indent="-342900">
              <a:buAutoNum type="arabicPeriod"/>
            </a:pP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Proposal</a:t>
            </a:r>
            <a:endParaRPr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6405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089355"/>
              </p:ext>
            </p:extLst>
          </p:nvPr>
        </p:nvGraphicFramePr>
        <p:xfrm>
          <a:off x="98978" y="1510688"/>
          <a:ext cx="8554826" cy="3316429"/>
        </p:xfrm>
        <a:graphic>
          <a:graphicData uri="http://schemas.openxmlformats.org/drawingml/2006/table">
            <a:tbl>
              <a:tblPr/>
              <a:tblGrid>
                <a:gridCol w="1053449">
                  <a:extLst>
                    <a:ext uri="{9D8B030D-6E8A-4147-A177-3AD203B41FA5}">
                      <a16:colId xmlns:a16="http://schemas.microsoft.com/office/drawing/2014/main" val="761305853"/>
                    </a:ext>
                  </a:extLst>
                </a:gridCol>
                <a:gridCol w="577029">
                  <a:extLst>
                    <a:ext uri="{9D8B030D-6E8A-4147-A177-3AD203B41FA5}">
                      <a16:colId xmlns:a16="http://schemas.microsoft.com/office/drawing/2014/main" val="2513883289"/>
                    </a:ext>
                  </a:extLst>
                </a:gridCol>
                <a:gridCol w="577029">
                  <a:extLst>
                    <a:ext uri="{9D8B030D-6E8A-4147-A177-3AD203B41FA5}">
                      <a16:colId xmlns:a16="http://schemas.microsoft.com/office/drawing/2014/main" val="4043067410"/>
                    </a:ext>
                  </a:extLst>
                </a:gridCol>
                <a:gridCol w="577029">
                  <a:extLst>
                    <a:ext uri="{9D8B030D-6E8A-4147-A177-3AD203B41FA5}">
                      <a16:colId xmlns:a16="http://schemas.microsoft.com/office/drawing/2014/main" val="2855161288"/>
                    </a:ext>
                  </a:extLst>
                </a:gridCol>
                <a:gridCol w="577029">
                  <a:extLst>
                    <a:ext uri="{9D8B030D-6E8A-4147-A177-3AD203B41FA5}">
                      <a16:colId xmlns:a16="http://schemas.microsoft.com/office/drawing/2014/main" val="2742739410"/>
                    </a:ext>
                  </a:extLst>
                </a:gridCol>
                <a:gridCol w="577029">
                  <a:extLst>
                    <a:ext uri="{9D8B030D-6E8A-4147-A177-3AD203B41FA5}">
                      <a16:colId xmlns:a16="http://schemas.microsoft.com/office/drawing/2014/main" val="3627297861"/>
                    </a:ext>
                  </a:extLst>
                </a:gridCol>
                <a:gridCol w="577029">
                  <a:extLst>
                    <a:ext uri="{9D8B030D-6E8A-4147-A177-3AD203B41FA5}">
                      <a16:colId xmlns:a16="http://schemas.microsoft.com/office/drawing/2014/main" val="2450331870"/>
                    </a:ext>
                  </a:extLst>
                </a:gridCol>
                <a:gridCol w="577029">
                  <a:extLst>
                    <a:ext uri="{9D8B030D-6E8A-4147-A177-3AD203B41FA5}">
                      <a16:colId xmlns:a16="http://schemas.microsoft.com/office/drawing/2014/main" val="3696142924"/>
                    </a:ext>
                  </a:extLst>
                </a:gridCol>
                <a:gridCol w="577029">
                  <a:extLst>
                    <a:ext uri="{9D8B030D-6E8A-4147-A177-3AD203B41FA5}">
                      <a16:colId xmlns:a16="http://schemas.microsoft.com/office/drawing/2014/main" val="2741095606"/>
                    </a:ext>
                  </a:extLst>
                </a:gridCol>
                <a:gridCol w="577029">
                  <a:extLst>
                    <a:ext uri="{9D8B030D-6E8A-4147-A177-3AD203B41FA5}">
                      <a16:colId xmlns:a16="http://schemas.microsoft.com/office/drawing/2014/main" val="629042212"/>
                    </a:ext>
                  </a:extLst>
                </a:gridCol>
                <a:gridCol w="577029">
                  <a:extLst>
                    <a:ext uri="{9D8B030D-6E8A-4147-A177-3AD203B41FA5}">
                      <a16:colId xmlns:a16="http://schemas.microsoft.com/office/drawing/2014/main" val="246124501"/>
                    </a:ext>
                  </a:extLst>
                </a:gridCol>
                <a:gridCol w="577029">
                  <a:extLst>
                    <a:ext uri="{9D8B030D-6E8A-4147-A177-3AD203B41FA5}">
                      <a16:colId xmlns:a16="http://schemas.microsoft.com/office/drawing/2014/main" val="459133006"/>
                    </a:ext>
                  </a:extLst>
                </a:gridCol>
                <a:gridCol w="577029">
                  <a:extLst>
                    <a:ext uri="{9D8B030D-6E8A-4147-A177-3AD203B41FA5}">
                      <a16:colId xmlns:a16="http://schemas.microsoft.com/office/drawing/2014/main" val="2539372078"/>
                    </a:ext>
                  </a:extLst>
                </a:gridCol>
                <a:gridCol w="577029">
                  <a:extLst>
                    <a:ext uri="{9D8B030D-6E8A-4147-A177-3AD203B41FA5}">
                      <a16:colId xmlns:a16="http://schemas.microsoft.com/office/drawing/2014/main" val="3344247178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JAN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FEB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MAR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APR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MAY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/>
                        <a:t>JUN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JUL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AUG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SEP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OCT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NOV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DEC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JAN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0220286"/>
                  </a:ext>
                </a:extLst>
              </a:tr>
              <a:tr h="3034489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EPPR</a:t>
                      </a:r>
                      <a:endParaRPr kumimoji="1" lang="ja-JP" altLang="en-US" sz="14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4941859"/>
                  </a:ext>
                </a:extLst>
              </a:tr>
            </a:tbl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1159493" y="2321618"/>
            <a:ext cx="1470581" cy="1131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45234" y="2180030"/>
            <a:ext cx="1265549" cy="12695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2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★</a:t>
            </a:r>
            <a:r>
              <a:rPr lang="en-US" altLang="ja-JP" sz="82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FORMAL</a:t>
            </a:r>
            <a:r>
              <a:rPr lang="ja-JP" altLang="en-US" sz="82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82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</a:t>
            </a:r>
            <a:endParaRPr lang="ja-JP" altLang="en-US" sz="82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10164" y="2180030"/>
            <a:ext cx="1342142" cy="12695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25" dirty="0">
                <a:latin typeface="Arial" panose="020B0604020202020204" pitchFamily="34" charset="0"/>
                <a:cs typeface="Arial" panose="020B0604020202020204" pitchFamily="34" charset="0"/>
              </a:rPr>
              <a:t>★</a:t>
            </a:r>
            <a:r>
              <a:rPr lang="en-US" altLang="ja-JP" sz="825" dirty="0">
                <a:latin typeface="Arial" panose="020B0604020202020204" pitchFamily="34" charset="0"/>
                <a:cs typeface="Arial" panose="020B0604020202020204" pitchFamily="34" charset="0"/>
              </a:rPr>
              <a:t>INFORMAL</a:t>
            </a:r>
            <a:r>
              <a:rPr lang="ja-JP" altLang="en-US" sz="8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825" dirty="0">
                <a:latin typeface="Arial" panose="020B0604020202020204" pitchFamily="34" charset="0"/>
                <a:cs typeface="Arial" panose="020B0604020202020204" pitchFamily="34" charset="0"/>
              </a:rPr>
              <a:t>DOCUMENT</a:t>
            </a:r>
            <a:endParaRPr lang="ja-JP" alt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050069" y="2316032"/>
            <a:ext cx="451307" cy="12695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25" dirty="0">
                <a:solidFill>
                  <a:srgbClr val="33CC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★</a:t>
            </a:r>
            <a:r>
              <a:rPr lang="en-US" altLang="ja-JP" sz="825" dirty="0">
                <a:solidFill>
                  <a:srgbClr val="33CC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WP29</a:t>
            </a:r>
            <a:endParaRPr lang="ja-JP" altLang="en-US" sz="825" dirty="0">
              <a:solidFill>
                <a:srgbClr val="33CC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直線矢印コネクタ 12"/>
          <p:cNvCxnSpPr>
            <a:stCxn id="8" idx="3"/>
          </p:cNvCxnSpPr>
          <p:nvPr/>
        </p:nvCxnSpPr>
        <p:spPr>
          <a:xfrm flipV="1">
            <a:off x="2630074" y="2378177"/>
            <a:ext cx="4369324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正方形/長方形 13"/>
          <p:cNvSpPr/>
          <p:nvPr/>
        </p:nvSpPr>
        <p:spPr>
          <a:xfrm flipV="1">
            <a:off x="1160669" y="4037854"/>
            <a:ext cx="5386243" cy="1210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136596" y="2314853"/>
            <a:ext cx="451896" cy="12695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25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★</a:t>
            </a:r>
            <a:r>
              <a:rPr lang="en-US" altLang="ja-JP" sz="825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GRPE</a:t>
            </a:r>
            <a:endParaRPr lang="ja-JP" altLang="en-US" sz="825" dirty="0">
              <a:solidFill>
                <a:srgbClr val="FF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491530" y="3902983"/>
            <a:ext cx="1265549" cy="12695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2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★</a:t>
            </a:r>
            <a:r>
              <a:rPr lang="en-US" altLang="ja-JP" sz="82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FORMAL</a:t>
            </a:r>
            <a:r>
              <a:rPr lang="ja-JP" altLang="en-US" sz="82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82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</a:t>
            </a:r>
            <a:endParaRPr lang="ja-JP" altLang="en-US" sz="82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561140" y="2441528"/>
            <a:ext cx="451896" cy="12695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25" dirty="0">
                <a:latin typeface="Arial" panose="020B0604020202020204" pitchFamily="34" charset="0"/>
                <a:cs typeface="Arial" panose="020B0604020202020204" pitchFamily="34" charset="0"/>
              </a:rPr>
              <a:t>★</a:t>
            </a:r>
            <a:r>
              <a:rPr lang="en-US" altLang="ja-JP" sz="825" dirty="0">
                <a:latin typeface="Arial" panose="020B0604020202020204" pitchFamily="34" charset="0"/>
                <a:cs typeface="Arial" panose="020B0604020202020204" pitchFamily="34" charset="0"/>
              </a:rPr>
              <a:t>EPPR</a:t>
            </a:r>
            <a:endParaRPr lang="ja-JP" alt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138949" y="2435560"/>
            <a:ext cx="451896" cy="12695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25" dirty="0">
                <a:latin typeface="Arial" panose="020B0604020202020204" pitchFamily="34" charset="0"/>
                <a:cs typeface="Arial" panose="020B0604020202020204" pitchFamily="34" charset="0"/>
              </a:rPr>
              <a:t>★</a:t>
            </a:r>
            <a:r>
              <a:rPr lang="en-US" altLang="ja-JP" sz="825" dirty="0">
                <a:latin typeface="Arial" panose="020B0604020202020204" pitchFamily="34" charset="0"/>
                <a:cs typeface="Arial" panose="020B0604020202020204" pitchFamily="34" charset="0"/>
              </a:rPr>
              <a:t>EPPR</a:t>
            </a:r>
            <a:endParaRPr lang="ja-JP" alt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494472" y="2443955"/>
            <a:ext cx="451896" cy="12695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25" dirty="0">
                <a:latin typeface="Arial" panose="020B0604020202020204" pitchFamily="34" charset="0"/>
                <a:cs typeface="Arial" panose="020B0604020202020204" pitchFamily="34" charset="0"/>
              </a:rPr>
              <a:t>★</a:t>
            </a:r>
            <a:r>
              <a:rPr lang="en-US" altLang="ja-JP" sz="825" dirty="0">
                <a:latin typeface="Arial" panose="020B0604020202020204" pitchFamily="34" charset="0"/>
                <a:cs typeface="Arial" panose="020B0604020202020204" pitchFamily="34" charset="0"/>
              </a:rPr>
              <a:t>EPPR</a:t>
            </a:r>
            <a:endParaRPr lang="ja-JP" alt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114703" y="2445131"/>
            <a:ext cx="451896" cy="12695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25" dirty="0">
                <a:latin typeface="Arial" panose="020B0604020202020204" pitchFamily="34" charset="0"/>
                <a:cs typeface="Arial" panose="020B0604020202020204" pitchFamily="34" charset="0"/>
              </a:rPr>
              <a:t>★</a:t>
            </a:r>
            <a:r>
              <a:rPr lang="en-US" altLang="ja-JP" sz="825" dirty="0">
                <a:latin typeface="Arial" panose="020B0604020202020204" pitchFamily="34" charset="0"/>
                <a:cs typeface="Arial" panose="020B0604020202020204" pitchFamily="34" charset="0"/>
              </a:rPr>
              <a:t>EPPR</a:t>
            </a:r>
            <a:endParaRPr lang="ja-JP" alt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8692693" y="4037854"/>
            <a:ext cx="451307" cy="25391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25" dirty="0">
                <a:solidFill>
                  <a:srgbClr val="33CC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★</a:t>
            </a:r>
            <a:r>
              <a:rPr lang="en-US" altLang="ja-JP" sz="825" dirty="0">
                <a:solidFill>
                  <a:srgbClr val="33CC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WP29</a:t>
            </a:r>
          </a:p>
          <a:p>
            <a:pPr algn="ctr"/>
            <a:r>
              <a:rPr lang="en-US" altLang="ja-JP" sz="825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</a:t>
            </a:r>
            <a:endParaRPr lang="ja-JP" altLang="en-US" sz="825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直線矢印コネクタ 17"/>
          <p:cNvCxnSpPr>
            <a:stCxn id="14" idx="3"/>
          </p:cNvCxnSpPr>
          <p:nvPr/>
        </p:nvCxnSpPr>
        <p:spPr>
          <a:xfrm>
            <a:off x="6546912" y="4098386"/>
            <a:ext cx="214578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8111172" y="4039334"/>
            <a:ext cx="451896" cy="12695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25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★</a:t>
            </a:r>
            <a:r>
              <a:rPr lang="en-US" altLang="ja-JP" sz="825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GRPE</a:t>
            </a:r>
            <a:endParaRPr lang="ja-JP" altLang="en-US" sz="825" dirty="0">
              <a:solidFill>
                <a:srgbClr val="FF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68311" y="2210417"/>
            <a:ext cx="687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Current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schedule</a:t>
            </a:r>
            <a:endParaRPr lang="ja-JP" altLang="en-US" sz="9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59352" y="3909569"/>
            <a:ext cx="916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Postponed</a:t>
            </a:r>
          </a:p>
          <a:p>
            <a:pPr algn="ctr"/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schedule</a:t>
            </a:r>
            <a:endParaRPr lang="ja-JP" altLang="en-US" sz="9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196684" y="2448671"/>
            <a:ext cx="451896" cy="12695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25" dirty="0">
                <a:latin typeface="Arial" panose="020B0604020202020204" pitchFamily="34" charset="0"/>
                <a:cs typeface="Arial" panose="020B0604020202020204" pitchFamily="34" charset="0"/>
              </a:rPr>
              <a:t>★</a:t>
            </a:r>
            <a:r>
              <a:rPr lang="en-US" altLang="ja-JP" sz="825" dirty="0">
                <a:latin typeface="Arial" panose="020B0604020202020204" pitchFamily="34" charset="0"/>
                <a:cs typeface="Arial" panose="020B0604020202020204" pitchFamily="34" charset="0"/>
              </a:rPr>
              <a:t>EPPR</a:t>
            </a:r>
            <a:endParaRPr lang="ja-JP" alt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57119" y="3412"/>
            <a:ext cx="830736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2000" b="1">
                <a:solidFill>
                  <a:srgbClr val="000000"/>
                </a:solidFill>
              </a:defRPr>
            </a:lvl1pPr>
          </a:lstStyle>
          <a:p>
            <a:r>
              <a:rPr lang="en-US" altLang="ja-JP" dirty="0"/>
              <a:t>Issue / Proposal</a:t>
            </a:r>
            <a:endParaRPr lang="ja-JP" altLang="en-US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1599" y="350032"/>
            <a:ext cx="9036565" cy="646331"/>
          </a:xfrm>
          <a:prstGeom prst="rect">
            <a:avLst/>
          </a:prstGeom>
          <a:solidFill>
            <a:srgbClr val="FFFFCC"/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/>
              <a:t>Issue:	OBD2 GTR</a:t>
            </a:r>
            <a:r>
              <a:rPr lang="ja-JP" altLang="en-US" dirty="0"/>
              <a:t> </a:t>
            </a:r>
            <a:r>
              <a:rPr lang="en-US" altLang="ja-JP" dirty="0"/>
              <a:t>is planned to</a:t>
            </a:r>
            <a:r>
              <a:rPr lang="ja-JP" altLang="en-US" dirty="0"/>
              <a:t> </a:t>
            </a:r>
            <a:r>
              <a:rPr lang="en-US" altLang="ja-JP" dirty="0"/>
              <a:t>be submitted to GRPE in March, </a:t>
            </a:r>
            <a:br>
              <a:rPr lang="en-US" altLang="ja-JP" dirty="0"/>
            </a:br>
            <a:r>
              <a:rPr lang="en-US" altLang="ja-JP" dirty="0"/>
              <a:t>	but careful discussion is necessary for CAT monitoring.</a:t>
            </a:r>
            <a:endParaRPr lang="ja-JP" altLang="en-US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6386" y="6094575"/>
            <a:ext cx="9036565" cy="646331"/>
          </a:xfrm>
          <a:prstGeom prst="rect">
            <a:avLst/>
          </a:prstGeom>
          <a:solidFill>
            <a:srgbClr val="FFFFCC"/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defTabSz="449263">
              <a:tabLst>
                <a:tab pos="896938" algn="l"/>
              </a:tabLst>
            </a:pPr>
            <a:r>
              <a:rPr lang="en-US" altLang="ja-JP" dirty="0"/>
              <a:t>Proposal</a:t>
            </a:r>
            <a:r>
              <a:rPr lang="en-US" altLang="ja-JP"/>
              <a:t>: IMMA </a:t>
            </a:r>
            <a:r>
              <a:rPr lang="en-US" altLang="ja-JP" dirty="0"/>
              <a:t>proposes to postpone the submission of GTR formal document</a:t>
            </a:r>
            <a:br>
              <a:rPr lang="en-US" altLang="ja-JP"/>
            </a:br>
            <a:r>
              <a:rPr lang="en-US" altLang="ja-JP"/>
              <a:t>		and </a:t>
            </a:r>
            <a:r>
              <a:rPr lang="en-US" altLang="ja-JP" dirty="0"/>
              <a:t>to discuss this issue at next EPPR in June.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0985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2809035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Thank you</a:t>
            </a:r>
            <a:endParaRPr lang="ja-JP" altLang="en-US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7909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404518" y="2516428"/>
            <a:ext cx="72420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Background</a:t>
            </a:r>
          </a:p>
          <a:p>
            <a:pPr marL="342900" indent="-342900">
              <a:buAutoNum type="arabicPeriod"/>
            </a:pPr>
            <a:r>
              <a:rPr lang="en-US" altLang="ja-JP" sz="24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Result of Survey findings</a:t>
            </a:r>
          </a:p>
          <a:p>
            <a:pPr marL="342900" indent="-342900">
              <a:buAutoNum type="arabicPeriod"/>
            </a:pPr>
            <a:r>
              <a:rPr lang="en-US" altLang="ja-JP" sz="24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Proposal</a:t>
            </a:r>
            <a:endParaRPr lang="ja-JP" altLang="en-US" sz="24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6925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1" t="3301" b="2350"/>
          <a:stretch/>
        </p:blipFill>
        <p:spPr bwMode="auto">
          <a:xfrm>
            <a:off x="19798" y="1884702"/>
            <a:ext cx="4984250" cy="4805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03109"/>
            <a:ext cx="4140606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56" y="1524788"/>
            <a:ext cx="33051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正方形/長方形 34"/>
          <p:cNvSpPr/>
          <p:nvPr/>
        </p:nvSpPr>
        <p:spPr>
          <a:xfrm>
            <a:off x="72008" y="424026"/>
            <a:ext cx="9036496" cy="111337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kumimoji="0" lang="en-US" altLang="ja-JP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 the Euro 5-study, OBD 2 was verified by cost effectiveness, and it was decided to be implemented including catalyst monitoring from 2024.</a:t>
            </a:r>
          </a:p>
          <a:p>
            <a:r>
              <a:rPr lang="en-US" altLang="ja-JP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EMISIA (the technical consultant appointed by EC) performed this verification.</a:t>
            </a:r>
            <a:endParaRPr kumimoji="0" lang="en-US" altLang="ja-JP" kern="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0" y="5508"/>
            <a:ext cx="914465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ts val="400"/>
              </a:spcBef>
              <a:defRPr/>
            </a:pPr>
            <a:r>
              <a:rPr lang="ja-JP" altLang="en-US" sz="20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20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Justification of EC for the implementation of CAT monitoring on </a:t>
            </a:r>
            <a:r>
              <a:rPr kumimoji="0" lang="en-US" altLang="ja-JP" sz="2000" kern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Euro5</a:t>
            </a:r>
          </a:p>
        </p:txBody>
      </p:sp>
      <p:sp>
        <p:nvSpPr>
          <p:cNvPr id="2" name="楕円 1"/>
          <p:cNvSpPr/>
          <p:nvPr/>
        </p:nvSpPr>
        <p:spPr>
          <a:xfrm>
            <a:off x="7512711" y="4915810"/>
            <a:ext cx="826618" cy="38770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4" name="直線コネクタ 3"/>
          <p:cNvCxnSpPr/>
          <p:nvPr/>
        </p:nvCxnSpPr>
        <p:spPr>
          <a:xfrm>
            <a:off x="6035040" y="4476898"/>
            <a:ext cx="86319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3792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954027" y="2197274"/>
            <a:ext cx="7434397" cy="1049875"/>
            <a:chOff x="954027" y="1470149"/>
            <a:chExt cx="7434397" cy="1049875"/>
          </a:xfrm>
        </p:grpSpPr>
        <p:pic>
          <p:nvPicPr>
            <p:cNvPr id="5126" name="Picture 6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4785"/>
            <a:stretch/>
          </p:blipFill>
          <p:spPr bwMode="auto">
            <a:xfrm>
              <a:off x="954027" y="1470149"/>
              <a:ext cx="7434397" cy="1022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正方形/長方形 5"/>
            <p:cNvSpPr/>
            <p:nvPr/>
          </p:nvSpPr>
          <p:spPr>
            <a:xfrm>
              <a:off x="7308304" y="2304000"/>
              <a:ext cx="936104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solidFill>
                  <a:srgbClr val="FFFFFF"/>
                </a:solidFill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762" y="1772816"/>
            <a:ext cx="32004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直線コネクタ 2"/>
          <p:cNvCxnSpPr/>
          <p:nvPr/>
        </p:nvCxnSpPr>
        <p:spPr>
          <a:xfrm flipH="1">
            <a:off x="1115617" y="2772072"/>
            <a:ext cx="6912767" cy="0"/>
          </a:xfrm>
          <a:prstGeom prst="line">
            <a:avLst/>
          </a:prstGeom>
          <a:ln w="1905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 flipH="1">
            <a:off x="1115616" y="2499941"/>
            <a:ext cx="6912768" cy="0"/>
          </a:xfrm>
          <a:prstGeom prst="line">
            <a:avLst/>
          </a:prstGeom>
          <a:ln w="1905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07507" y="627733"/>
            <a:ext cx="8949693" cy="1117955"/>
          </a:xfrm>
          <a:prstGeom prst="rect">
            <a:avLst/>
          </a:prstGeom>
          <a:solidFill>
            <a:srgbClr val="FFFFCC"/>
          </a:solidFill>
          <a:ln w="25400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kern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According to the study results, degradation of CAT was not the problem.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kern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 benefit of catalyst monitoring comes mostly from the prevention of CAT tampering and it depends on the actual rate of muffler tampering in the market.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kern="0" dirty="0">
                <a:solidFill>
                  <a:srgbClr val="0000CC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If the tampering rate is low, overall cost effectiveness will actually be reduced.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36576" y="5373216"/>
            <a:ext cx="9046846" cy="1224136"/>
          </a:xfrm>
          <a:prstGeom prst="rect">
            <a:avLst/>
          </a:prstGeom>
          <a:solidFill>
            <a:srgbClr val="FFFFCC"/>
          </a:solidFill>
          <a:ln w="25400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r>
              <a:rPr lang="en-US" altLang="ja-JP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If the situation of CAT tampering is different, cost effectiveness will also differ. </a:t>
            </a:r>
          </a:p>
          <a:p>
            <a:pPr marL="285750" indent="-285750">
              <a:buFontTx/>
              <a:buChar char="-"/>
            </a:pPr>
            <a:r>
              <a:rPr lang="en-US" altLang="ja-JP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 tampering rate in India, Japan and China may not be the same as EU. 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598893" y="3704889"/>
            <a:ext cx="6277363" cy="660215"/>
            <a:chOff x="1" y="2838450"/>
            <a:chExt cx="7596336" cy="79893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2838450"/>
              <a:ext cx="7596336" cy="798936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" name="正方形/長方形 1"/>
            <p:cNvSpPr/>
            <p:nvPr/>
          </p:nvSpPr>
          <p:spPr>
            <a:xfrm>
              <a:off x="3995936" y="3356991"/>
              <a:ext cx="3600401" cy="2803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13" name="曲折矢印 12"/>
          <p:cNvSpPr/>
          <p:nvPr/>
        </p:nvSpPr>
        <p:spPr>
          <a:xfrm rot="5400000" flipV="1">
            <a:off x="306541" y="2823807"/>
            <a:ext cx="1111347" cy="506806"/>
          </a:xfrm>
          <a:prstGeom prst="bentArrow">
            <a:avLst/>
          </a:prstGeom>
          <a:solidFill>
            <a:srgbClr val="99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30" name="Rectangle 2"/>
          <p:cNvSpPr>
            <a:spLocks noChangeArrowheads="1"/>
          </p:cNvSpPr>
          <p:nvPr/>
        </p:nvSpPr>
        <p:spPr bwMode="auto">
          <a:xfrm>
            <a:off x="0" y="4930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ts val="400"/>
              </a:spcBef>
              <a:defRPr/>
            </a:pPr>
            <a:r>
              <a:rPr kumimoji="0" lang="en-US" altLang="ja-JP" sz="2000" kern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Benefit of CAT monitoring and assumption adopted for verification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1130" y="4574974"/>
            <a:ext cx="8617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</a:rPr>
              <a:t>In Euro5 study, EMISIA evaluated benefit of CAT monitoring under assumption that 40% of total fleets are tampered and if CAT monitoring is applied, tampering rate becomes 0%.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100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404518" y="2516428"/>
            <a:ext cx="72420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Background</a:t>
            </a:r>
          </a:p>
          <a:p>
            <a:pPr marL="342900" indent="-342900">
              <a:buAutoNum type="arabicPeriod"/>
            </a:pP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Result of Survey findings</a:t>
            </a:r>
          </a:p>
          <a:p>
            <a:pPr marL="342900" indent="-342900">
              <a:buAutoNum type="arabicPeriod"/>
            </a:pPr>
            <a:r>
              <a:rPr lang="en-US" altLang="ja-JP" sz="24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Proposal</a:t>
            </a:r>
            <a:endParaRPr lang="ja-JP" altLang="en-US" sz="24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94944" y="4797550"/>
            <a:ext cx="7827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Survey and calculation of CBA was conducted by EMISIA</a:t>
            </a:r>
          </a:p>
        </p:txBody>
      </p:sp>
    </p:spTree>
    <p:extLst>
      <p:ext uri="{BB962C8B-B14F-4D97-AF65-F5344CB8AC3E}">
        <p14:creationId xmlns:p14="http://schemas.microsoft.com/office/powerpoint/2010/main" val="1543497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292" y="2433923"/>
            <a:ext cx="4319212" cy="3875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6" t="13051" r="2091"/>
          <a:stretch/>
        </p:blipFill>
        <p:spPr bwMode="auto">
          <a:xfrm>
            <a:off x="35496" y="1844824"/>
            <a:ext cx="4824536" cy="4270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07504" y="620688"/>
            <a:ext cx="8928992" cy="1107996"/>
          </a:xfrm>
          <a:prstGeom prst="rect">
            <a:avLst/>
          </a:prstGeom>
          <a:solidFill>
            <a:srgbClr val="FFFFCC"/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【India】</a:t>
            </a:r>
          </a:p>
          <a:p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Tampering rate: 1.68% 	</a:t>
            </a:r>
          </a:p>
          <a:p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Net Societal </a:t>
            </a:r>
            <a:r>
              <a:rPr lang="en-US" altLang="ja-JP" sz="20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damage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:12 to 14 Billion Euro 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(benefit in EU: 0.135 Billion Euro)</a:t>
            </a:r>
            <a:endParaRPr kumimoji="1"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58207" y="76562"/>
            <a:ext cx="764213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Result of survey on tampering rate and CBA in India</a:t>
            </a:r>
            <a:endParaRPr lang="ja-JP" altLang="en-US" sz="20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5796136" y="4221088"/>
            <a:ext cx="504056" cy="1368152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2735885" y="5815584"/>
            <a:ext cx="1909267" cy="1609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5412029" y="5398616"/>
            <a:ext cx="3212592" cy="1389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143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"/>
          <a:stretch/>
        </p:blipFill>
        <p:spPr bwMode="auto">
          <a:xfrm>
            <a:off x="107504" y="1700808"/>
            <a:ext cx="4881057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087" y="2276872"/>
            <a:ext cx="4101409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角丸四角形 8"/>
          <p:cNvSpPr/>
          <p:nvPr/>
        </p:nvSpPr>
        <p:spPr>
          <a:xfrm>
            <a:off x="5796136" y="3068960"/>
            <a:ext cx="504056" cy="2520280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7504" y="620688"/>
            <a:ext cx="8928992" cy="1107996"/>
          </a:xfrm>
          <a:prstGeom prst="rect">
            <a:avLst/>
          </a:prstGeom>
          <a:solidFill>
            <a:srgbClr val="FFFFCC"/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【China】</a:t>
            </a:r>
          </a:p>
          <a:p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Tampering rate: 5.82% 	</a:t>
            </a:r>
          </a:p>
          <a:p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Net Societal </a:t>
            </a:r>
            <a:r>
              <a:rPr lang="en-US" altLang="ja-JP" sz="20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damage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: 4.5 to 5.5 Billion Euro 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(benefit in EU: 0.135 Billion Euro)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58207" y="76562"/>
            <a:ext cx="764213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Result of survey on tampering rate and CBA in China</a:t>
            </a:r>
            <a:endParaRPr lang="ja-JP" altLang="en-US" sz="20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765145" y="5881419"/>
            <a:ext cx="1909267" cy="1609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5412029" y="5405931"/>
            <a:ext cx="3212592" cy="1389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497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79"/>
          <a:stretch/>
        </p:blipFill>
        <p:spPr bwMode="auto">
          <a:xfrm>
            <a:off x="4935087" y="6185891"/>
            <a:ext cx="4208913" cy="31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8" r="13366" b="21349"/>
          <a:stretch/>
        </p:blipFill>
        <p:spPr bwMode="auto">
          <a:xfrm>
            <a:off x="5004048" y="3552213"/>
            <a:ext cx="3888432" cy="2633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12054"/>
            <a:ext cx="4927081" cy="3960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5220072" y="1760945"/>
            <a:ext cx="392392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/>
              <a:t>Result of JARI survey 2016 </a:t>
            </a:r>
            <a:endParaRPr lang="ja-JP" altLang="en-US" sz="9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382" y="1938913"/>
            <a:ext cx="4045114" cy="1434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下矢印 2"/>
          <p:cNvSpPr/>
          <p:nvPr/>
        </p:nvSpPr>
        <p:spPr>
          <a:xfrm>
            <a:off x="6643499" y="3436107"/>
            <a:ext cx="792088" cy="232211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7504" y="620688"/>
            <a:ext cx="8928992" cy="1107996"/>
          </a:xfrm>
          <a:prstGeom prst="rect">
            <a:avLst/>
          </a:prstGeom>
          <a:solidFill>
            <a:srgbClr val="FFFFCC"/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【Japan】</a:t>
            </a:r>
          </a:p>
          <a:p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Tampering rate: 13.21% 	</a:t>
            </a:r>
          </a:p>
          <a:p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Net Societal </a:t>
            </a:r>
            <a:r>
              <a:rPr lang="en-US" altLang="ja-JP" sz="20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damage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:0 to 10 million Euro 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(Benefit in EU 0.135 Billion Euro)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58207" y="76562"/>
            <a:ext cx="764213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Result of survey on tampering rate and CBA in Japan</a:t>
            </a:r>
            <a:endParaRPr lang="ja-JP" altLang="en-US" sz="20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735885" y="5815584"/>
            <a:ext cx="1909267" cy="1609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405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0" y="24170"/>
            <a:ext cx="764213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Summary of survey results on tampering rate and CBA</a:t>
            </a:r>
            <a:endParaRPr lang="ja-JP" altLang="en-US" sz="20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38989" y="760780"/>
            <a:ext cx="8946489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CAT monitoring is not effective in India, China, and Japan</a:t>
            </a:r>
          </a:p>
          <a:p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Especially in India and China, result of CBA shows huge economical damage to the society.</a:t>
            </a:r>
          </a:p>
          <a:p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2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CAT mo</a:t>
            </a:r>
            <a:r>
              <a:rPr lang="en-US" altLang="ja-JP" sz="2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nitoring does not make sense for India, China, and Japan.</a:t>
            </a:r>
          </a:p>
          <a:p>
            <a:endParaRPr lang="en-US" altLang="ja-JP" sz="2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2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2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2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2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2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2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From</a:t>
            </a:r>
            <a:r>
              <a:rPr lang="ja-JP" altLang="en-US" sz="2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the Study performed by IMMA, benefit of catalyst monitoring in Japan, China, and India turned out to be negative. </a:t>
            </a:r>
          </a:p>
          <a:p>
            <a:r>
              <a:rPr lang="en-US" altLang="ja-JP" sz="2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Based on this result, IMMA suggests each CP to re-consider the necessity of this requirement for their local regulation, </a:t>
            </a:r>
            <a:br>
              <a:rPr lang="en-US" altLang="ja-JP" sz="2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2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and to review the text of GTR accordingly.</a:t>
            </a:r>
          </a:p>
          <a:p>
            <a:r>
              <a:rPr lang="en-US" altLang="ja-JP" sz="2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Since CPs require time to consider, IMMA proposes to take some time before concluding GTR18 amend.</a:t>
            </a:r>
          </a:p>
          <a:p>
            <a:endParaRPr lang="ja-JP" altLang="ja-JP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479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986</TotalTime>
  <Words>563</Words>
  <Application>Microsoft Office PowerPoint</Application>
  <PresentationFormat>On-screen Show (4:3)</PresentationFormat>
  <Paragraphs>93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Meiryo UI</vt:lpstr>
      <vt:lpstr>游ゴシック</vt:lpstr>
      <vt:lpstr>Arial</vt:lpstr>
      <vt:lpstr>Calibri</vt:lpstr>
      <vt:lpstr>Calibri Light</vt:lpstr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Masayoshi Mori (森 正芳)</dc:creator>
  <cp:lastModifiedBy>Daniela Leveratto</cp:lastModifiedBy>
  <cp:revision>72</cp:revision>
  <dcterms:created xsi:type="dcterms:W3CDTF">2020-01-21T22:15:34Z</dcterms:created>
  <dcterms:modified xsi:type="dcterms:W3CDTF">2020-03-11T17:08:04Z</dcterms:modified>
</cp:coreProperties>
</file>