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50" r:id="rId2"/>
  </p:sldIdLst>
  <p:sldSz cx="9906000" cy="6858000" type="A4"/>
  <p:notesSz cx="7099300" cy="10234613"/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1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">
          <p15:clr>
            <a:srgbClr val="A4A3A4"/>
          </p15:clr>
        </p15:guide>
        <p15:guide id="2" orient="horz" pos="3958">
          <p15:clr>
            <a:srgbClr val="A4A3A4"/>
          </p15:clr>
        </p15:guide>
        <p15:guide id="3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6E5BC"/>
    <a:srgbClr val="C6DFE7"/>
    <a:srgbClr val="948A54"/>
    <a:srgbClr val="996600"/>
    <a:srgbClr val="FF9933"/>
    <a:srgbClr val="95A844"/>
    <a:srgbClr val="C2CCA6"/>
    <a:srgbClr val="D8AA00"/>
    <a:srgbClr val="A21E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6837" autoAdjust="0"/>
  </p:normalViewPr>
  <p:slideViewPr>
    <p:cSldViewPr snapToGrid="0">
      <p:cViewPr varScale="1">
        <p:scale>
          <a:sx n="111" d="100"/>
          <a:sy n="111" d="100"/>
        </p:scale>
        <p:origin x="1404" y="114"/>
      </p:cViewPr>
      <p:guideLst>
        <p:guide orient="horz" pos="542"/>
        <p:guide orient="horz" pos="3958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-3762" y="-114"/>
      </p:cViewPr>
      <p:guideLst>
        <p:guide orient="horz" pos="3222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28456687-1CA8-4635-8ECA-5E3C764074A0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474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85" y="1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5175"/>
            <a:ext cx="5546725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5469" y="4860794"/>
            <a:ext cx="5208365" cy="460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1584"/>
            <a:ext cx="3076917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/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85" y="9721584"/>
            <a:ext cx="3076916" cy="51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68" tIns="47334" rIns="94668" bIns="4733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/>
            </a:lvl1pPr>
          </a:lstStyle>
          <a:p>
            <a:fld id="{497E8958-DB4C-44D5-AADB-26160408161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866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5864F-59F1-4C8D-9474-1120F6B5DA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8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Line 2"/>
          <p:cNvSpPr>
            <a:spLocks noChangeShapeType="1"/>
          </p:cNvSpPr>
          <p:nvPr/>
        </p:nvSpPr>
        <p:spPr bwMode="auto">
          <a:xfrm>
            <a:off x="396875" y="1697038"/>
            <a:ext cx="9097963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406400" y="4271963"/>
            <a:ext cx="9088438" cy="1082675"/>
          </a:xfrm>
        </p:spPr>
        <p:txBody>
          <a:bodyPr/>
          <a:lstStyle>
            <a:lvl1pPr>
              <a:lnSpc>
                <a:spcPts val="3988"/>
              </a:lnSpc>
              <a:defRPr sz="28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6400" y="5351463"/>
            <a:ext cx="9088438" cy="823912"/>
          </a:xfrm>
        </p:spPr>
        <p:txBody>
          <a:bodyPr/>
          <a:lstStyle>
            <a:lvl1pPr>
              <a:lnSpc>
                <a:spcPts val="3988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21538" y="898525"/>
            <a:ext cx="2274887" cy="5448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2113" y="898525"/>
            <a:ext cx="6677025" cy="54483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757363"/>
            <a:ext cx="4475162" cy="4589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19675" y="1757363"/>
            <a:ext cx="4476750" cy="4589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92113" y="1757363"/>
            <a:ext cx="4475162" cy="4589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19675" y="1757363"/>
            <a:ext cx="4476750" cy="4589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392113" y="1757363"/>
            <a:ext cx="9104312" cy="4589462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392113" y="1757363"/>
            <a:ext cx="9104312" cy="4589462"/>
          </a:xfrm>
        </p:spPr>
        <p:txBody>
          <a:bodyPr/>
          <a:lstStyle/>
          <a:p>
            <a:r>
              <a:rPr lang="de-DE" smtClean="0"/>
              <a:t>Klicken Sie auf das Symbol, um die SmartArt-Grafik hinzuzufügen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392113" y="1757363"/>
            <a:ext cx="9104312" cy="4589462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2113" y="898525"/>
            <a:ext cx="9104312" cy="6842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92113" y="1757363"/>
            <a:ext cx="4475162" cy="458946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5019675" y="1757363"/>
            <a:ext cx="4476750" cy="4589462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feld 3"/>
          <p:cNvSpPr txBox="1"/>
          <p:nvPr userDrawn="1"/>
        </p:nvSpPr>
        <p:spPr>
          <a:xfrm rot="539741">
            <a:off x="8251864" y="363016"/>
            <a:ext cx="1216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</a:rPr>
              <a:t>Entwurf</a:t>
            </a:r>
            <a:endParaRPr lang="de-DE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757363"/>
            <a:ext cx="4475162" cy="458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19675" y="1757363"/>
            <a:ext cx="4476750" cy="4589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2"/>
          </p:nvPr>
        </p:nvSpPr>
        <p:spPr>
          <a:xfrm>
            <a:off x="398463" y="6548438"/>
            <a:ext cx="1703387" cy="1793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Stand: TT. Monat JJJJ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757363"/>
            <a:ext cx="9104312" cy="458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25498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92113" y="898525"/>
            <a:ext cx="9104312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54982" name="Line 6"/>
          <p:cNvSpPr>
            <a:spLocks noChangeShapeType="1"/>
          </p:cNvSpPr>
          <p:nvPr/>
        </p:nvSpPr>
        <p:spPr bwMode="auto">
          <a:xfrm>
            <a:off x="392113" y="762000"/>
            <a:ext cx="9102725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Line 30"/>
          <p:cNvSpPr>
            <a:spLocks noChangeShapeType="1"/>
          </p:cNvSpPr>
          <p:nvPr userDrawn="1"/>
        </p:nvSpPr>
        <p:spPr bwMode="auto">
          <a:xfrm>
            <a:off x="392113" y="6357958"/>
            <a:ext cx="9102725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" name="Foliennummernplatzhalter 3"/>
          <p:cNvSpPr>
            <a:spLocks noGrp="1"/>
          </p:cNvSpPr>
          <p:nvPr userDrawn="1"/>
        </p:nvSpPr>
        <p:spPr bwMode="auto">
          <a:xfrm>
            <a:off x="6453198" y="6488584"/>
            <a:ext cx="3071834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958850"/>
            <a:r>
              <a:rPr lang="de-DE" sz="800" dirty="0" smtClean="0"/>
              <a:t>Seite </a:t>
            </a:r>
            <a:fld id="{6D7C9A85-D32B-4283-95CF-0C78951048D6}" type="slidenum">
              <a:rPr lang="de-DE" sz="800" smtClean="0"/>
              <a:pPr algn="r" defTabSz="958850"/>
              <a:t>‹Nr.›</a:t>
            </a:fld>
            <a:r>
              <a:rPr lang="de-DE" sz="800" b="0" dirty="0" smtClean="0"/>
              <a:t> </a:t>
            </a:r>
            <a:r>
              <a:rPr lang="de-DE" sz="800" b="0" dirty="0"/>
              <a:t>· </a:t>
            </a:r>
            <a:fld id="{2AB2D4F8-4B21-40EE-9653-FFD7D5447932}" type="datetime1">
              <a:rPr lang="de-DE" sz="800" b="0" smtClean="0"/>
              <a:pPr algn="r" defTabSz="958850"/>
              <a:t>03.04.2020</a:t>
            </a:fld>
            <a:r>
              <a:rPr lang="de-DE" sz="800" b="0" dirty="0" smtClean="0"/>
              <a:t> </a:t>
            </a:r>
            <a:endParaRPr lang="de-DE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2pPr>
      <a:lvl3pPr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3pPr>
      <a:lvl4pPr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4pPr>
      <a:lvl5pPr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5pPr>
      <a:lvl6pPr marL="457200"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6pPr>
      <a:lvl7pPr marL="914400"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7pPr>
      <a:lvl8pPr marL="1371600"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8pPr>
      <a:lvl9pPr marL="1828800" algn="l" defTabSz="958850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</a:defRPr>
      </a:lvl9pPr>
    </p:titleStyle>
    <p:bodyStyle>
      <a:lvl1pPr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905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2pPr>
      <a:lvl3pPr marL="3810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3pPr>
      <a:lvl4pPr marL="5715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4pPr>
      <a:lvl5pPr marL="7620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5pPr>
      <a:lvl6pPr marL="12192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6pPr>
      <a:lvl7pPr marL="16764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7pPr>
      <a:lvl8pPr marL="21336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8pPr>
      <a:lvl9pPr marL="2590800" indent="-188913" algn="l" defTabSz="958850" rtl="0" eaLnBrk="1" fontAlgn="base" hangingPunct="1">
        <a:lnSpc>
          <a:spcPct val="110000"/>
        </a:lnSpc>
        <a:spcBef>
          <a:spcPct val="0"/>
        </a:spcBef>
        <a:spcAft>
          <a:spcPct val="2500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 txBox="1">
            <a:spLocks/>
          </p:cNvSpPr>
          <p:nvPr/>
        </p:nvSpPr>
        <p:spPr bwMode="auto">
          <a:xfrm>
            <a:off x="392113" y="898525"/>
            <a:ext cx="9104312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2pPr>
            <a:lvl3pPr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3pPr>
            <a:lvl4pPr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4pPr>
            <a:lvl5pPr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5pPr>
            <a:lvl6pPr marL="457200"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6pPr>
            <a:lvl7pPr marL="914400"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7pPr>
            <a:lvl8pPr marL="1371600"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8pPr>
            <a:lvl9pPr marL="1828800" algn="l" defTabSz="958850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400" b="0" dirty="0">
                <a:solidFill>
                  <a:srgbClr val="006384"/>
                </a:solidFill>
                <a:latin typeface="VWAG TheSans" panose="020B0502050302020203" pitchFamily="34" charset="0"/>
              </a:rPr>
              <a:t>OVC-HEV: </a:t>
            </a:r>
            <a:r>
              <a:rPr lang="en-US" sz="2400" b="0" dirty="0" smtClean="0">
                <a:solidFill>
                  <a:srgbClr val="006384"/>
                </a:solidFill>
                <a:latin typeface="VWAG TheSans" panose="020B0502050302020203" pitchFamily="34" charset="0"/>
              </a:rPr>
              <a:t>Expected number of CD cycles</a:t>
            </a:r>
            <a:r>
              <a:rPr lang="en-US" kern="0" dirty="0">
                <a:latin typeface="VWAG TheSans" panose="020B0502050302020203" pitchFamily="34" charset="0"/>
              </a:rPr>
              <a:t/>
            </a:r>
            <a:br>
              <a:rPr lang="en-US" kern="0" dirty="0">
                <a:latin typeface="VWAG TheSans" panose="020B0502050302020203" pitchFamily="34" charset="0"/>
              </a:rPr>
            </a:br>
            <a:r>
              <a:rPr lang="en-US" sz="1800" b="0" dirty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  <a:ea typeface="+mn-ea"/>
                <a:cs typeface="+mn-cs"/>
              </a:rPr>
              <a:t>Proposal ACEA EV for SG </a:t>
            </a:r>
            <a:r>
              <a:rPr lang="en-US" sz="1800" b="0" dirty="0" smtClean="0">
                <a:solidFill>
                  <a:schemeClr val="bg2">
                    <a:lumMod val="75000"/>
                  </a:schemeClr>
                </a:solidFill>
                <a:latin typeface="VWAG TheSans" panose="020B0502050302020203" pitchFamily="34" charset="0"/>
                <a:ea typeface="+mn-ea"/>
                <a:cs typeface="+mn-cs"/>
              </a:rPr>
              <a:t>EV for explanation of the problem</a:t>
            </a:r>
            <a:endParaRPr lang="en-US" sz="1800" b="0" dirty="0">
              <a:solidFill>
                <a:schemeClr val="bg2">
                  <a:lumMod val="75000"/>
                </a:schemeClr>
              </a:solidFill>
              <a:latin typeface="VWAG TheSans" panose="020B0502050302020203" pitchFamily="34" charset="0"/>
              <a:ea typeface="+mn-ea"/>
              <a:cs typeface="+mn-cs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18459" y="1582079"/>
            <a:ext cx="90361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200" dirty="0"/>
              <a:t>Effect if 4 Cycles are expected but in the certification test the 4th test is already fulfilling the break off</a:t>
            </a:r>
            <a:endParaRPr lang="en-AU" sz="1200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363052"/>
              </p:ext>
            </p:extLst>
          </p:nvPr>
        </p:nvGraphicFramePr>
        <p:xfrm>
          <a:off x="519324" y="1894614"/>
          <a:ext cx="9042739" cy="1663389"/>
        </p:xfrm>
        <a:graphic>
          <a:graphicData uri="http://schemas.openxmlformats.org/drawingml/2006/table">
            <a:tbl>
              <a:tblPr firstRow="1" bandRow="1"/>
              <a:tblGrid>
                <a:gridCol w="906220">
                  <a:extLst>
                    <a:ext uri="{9D8B030D-6E8A-4147-A177-3AD203B41FA5}">
                      <a16:colId xmlns:a16="http://schemas.microsoft.com/office/drawing/2014/main" val="2309766547"/>
                    </a:ext>
                  </a:extLst>
                </a:gridCol>
                <a:gridCol w="1138687">
                  <a:extLst>
                    <a:ext uri="{9D8B030D-6E8A-4147-A177-3AD203B41FA5}">
                      <a16:colId xmlns:a16="http://schemas.microsoft.com/office/drawing/2014/main" val="3615757661"/>
                    </a:ext>
                  </a:extLst>
                </a:gridCol>
                <a:gridCol w="1069675">
                  <a:extLst>
                    <a:ext uri="{9D8B030D-6E8A-4147-A177-3AD203B41FA5}">
                      <a16:colId xmlns:a16="http://schemas.microsoft.com/office/drawing/2014/main" val="1661097365"/>
                    </a:ext>
                  </a:extLst>
                </a:gridCol>
                <a:gridCol w="1000664">
                  <a:extLst>
                    <a:ext uri="{9D8B030D-6E8A-4147-A177-3AD203B41FA5}">
                      <a16:colId xmlns:a16="http://schemas.microsoft.com/office/drawing/2014/main" val="741687734"/>
                    </a:ext>
                  </a:extLst>
                </a:gridCol>
                <a:gridCol w="1250831">
                  <a:extLst>
                    <a:ext uri="{9D8B030D-6E8A-4147-A177-3AD203B41FA5}">
                      <a16:colId xmlns:a16="http://schemas.microsoft.com/office/drawing/2014/main" val="1865485129"/>
                    </a:ext>
                  </a:extLst>
                </a:gridCol>
                <a:gridCol w="1429684">
                  <a:extLst>
                    <a:ext uri="{9D8B030D-6E8A-4147-A177-3AD203B41FA5}">
                      <a16:colId xmlns:a16="http://schemas.microsoft.com/office/drawing/2014/main" val="1359507640"/>
                    </a:ext>
                  </a:extLst>
                </a:gridCol>
                <a:gridCol w="1123489">
                  <a:extLst>
                    <a:ext uri="{9D8B030D-6E8A-4147-A177-3AD203B41FA5}">
                      <a16:colId xmlns:a16="http://schemas.microsoft.com/office/drawing/2014/main" val="1005801785"/>
                    </a:ext>
                  </a:extLst>
                </a:gridCol>
                <a:gridCol w="1123489">
                  <a:extLst>
                    <a:ext uri="{9D8B030D-6E8A-4147-A177-3AD203B41FA5}">
                      <a16:colId xmlns:a16="http://schemas.microsoft.com/office/drawing/2014/main" val="3485240940"/>
                    </a:ext>
                  </a:extLst>
                </a:gridCol>
              </a:tblGrid>
              <a:tr h="6575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Expected Number</a:t>
                      </a:r>
                      <a:r>
                        <a:rPr lang="en-AU" sz="1200" baseline="0" noProof="0" dirty="0" smtClean="0">
                          <a:solidFill>
                            <a:schemeClr val="bg1"/>
                          </a:solidFill>
                        </a:rPr>
                        <a:t> of CD-</a:t>
                      </a:r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Cycles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Number of CD</a:t>
                      </a:r>
                      <a:r>
                        <a:rPr lang="en-AU" sz="1200" baseline="0" noProof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cycles during homologation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Test result CO2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Test result EC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MDV CO2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MDV EC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Final value CO2</a:t>
                      </a:r>
                      <a:endParaRPr lang="en-AU" sz="1200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noProof="0" dirty="0" smtClean="0">
                          <a:solidFill>
                            <a:schemeClr val="bg1"/>
                          </a:solidFill>
                        </a:rPr>
                        <a:t>Final value EC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769842"/>
                  </a:ext>
                </a:extLst>
              </a:tr>
              <a:tr h="3809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de-DE" sz="1400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11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188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13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191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13</a:t>
                      </a:r>
                      <a:endParaRPr lang="de-DE" sz="14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191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628931"/>
                  </a:ext>
                </a:extLst>
              </a:tr>
              <a:tr h="3809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/>
                        <a:t>3,6</a:t>
                      </a:r>
                      <a:endParaRPr lang="de-DE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>
                          <a:solidFill>
                            <a:srgbClr val="FF0000"/>
                          </a:solidFill>
                        </a:rPr>
                        <a:t>198</a:t>
                      </a:r>
                      <a:endParaRPr lang="de-DE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AU" sz="1400" noProof="0" dirty="0" smtClean="0"/>
                        <a:t>13</a:t>
                      </a:r>
                    </a:p>
                    <a:p>
                      <a:pPr algn="ctr"/>
                      <a:r>
                        <a:rPr lang="en-AU" sz="1050" noProof="0" dirty="0" smtClean="0"/>
                        <a:t>MDVs</a:t>
                      </a:r>
                      <a:r>
                        <a:rPr lang="en-AU" sz="1050" baseline="0" noProof="0" dirty="0" smtClean="0"/>
                        <a:t> </a:t>
                      </a:r>
                      <a:r>
                        <a:rPr lang="en-AU" sz="1050" noProof="0" dirty="0" smtClean="0"/>
                        <a:t>based on 4 Cycles are used</a:t>
                      </a:r>
                      <a:endParaRPr lang="en-AU" sz="1050" noProof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AU" sz="1400" noProof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191</a:t>
                      </a:r>
                    </a:p>
                    <a:p>
                      <a:pPr algn="ctr"/>
                      <a:r>
                        <a:rPr lang="en-AU" sz="1050" noProof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MDVs</a:t>
                      </a:r>
                      <a:r>
                        <a:rPr lang="en-AU" sz="1050" baseline="0" noProof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AU" sz="1050" noProof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based on 4 Cycles are used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AU" sz="1400" noProof="0" dirty="0" smtClean="0"/>
                        <a:t>13</a:t>
                      </a:r>
                      <a:endParaRPr lang="en-AU" sz="1400" noProof="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de-DE" sz="1400" dirty="0" smtClean="0">
                          <a:solidFill>
                            <a:srgbClr val="FF0000"/>
                          </a:solidFill>
                        </a:rPr>
                        <a:t>191</a:t>
                      </a:r>
                      <a:endParaRPr lang="de-DE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065622"/>
                  </a:ext>
                </a:extLst>
              </a:tr>
            </a:tbl>
          </a:graphicData>
        </a:graphic>
      </p:graphicFrame>
      <p:sp>
        <p:nvSpPr>
          <p:cNvPr id="18" name="Pfeil nach unten 17"/>
          <p:cNvSpPr/>
          <p:nvPr/>
        </p:nvSpPr>
        <p:spPr>
          <a:xfrm rot="16200000">
            <a:off x="6461200" y="2833154"/>
            <a:ext cx="408635" cy="189322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6796542" y="4898668"/>
            <a:ext cx="2908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EC confirmed</a:t>
            </a:r>
            <a:r>
              <a:rPr lang="en-AU" sz="1200" dirty="0" smtClean="0"/>
              <a:t>, due to CO2 is </a:t>
            </a:r>
            <a:r>
              <a:rPr lang="en-AU" sz="1200" dirty="0" smtClean="0"/>
              <a:t>confirmed</a:t>
            </a:r>
            <a:br>
              <a:rPr lang="en-AU" sz="1200" dirty="0" smtClean="0"/>
            </a:br>
            <a:r>
              <a:rPr lang="en-AU" sz="1200" dirty="0" smtClean="0"/>
              <a:t>(but </a:t>
            </a:r>
            <a:r>
              <a:rPr lang="en-AU" sz="1200" dirty="0" smtClean="0"/>
              <a:t>far below </a:t>
            </a:r>
            <a:r>
              <a:rPr lang="en-AU" sz="1200" dirty="0" smtClean="0"/>
              <a:t>test </a:t>
            </a:r>
            <a:r>
              <a:rPr lang="en-AU" sz="1200" dirty="0" smtClean="0"/>
              <a:t>result</a:t>
            </a:r>
            <a:r>
              <a:rPr lang="en-AU" sz="1200" dirty="0" smtClean="0"/>
              <a:t>)</a:t>
            </a:r>
            <a:endParaRPr lang="en-AU" sz="1200" dirty="0" smtClean="0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318459" y="5282948"/>
            <a:ext cx="3852620" cy="8617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1.2.3.3.</a:t>
            </a:r>
            <a:r>
              <a:rPr kumimoji="0" lang="en-GB" altLang="ja-JP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</a:t>
            </a:r>
            <a:r>
              <a:rPr kumimoji="0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The declared value of the electric energy consumption for OVC-HEVs under charge-depleting operating condition shall not be determined according to Figure A6/1. It shall be taken as the type approval value if the declared CO</a:t>
            </a:r>
            <a:r>
              <a:rPr kumimoji="0" lang="en-GB" altLang="ja-JP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2</a:t>
            </a:r>
            <a:r>
              <a:rPr kumimoji="0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MS Mincho"/>
                <a:cs typeface="Times New Roman" panose="02020603050405020304" pitchFamily="18" charset="0"/>
              </a:rPr>
              <a:t> value is accepted as the approval value…</a:t>
            </a:r>
            <a:endParaRPr kumimoji="0" lang="en-GB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Flowchart: Preparation 13867"/>
          <p:cNvSpPr>
            <a:spLocks noChangeArrowheads="1"/>
          </p:cNvSpPr>
          <p:nvPr/>
        </p:nvSpPr>
        <p:spPr bwMode="auto">
          <a:xfrm>
            <a:off x="4481398" y="4022240"/>
            <a:ext cx="4490074" cy="477895"/>
          </a:xfrm>
          <a:prstGeom prst="flowChartPreparation">
            <a:avLst/>
          </a:prstGeom>
          <a:solidFill>
            <a:srgbClr val="FFFF99"/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>
              <a:spcAft>
                <a:spcPts val="0"/>
              </a:spcAft>
            </a:pPr>
            <a:r>
              <a:rPr lang="en-US" sz="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All criteria in Table A6/2 within the “first test” row </a:t>
            </a:r>
            <a:r>
              <a:rPr lang="en-US" sz="7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are fulfilled</a:t>
            </a:r>
            <a:r>
              <a:rPr lang="en-US" sz="7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?</a:t>
            </a:r>
          </a:p>
          <a:p>
            <a:r>
              <a:rPr lang="en-AU" sz="900" dirty="0" smtClean="0">
                <a:sym typeface="Wingdings" panose="05000000000000000000" pitchFamily="2" charset="2"/>
              </a:rPr>
              <a:t> </a:t>
            </a:r>
            <a:r>
              <a:rPr lang="en-AU" sz="900" dirty="0" smtClean="0">
                <a:sym typeface="Wingdings" panose="05000000000000000000" pitchFamily="2" charset="2"/>
              </a:rPr>
              <a:t>MDV EC c</a:t>
            </a:r>
            <a:r>
              <a:rPr lang="en-AU" sz="900" dirty="0" smtClean="0"/>
              <a:t>onfirmed (see paragraph 1.2.3.3.), </a:t>
            </a:r>
            <a:r>
              <a:rPr lang="en-AU" sz="900" dirty="0"/>
              <a:t>but </a:t>
            </a:r>
            <a:r>
              <a:rPr lang="en-AU" sz="900" dirty="0" smtClean="0"/>
              <a:t>far below</a:t>
            </a:r>
            <a:r>
              <a:rPr lang="en-AU" sz="900" dirty="0" smtClean="0"/>
              <a:t> </a:t>
            </a:r>
            <a:r>
              <a:rPr lang="en-AU" sz="900" dirty="0"/>
              <a:t>test </a:t>
            </a:r>
            <a:r>
              <a:rPr lang="en-AU" sz="900" dirty="0" smtClean="0"/>
              <a:t>result</a:t>
            </a:r>
            <a:endParaRPr lang="en-AU" sz="900" dirty="0"/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53" y="4273915"/>
            <a:ext cx="3848100" cy="962025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6367712" y="3629234"/>
            <a:ext cx="715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CO2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4" name="Pfeil nach unten 23"/>
          <p:cNvSpPr/>
          <p:nvPr/>
        </p:nvSpPr>
        <p:spPr>
          <a:xfrm rot="16200000">
            <a:off x="7609846" y="3757839"/>
            <a:ext cx="408635" cy="189322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7535716" y="4556856"/>
            <a:ext cx="71526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EC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" name="Rechteck 1"/>
          <p:cNvSpPr/>
          <p:nvPr/>
        </p:nvSpPr>
        <p:spPr bwMode="auto">
          <a:xfrm>
            <a:off x="198407" y="4159558"/>
            <a:ext cx="4045789" cy="2060087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74688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4790689" y="5479994"/>
            <a:ext cx="4584577" cy="769441"/>
          </a:xfrm>
          <a:prstGeom prst="rect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 defTabSz="674688"/>
            <a:r>
              <a:rPr lang="en-US" sz="1100" dirty="0"/>
              <a:t>Note: The proposed idea to also use the declared EC in case of number of tests does not resolve the issue. It might most likely lead to a situation where all 3 tests would need to be driven and test results based on a different number of CD cycles would need to be averaged</a:t>
            </a:r>
          </a:p>
        </p:txBody>
      </p:sp>
    </p:spTree>
    <p:extLst>
      <p:ext uri="{BB962C8B-B14F-4D97-AF65-F5344CB8AC3E}">
        <p14:creationId xmlns:p14="http://schemas.microsoft.com/office/powerpoint/2010/main" val="135773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WAG_Presentation_de_010709">
  <a:themeElements>
    <a:clrScheme name="VWAG_Presentation_dt_180609 1">
      <a:dk1>
        <a:srgbClr val="000000"/>
      </a:dk1>
      <a:lt1>
        <a:srgbClr val="FFFFFF"/>
      </a:lt1>
      <a:dk2>
        <a:srgbClr val="003366"/>
      </a:dk2>
      <a:lt2>
        <a:srgbClr val="D4D6D9"/>
      </a:lt2>
      <a:accent1>
        <a:srgbClr val="A8ADB3"/>
      </a:accent1>
      <a:accent2>
        <a:srgbClr val="006384"/>
      </a:accent2>
      <a:accent3>
        <a:srgbClr val="FFFFFF"/>
      </a:accent3>
      <a:accent4>
        <a:srgbClr val="000000"/>
      </a:accent4>
      <a:accent5>
        <a:srgbClr val="D1D3D6"/>
      </a:accent5>
      <a:accent6>
        <a:srgbClr val="005977"/>
      </a:accent6>
      <a:hlink>
        <a:srgbClr val="5F1939"/>
      </a:hlink>
      <a:folHlink>
        <a:srgbClr val="80B0C8"/>
      </a:folHlink>
    </a:clrScheme>
    <a:fontScheme name="VWAG_Presentation_dt_180609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6746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WAG_Presentation_dt_180609 1">
        <a:dk1>
          <a:srgbClr val="000000"/>
        </a:dk1>
        <a:lt1>
          <a:srgbClr val="FFFFFF"/>
        </a:lt1>
        <a:dk2>
          <a:srgbClr val="003366"/>
        </a:dk2>
        <a:lt2>
          <a:srgbClr val="D4D6D9"/>
        </a:lt2>
        <a:accent1>
          <a:srgbClr val="A8ADB3"/>
        </a:accent1>
        <a:accent2>
          <a:srgbClr val="006384"/>
        </a:accent2>
        <a:accent3>
          <a:srgbClr val="FFFFFF"/>
        </a:accent3>
        <a:accent4>
          <a:srgbClr val="000000"/>
        </a:accent4>
        <a:accent5>
          <a:srgbClr val="D1D3D6"/>
        </a:accent5>
        <a:accent6>
          <a:srgbClr val="005977"/>
        </a:accent6>
        <a:hlink>
          <a:srgbClr val="5F1939"/>
        </a:hlink>
        <a:folHlink>
          <a:srgbClr val="80B0C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VWAG_Presentation_de_010709</Template>
  <TotalTime>0</TotalTime>
  <Words>244</Words>
  <Application>Microsoft Office PowerPoint</Application>
  <PresentationFormat>A4-Papier (210 x 297 mm)</PresentationFormat>
  <Paragraphs>34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SimSun</vt:lpstr>
      <vt:lpstr>Arial</vt:lpstr>
      <vt:lpstr>Calibri</vt:lpstr>
      <vt:lpstr>MS Mincho</vt:lpstr>
      <vt:lpstr>Times New Roman</vt:lpstr>
      <vt:lpstr>VWAG TheSans</vt:lpstr>
      <vt:lpstr>Wingdings</vt:lpstr>
      <vt:lpstr>VWAG_Presentation_de_010709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Hinweise</dc:title>
  <dc:creator>Weichert, Matthias</dc:creator>
  <cp:lastModifiedBy>Matthias_2003</cp:lastModifiedBy>
  <cp:revision>475</cp:revision>
  <cp:lastPrinted>2015-03-16T14:18:23Z</cp:lastPrinted>
  <dcterms:created xsi:type="dcterms:W3CDTF">2011-06-29T13:31:13Z</dcterms:created>
  <dcterms:modified xsi:type="dcterms:W3CDTF">2020-04-03T17:20:20Z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