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22"/>
  </p:notesMasterIdLst>
  <p:sldIdLst>
    <p:sldId id="256" r:id="rId2"/>
    <p:sldId id="258" r:id="rId3"/>
    <p:sldId id="259" r:id="rId4"/>
    <p:sldId id="266" r:id="rId5"/>
    <p:sldId id="318" r:id="rId6"/>
    <p:sldId id="279" r:id="rId7"/>
    <p:sldId id="319" r:id="rId8"/>
    <p:sldId id="270" r:id="rId9"/>
    <p:sldId id="332" r:id="rId10"/>
    <p:sldId id="331" r:id="rId11"/>
    <p:sldId id="276" r:id="rId12"/>
    <p:sldId id="335" r:id="rId13"/>
    <p:sldId id="315" r:id="rId14"/>
    <p:sldId id="323" r:id="rId15"/>
    <p:sldId id="326" r:id="rId16"/>
    <p:sldId id="325" r:id="rId17"/>
    <p:sldId id="317" r:id="rId18"/>
    <p:sldId id="333" r:id="rId19"/>
    <p:sldId id="327" r:id="rId20"/>
    <p:sldId id="267"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C1CE90-3BD2-44EC-BF56-166EFC9B72CD}" v="3" dt="2026-02-05T08:00:23.5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13"/>
    <p:restoredTop sz="94676"/>
  </p:normalViewPr>
  <p:slideViewPr>
    <p:cSldViewPr snapToGrid="0">
      <p:cViewPr varScale="1">
        <p:scale>
          <a:sx n="101" d="100"/>
          <a:sy n="101" d="100"/>
        </p:scale>
        <p:origin x="77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D43850-0BBE-CC46-9F47-793519504855}"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DECD55-747B-0845-B211-ABC5FFF5245D}" type="slidenum">
              <a:rPr lang="en-US" smtClean="0"/>
              <a:t>‹#›</a:t>
            </a:fld>
            <a:endParaRPr lang="en-US"/>
          </a:p>
        </p:txBody>
      </p:sp>
    </p:spTree>
    <p:extLst>
      <p:ext uri="{BB962C8B-B14F-4D97-AF65-F5344CB8AC3E}">
        <p14:creationId xmlns:p14="http://schemas.microsoft.com/office/powerpoint/2010/main" val="15840934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C77938DF-F9AF-4B02-BED8-B72447F42164}" type="slidenum">
              <a:rPr lang="fr-FR" smtClean="0"/>
              <a:t>4</a:t>
            </a:fld>
            <a:endParaRPr lang="fr-FR"/>
          </a:p>
        </p:txBody>
      </p:sp>
    </p:spTree>
    <p:extLst>
      <p:ext uri="{BB962C8B-B14F-4D97-AF65-F5344CB8AC3E}">
        <p14:creationId xmlns:p14="http://schemas.microsoft.com/office/powerpoint/2010/main" val="19191814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241A48-4A7D-532E-40CF-02238A4214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001C91-1DE1-6A5B-2F5E-E3F414A200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65E38D-2200-EE4A-D83F-206C6FF311C5}"/>
              </a:ext>
            </a:extLst>
          </p:cNvPr>
          <p:cNvSpPr>
            <a:spLocks noGrp="1"/>
          </p:cNvSpPr>
          <p:nvPr>
            <p:ph type="body" idx="1"/>
          </p:nvPr>
        </p:nvSpPr>
        <p:spPr/>
        <p:txBody>
          <a:bodyPr/>
          <a:lstStyle/>
          <a:p>
            <a:endParaRPr lang="en-150" dirty="0"/>
          </a:p>
        </p:txBody>
      </p:sp>
      <p:sp>
        <p:nvSpPr>
          <p:cNvPr id="4" name="Slide Number Placeholder 3">
            <a:extLst>
              <a:ext uri="{FF2B5EF4-FFF2-40B4-BE49-F238E27FC236}">
                <a16:creationId xmlns:a16="http://schemas.microsoft.com/office/drawing/2014/main" id="{CAC26A3F-EBAB-E191-FBFF-C687EE4CB482}"/>
              </a:ext>
            </a:extLst>
          </p:cNvPr>
          <p:cNvSpPr>
            <a:spLocks noGrp="1"/>
          </p:cNvSpPr>
          <p:nvPr>
            <p:ph type="sldNum" sz="quarter" idx="5"/>
          </p:nvPr>
        </p:nvSpPr>
        <p:spPr/>
        <p:txBody>
          <a:bodyPr/>
          <a:lstStyle/>
          <a:p>
            <a:fld id="{C77938DF-F9AF-4B02-BED8-B72447F42164}" type="slidenum">
              <a:rPr lang="fr-FR" smtClean="0"/>
              <a:t>11</a:t>
            </a:fld>
            <a:endParaRPr lang="fr-FR"/>
          </a:p>
        </p:txBody>
      </p:sp>
    </p:spTree>
    <p:extLst>
      <p:ext uri="{BB962C8B-B14F-4D97-AF65-F5344CB8AC3E}">
        <p14:creationId xmlns:p14="http://schemas.microsoft.com/office/powerpoint/2010/main" val="3104026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DD971-D2F0-B973-D203-1CCDC2BBD4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1CA8A0-A707-F008-461A-F9E9808864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A834DF-B033-D672-535C-50E0020EEA74}"/>
              </a:ext>
            </a:extLst>
          </p:cNvPr>
          <p:cNvSpPr>
            <a:spLocks noGrp="1"/>
          </p:cNvSpPr>
          <p:nvPr>
            <p:ph type="body" idx="1"/>
          </p:nvPr>
        </p:nvSpPr>
        <p:spPr/>
        <p:txBody>
          <a:bodyPr/>
          <a:lstStyle/>
          <a:p>
            <a:endParaRPr lang="en-150" dirty="0"/>
          </a:p>
        </p:txBody>
      </p:sp>
      <p:sp>
        <p:nvSpPr>
          <p:cNvPr id="4" name="Slide Number Placeholder 3">
            <a:extLst>
              <a:ext uri="{FF2B5EF4-FFF2-40B4-BE49-F238E27FC236}">
                <a16:creationId xmlns:a16="http://schemas.microsoft.com/office/drawing/2014/main" id="{F87EA5D6-C838-B1EC-7127-FE5FFFB0ADB1}"/>
              </a:ext>
            </a:extLst>
          </p:cNvPr>
          <p:cNvSpPr>
            <a:spLocks noGrp="1"/>
          </p:cNvSpPr>
          <p:nvPr>
            <p:ph type="sldNum" sz="quarter" idx="5"/>
          </p:nvPr>
        </p:nvSpPr>
        <p:spPr/>
        <p:txBody>
          <a:bodyPr/>
          <a:lstStyle/>
          <a:p>
            <a:fld id="{C77938DF-F9AF-4B02-BED8-B72447F42164}" type="slidenum">
              <a:rPr lang="fr-FR" smtClean="0"/>
              <a:t>14</a:t>
            </a:fld>
            <a:endParaRPr lang="fr-FR"/>
          </a:p>
        </p:txBody>
      </p:sp>
    </p:spTree>
    <p:extLst>
      <p:ext uri="{BB962C8B-B14F-4D97-AF65-F5344CB8AC3E}">
        <p14:creationId xmlns:p14="http://schemas.microsoft.com/office/powerpoint/2010/main" val="21265570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990E2-3695-34D2-C036-837073B318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E0C52B-CD24-E885-F07A-68931F242B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DDF1C8-AA03-7E36-65CD-228832D18CE9}"/>
              </a:ext>
            </a:extLst>
          </p:cNvPr>
          <p:cNvSpPr>
            <a:spLocks noGrp="1"/>
          </p:cNvSpPr>
          <p:nvPr>
            <p:ph type="body" idx="1"/>
          </p:nvPr>
        </p:nvSpPr>
        <p:spPr/>
        <p:txBody>
          <a:bodyPr/>
          <a:lstStyle/>
          <a:p>
            <a:endParaRPr lang="en-150" dirty="0"/>
          </a:p>
        </p:txBody>
      </p:sp>
      <p:sp>
        <p:nvSpPr>
          <p:cNvPr id="4" name="Slide Number Placeholder 3">
            <a:extLst>
              <a:ext uri="{FF2B5EF4-FFF2-40B4-BE49-F238E27FC236}">
                <a16:creationId xmlns:a16="http://schemas.microsoft.com/office/drawing/2014/main" id="{E2CB5141-5F23-EA2D-8785-BE82A335C3F6}"/>
              </a:ext>
            </a:extLst>
          </p:cNvPr>
          <p:cNvSpPr>
            <a:spLocks noGrp="1"/>
          </p:cNvSpPr>
          <p:nvPr>
            <p:ph type="sldNum" sz="quarter" idx="5"/>
          </p:nvPr>
        </p:nvSpPr>
        <p:spPr/>
        <p:txBody>
          <a:bodyPr/>
          <a:lstStyle/>
          <a:p>
            <a:fld id="{C77938DF-F9AF-4B02-BED8-B72447F42164}" type="slidenum">
              <a:rPr lang="fr-FR" smtClean="0"/>
              <a:t>15</a:t>
            </a:fld>
            <a:endParaRPr lang="fr-FR"/>
          </a:p>
        </p:txBody>
      </p:sp>
    </p:spTree>
    <p:extLst>
      <p:ext uri="{BB962C8B-B14F-4D97-AF65-F5344CB8AC3E}">
        <p14:creationId xmlns:p14="http://schemas.microsoft.com/office/powerpoint/2010/main" val="3021675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FB9809-C335-C740-976E-E2A918440B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13003A-8330-5199-B028-9FE74765CE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497F5C-D847-7974-7FCA-8C512E93A241}"/>
              </a:ext>
            </a:extLst>
          </p:cNvPr>
          <p:cNvSpPr>
            <a:spLocks noGrp="1"/>
          </p:cNvSpPr>
          <p:nvPr>
            <p:ph type="body" idx="1"/>
          </p:nvPr>
        </p:nvSpPr>
        <p:spPr/>
        <p:txBody>
          <a:bodyPr/>
          <a:lstStyle/>
          <a:p>
            <a:endParaRPr lang="en-150" dirty="0"/>
          </a:p>
        </p:txBody>
      </p:sp>
      <p:sp>
        <p:nvSpPr>
          <p:cNvPr id="4" name="Slide Number Placeholder 3">
            <a:extLst>
              <a:ext uri="{FF2B5EF4-FFF2-40B4-BE49-F238E27FC236}">
                <a16:creationId xmlns:a16="http://schemas.microsoft.com/office/drawing/2014/main" id="{AA2A84D3-E505-E18E-86EE-00057D3B5536}"/>
              </a:ext>
            </a:extLst>
          </p:cNvPr>
          <p:cNvSpPr>
            <a:spLocks noGrp="1"/>
          </p:cNvSpPr>
          <p:nvPr>
            <p:ph type="sldNum" sz="quarter" idx="5"/>
          </p:nvPr>
        </p:nvSpPr>
        <p:spPr/>
        <p:txBody>
          <a:bodyPr/>
          <a:lstStyle/>
          <a:p>
            <a:fld id="{C77938DF-F9AF-4B02-BED8-B72447F42164}" type="slidenum">
              <a:rPr lang="fr-FR" smtClean="0"/>
              <a:t>16</a:t>
            </a:fld>
            <a:endParaRPr lang="fr-FR"/>
          </a:p>
        </p:txBody>
      </p:sp>
    </p:spTree>
    <p:extLst>
      <p:ext uri="{BB962C8B-B14F-4D97-AF65-F5344CB8AC3E}">
        <p14:creationId xmlns:p14="http://schemas.microsoft.com/office/powerpoint/2010/main" val="25431010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A4ABEE-8D85-A4DD-109E-BD92F5D6ACF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C12F580-C1CD-C5A2-E97E-F2F1EDB12D1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1CA9BB8-1B67-6111-278C-88135678C0F8}"/>
              </a:ext>
            </a:extLst>
          </p:cNvPr>
          <p:cNvSpPr>
            <a:spLocks noGrp="1"/>
          </p:cNvSpPr>
          <p:nvPr>
            <p:ph type="dt" sz="half" idx="10"/>
          </p:nvPr>
        </p:nvSpPr>
        <p:spPr/>
        <p:txBody>
          <a:bodyPr/>
          <a:lstStyle/>
          <a:p>
            <a:fld id="{32B81F60-8621-BB4C-9E4D-EF3A32170391}" type="datetimeFigureOut">
              <a:rPr lang="en-US" smtClean="0"/>
              <a:t>2/5/2026</a:t>
            </a:fld>
            <a:endParaRPr lang="en-US"/>
          </a:p>
        </p:txBody>
      </p:sp>
      <p:sp>
        <p:nvSpPr>
          <p:cNvPr id="5" name="Footer Placeholder 4">
            <a:extLst>
              <a:ext uri="{FF2B5EF4-FFF2-40B4-BE49-F238E27FC236}">
                <a16:creationId xmlns:a16="http://schemas.microsoft.com/office/drawing/2014/main" id="{1D85FE2B-E223-3E73-3539-488E5AF3BF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D6DB60-F022-1818-81F7-C2F9F623EAC0}"/>
              </a:ext>
            </a:extLst>
          </p:cNvPr>
          <p:cNvSpPr>
            <a:spLocks noGrp="1"/>
          </p:cNvSpPr>
          <p:nvPr>
            <p:ph type="sldNum" sz="quarter" idx="12"/>
          </p:nvPr>
        </p:nvSpPr>
        <p:spPr/>
        <p:txBody>
          <a:bodyPr/>
          <a:lstStyle/>
          <a:p>
            <a:fld id="{5C5225D8-6AEA-9243-9117-70B6F5D75DF5}" type="slidenum">
              <a:rPr lang="en-US" smtClean="0"/>
              <a:t>‹#›</a:t>
            </a:fld>
            <a:endParaRPr lang="en-US"/>
          </a:p>
        </p:txBody>
      </p:sp>
    </p:spTree>
    <p:extLst>
      <p:ext uri="{BB962C8B-B14F-4D97-AF65-F5344CB8AC3E}">
        <p14:creationId xmlns:p14="http://schemas.microsoft.com/office/powerpoint/2010/main" val="3798080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714B8E-F63D-01C4-160E-BFFCD13718A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CF031AC-4685-1261-02BB-461045DB926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2471BA-DA4F-312D-5D0F-4A2310CB20D3}"/>
              </a:ext>
            </a:extLst>
          </p:cNvPr>
          <p:cNvSpPr>
            <a:spLocks noGrp="1"/>
          </p:cNvSpPr>
          <p:nvPr>
            <p:ph type="dt" sz="half" idx="10"/>
          </p:nvPr>
        </p:nvSpPr>
        <p:spPr/>
        <p:txBody>
          <a:bodyPr/>
          <a:lstStyle/>
          <a:p>
            <a:fld id="{32B81F60-8621-BB4C-9E4D-EF3A32170391}" type="datetimeFigureOut">
              <a:rPr lang="en-US" smtClean="0"/>
              <a:t>2/5/2026</a:t>
            </a:fld>
            <a:endParaRPr lang="en-US"/>
          </a:p>
        </p:txBody>
      </p:sp>
      <p:sp>
        <p:nvSpPr>
          <p:cNvPr id="5" name="Footer Placeholder 4">
            <a:extLst>
              <a:ext uri="{FF2B5EF4-FFF2-40B4-BE49-F238E27FC236}">
                <a16:creationId xmlns:a16="http://schemas.microsoft.com/office/drawing/2014/main" id="{70855CDB-C081-EA61-E9EA-FB50190928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665D5F-926E-65F6-C6D8-B8EFDED0D94D}"/>
              </a:ext>
            </a:extLst>
          </p:cNvPr>
          <p:cNvSpPr>
            <a:spLocks noGrp="1"/>
          </p:cNvSpPr>
          <p:nvPr>
            <p:ph type="sldNum" sz="quarter" idx="12"/>
          </p:nvPr>
        </p:nvSpPr>
        <p:spPr/>
        <p:txBody>
          <a:bodyPr/>
          <a:lstStyle/>
          <a:p>
            <a:fld id="{5C5225D8-6AEA-9243-9117-70B6F5D75DF5}" type="slidenum">
              <a:rPr lang="en-US" smtClean="0"/>
              <a:t>‹#›</a:t>
            </a:fld>
            <a:endParaRPr lang="en-US"/>
          </a:p>
        </p:txBody>
      </p:sp>
    </p:spTree>
    <p:extLst>
      <p:ext uri="{BB962C8B-B14F-4D97-AF65-F5344CB8AC3E}">
        <p14:creationId xmlns:p14="http://schemas.microsoft.com/office/powerpoint/2010/main" val="1381591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917BB84-227F-B290-32E8-7CFED04B4F0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1E375B2-B58D-2661-7BC3-F9F96CFCB46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141516-6596-5A37-07B3-93268311B480}"/>
              </a:ext>
            </a:extLst>
          </p:cNvPr>
          <p:cNvSpPr>
            <a:spLocks noGrp="1"/>
          </p:cNvSpPr>
          <p:nvPr>
            <p:ph type="dt" sz="half" idx="10"/>
          </p:nvPr>
        </p:nvSpPr>
        <p:spPr/>
        <p:txBody>
          <a:bodyPr/>
          <a:lstStyle/>
          <a:p>
            <a:fld id="{32B81F60-8621-BB4C-9E4D-EF3A32170391}" type="datetimeFigureOut">
              <a:rPr lang="en-US" smtClean="0"/>
              <a:t>2/5/2026</a:t>
            </a:fld>
            <a:endParaRPr lang="en-US"/>
          </a:p>
        </p:txBody>
      </p:sp>
      <p:sp>
        <p:nvSpPr>
          <p:cNvPr id="5" name="Footer Placeholder 4">
            <a:extLst>
              <a:ext uri="{FF2B5EF4-FFF2-40B4-BE49-F238E27FC236}">
                <a16:creationId xmlns:a16="http://schemas.microsoft.com/office/drawing/2014/main" id="{FAF1AE38-BEA3-FF06-E065-DCBAD6D45B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C6A8B2-8742-4AC5-8B01-98D321A106A7}"/>
              </a:ext>
            </a:extLst>
          </p:cNvPr>
          <p:cNvSpPr>
            <a:spLocks noGrp="1"/>
          </p:cNvSpPr>
          <p:nvPr>
            <p:ph type="sldNum" sz="quarter" idx="12"/>
          </p:nvPr>
        </p:nvSpPr>
        <p:spPr/>
        <p:txBody>
          <a:bodyPr/>
          <a:lstStyle/>
          <a:p>
            <a:fld id="{5C5225D8-6AEA-9243-9117-70B6F5D75DF5}" type="slidenum">
              <a:rPr lang="en-US" smtClean="0"/>
              <a:t>‹#›</a:t>
            </a:fld>
            <a:endParaRPr lang="en-US"/>
          </a:p>
        </p:txBody>
      </p:sp>
    </p:spTree>
    <p:extLst>
      <p:ext uri="{BB962C8B-B14F-4D97-AF65-F5344CB8AC3E}">
        <p14:creationId xmlns:p14="http://schemas.microsoft.com/office/powerpoint/2010/main" val="1364371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B18F6-8D51-0799-9EEC-32B4B3C2ADD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EA093F5-8D9E-B75B-C11C-3014CCACD48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26045E-27C2-A0DC-E54A-CD7E3798171A}"/>
              </a:ext>
            </a:extLst>
          </p:cNvPr>
          <p:cNvSpPr>
            <a:spLocks noGrp="1"/>
          </p:cNvSpPr>
          <p:nvPr>
            <p:ph type="dt" sz="half" idx="10"/>
          </p:nvPr>
        </p:nvSpPr>
        <p:spPr/>
        <p:txBody>
          <a:bodyPr/>
          <a:lstStyle/>
          <a:p>
            <a:fld id="{32B81F60-8621-BB4C-9E4D-EF3A32170391}" type="datetimeFigureOut">
              <a:rPr lang="en-US" smtClean="0"/>
              <a:t>2/5/2026</a:t>
            </a:fld>
            <a:endParaRPr lang="en-US"/>
          </a:p>
        </p:txBody>
      </p:sp>
      <p:sp>
        <p:nvSpPr>
          <p:cNvPr id="5" name="Footer Placeholder 4">
            <a:extLst>
              <a:ext uri="{FF2B5EF4-FFF2-40B4-BE49-F238E27FC236}">
                <a16:creationId xmlns:a16="http://schemas.microsoft.com/office/drawing/2014/main" id="{90949C48-3797-5E01-9AA5-5EBAFF69CE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1A6A45-3E98-2617-6C7C-BA08869660B3}"/>
              </a:ext>
            </a:extLst>
          </p:cNvPr>
          <p:cNvSpPr>
            <a:spLocks noGrp="1"/>
          </p:cNvSpPr>
          <p:nvPr>
            <p:ph type="sldNum" sz="quarter" idx="12"/>
          </p:nvPr>
        </p:nvSpPr>
        <p:spPr/>
        <p:txBody>
          <a:bodyPr/>
          <a:lstStyle/>
          <a:p>
            <a:fld id="{5C5225D8-6AEA-9243-9117-70B6F5D75DF5}" type="slidenum">
              <a:rPr lang="en-US" smtClean="0"/>
              <a:t>‹#›</a:t>
            </a:fld>
            <a:endParaRPr lang="en-US"/>
          </a:p>
        </p:txBody>
      </p:sp>
    </p:spTree>
    <p:extLst>
      <p:ext uri="{BB962C8B-B14F-4D97-AF65-F5344CB8AC3E}">
        <p14:creationId xmlns:p14="http://schemas.microsoft.com/office/powerpoint/2010/main" val="14371880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1F908-9979-B4DA-F6EA-2E390E4AEED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FC6195-BF1B-848E-C96D-F5BBE9A32CF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2623CDB-9CDF-0FE2-4B27-D4B8647BA456}"/>
              </a:ext>
            </a:extLst>
          </p:cNvPr>
          <p:cNvSpPr>
            <a:spLocks noGrp="1"/>
          </p:cNvSpPr>
          <p:nvPr>
            <p:ph type="dt" sz="half" idx="10"/>
          </p:nvPr>
        </p:nvSpPr>
        <p:spPr/>
        <p:txBody>
          <a:bodyPr/>
          <a:lstStyle/>
          <a:p>
            <a:fld id="{32B81F60-8621-BB4C-9E4D-EF3A32170391}" type="datetimeFigureOut">
              <a:rPr lang="en-US" smtClean="0"/>
              <a:t>2/5/2026</a:t>
            </a:fld>
            <a:endParaRPr lang="en-US"/>
          </a:p>
        </p:txBody>
      </p:sp>
      <p:sp>
        <p:nvSpPr>
          <p:cNvPr id="5" name="Footer Placeholder 4">
            <a:extLst>
              <a:ext uri="{FF2B5EF4-FFF2-40B4-BE49-F238E27FC236}">
                <a16:creationId xmlns:a16="http://schemas.microsoft.com/office/drawing/2014/main" id="{798A3DE0-E509-9517-7A66-D7FB14A935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AB5DAC-1CFA-B79B-3CAF-A5DAA07125F4}"/>
              </a:ext>
            </a:extLst>
          </p:cNvPr>
          <p:cNvSpPr>
            <a:spLocks noGrp="1"/>
          </p:cNvSpPr>
          <p:nvPr>
            <p:ph type="sldNum" sz="quarter" idx="12"/>
          </p:nvPr>
        </p:nvSpPr>
        <p:spPr/>
        <p:txBody>
          <a:bodyPr/>
          <a:lstStyle/>
          <a:p>
            <a:fld id="{5C5225D8-6AEA-9243-9117-70B6F5D75DF5}" type="slidenum">
              <a:rPr lang="en-US" smtClean="0"/>
              <a:t>‹#›</a:t>
            </a:fld>
            <a:endParaRPr lang="en-US"/>
          </a:p>
        </p:txBody>
      </p:sp>
    </p:spTree>
    <p:extLst>
      <p:ext uri="{BB962C8B-B14F-4D97-AF65-F5344CB8AC3E}">
        <p14:creationId xmlns:p14="http://schemas.microsoft.com/office/powerpoint/2010/main" val="8070561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D01A20-31BA-FD0D-4BA9-E34FA4443AA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ADAF70D-C23E-9274-0EA0-2BC0EF8A23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62BE1B9-0132-8220-4514-33443C42045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950024F-01CF-9CEE-7720-CB34B48A1103}"/>
              </a:ext>
            </a:extLst>
          </p:cNvPr>
          <p:cNvSpPr>
            <a:spLocks noGrp="1"/>
          </p:cNvSpPr>
          <p:nvPr>
            <p:ph type="dt" sz="half" idx="10"/>
          </p:nvPr>
        </p:nvSpPr>
        <p:spPr/>
        <p:txBody>
          <a:bodyPr/>
          <a:lstStyle/>
          <a:p>
            <a:fld id="{32B81F60-8621-BB4C-9E4D-EF3A32170391}" type="datetimeFigureOut">
              <a:rPr lang="en-US" smtClean="0"/>
              <a:t>2/5/2026</a:t>
            </a:fld>
            <a:endParaRPr lang="en-US"/>
          </a:p>
        </p:txBody>
      </p:sp>
      <p:sp>
        <p:nvSpPr>
          <p:cNvPr id="6" name="Footer Placeholder 5">
            <a:extLst>
              <a:ext uri="{FF2B5EF4-FFF2-40B4-BE49-F238E27FC236}">
                <a16:creationId xmlns:a16="http://schemas.microsoft.com/office/drawing/2014/main" id="{22CFB8B0-9296-D33B-0AE5-27895D8AC1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9F272C-F8F9-C881-CC49-7F7365A25F12}"/>
              </a:ext>
            </a:extLst>
          </p:cNvPr>
          <p:cNvSpPr>
            <a:spLocks noGrp="1"/>
          </p:cNvSpPr>
          <p:nvPr>
            <p:ph type="sldNum" sz="quarter" idx="12"/>
          </p:nvPr>
        </p:nvSpPr>
        <p:spPr/>
        <p:txBody>
          <a:bodyPr/>
          <a:lstStyle/>
          <a:p>
            <a:fld id="{5C5225D8-6AEA-9243-9117-70B6F5D75DF5}" type="slidenum">
              <a:rPr lang="en-US" smtClean="0"/>
              <a:t>‹#›</a:t>
            </a:fld>
            <a:endParaRPr lang="en-US"/>
          </a:p>
        </p:txBody>
      </p:sp>
    </p:spTree>
    <p:extLst>
      <p:ext uri="{BB962C8B-B14F-4D97-AF65-F5344CB8AC3E}">
        <p14:creationId xmlns:p14="http://schemas.microsoft.com/office/powerpoint/2010/main" val="1212093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80257-E858-6F32-7806-29F71199531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F7C0EA-18DF-9F9E-CA82-CAD40D530C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D003426-6EAA-6620-3A08-43B3F88A4F7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5C4FAAF-B59C-15A8-8B74-819B20E040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39972FA-A677-B16C-BDCE-8ADE9B574C2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1E34F30-89AB-43CF-25BC-98E76F2FA13B}"/>
              </a:ext>
            </a:extLst>
          </p:cNvPr>
          <p:cNvSpPr>
            <a:spLocks noGrp="1"/>
          </p:cNvSpPr>
          <p:nvPr>
            <p:ph type="dt" sz="half" idx="10"/>
          </p:nvPr>
        </p:nvSpPr>
        <p:spPr/>
        <p:txBody>
          <a:bodyPr/>
          <a:lstStyle/>
          <a:p>
            <a:fld id="{32B81F60-8621-BB4C-9E4D-EF3A32170391}" type="datetimeFigureOut">
              <a:rPr lang="en-US" smtClean="0"/>
              <a:t>2/5/2026</a:t>
            </a:fld>
            <a:endParaRPr lang="en-US"/>
          </a:p>
        </p:txBody>
      </p:sp>
      <p:sp>
        <p:nvSpPr>
          <p:cNvPr id="8" name="Footer Placeholder 7">
            <a:extLst>
              <a:ext uri="{FF2B5EF4-FFF2-40B4-BE49-F238E27FC236}">
                <a16:creationId xmlns:a16="http://schemas.microsoft.com/office/drawing/2014/main" id="{F8E67A47-3543-EB5E-FB12-DC819FE19A1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A8D3E39-8CAF-D201-693C-D322D32EAAB3}"/>
              </a:ext>
            </a:extLst>
          </p:cNvPr>
          <p:cNvSpPr>
            <a:spLocks noGrp="1"/>
          </p:cNvSpPr>
          <p:nvPr>
            <p:ph type="sldNum" sz="quarter" idx="12"/>
          </p:nvPr>
        </p:nvSpPr>
        <p:spPr/>
        <p:txBody>
          <a:bodyPr/>
          <a:lstStyle/>
          <a:p>
            <a:fld id="{5C5225D8-6AEA-9243-9117-70B6F5D75DF5}" type="slidenum">
              <a:rPr lang="en-US" smtClean="0"/>
              <a:t>‹#›</a:t>
            </a:fld>
            <a:endParaRPr lang="en-US"/>
          </a:p>
        </p:txBody>
      </p:sp>
    </p:spTree>
    <p:extLst>
      <p:ext uri="{BB962C8B-B14F-4D97-AF65-F5344CB8AC3E}">
        <p14:creationId xmlns:p14="http://schemas.microsoft.com/office/powerpoint/2010/main" val="32679201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F08F19-D032-2AD3-EEB0-0E109FF8DA5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EFD865D-AC0B-D199-4AB7-FE33C5B6D384}"/>
              </a:ext>
            </a:extLst>
          </p:cNvPr>
          <p:cNvSpPr>
            <a:spLocks noGrp="1"/>
          </p:cNvSpPr>
          <p:nvPr>
            <p:ph type="dt" sz="half" idx="10"/>
          </p:nvPr>
        </p:nvSpPr>
        <p:spPr/>
        <p:txBody>
          <a:bodyPr/>
          <a:lstStyle/>
          <a:p>
            <a:fld id="{32B81F60-8621-BB4C-9E4D-EF3A32170391}" type="datetimeFigureOut">
              <a:rPr lang="en-US" smtClean="0"/>
              <a:t>2/5/2026</a:t>
            </a:fld>
            <a:endParaRPr lang="en-US"/>
          </a:p>
        </p:txBody>
      </p:sp>
      <p:sp>
        <p:nvSpPr>
          <p:cNvPr id="4" name="Footer Placeholder 3">
            <a:extLst>
              <a:ext uri="{FF2B5EF4-FFF2-40B4-BE49-F238E27FC236}">
                <a16:creationId xmlns:a16="http://schemas.microsoft.com/office/drawing/2014/main" id="{C5995F92-23C9-F8F3-A74A-E59E50DF9B5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5A5B9A4-5B98-7F0F-A4A0-D3202F283CAE}"/>
              </a:ext>
            </a:extLst>
          </p:cNvPr>
          <p:cNvSpPr>
            <a:spLocks noGrp="1"/>
          </p:cNvSpPr>
          <p:nvPr>
            <p:ph type="sldNum" sz="quarter" idx="12"/>
          </p:nvPr>
        </p:nvSpPr>
        <p:spPr/>
        <p:txBody>
          <a:bodyPr/>
          <a:lstStyle/>
          <a:p>
            <a:fld id="{5C5225D8-6AEA-9243-9117-70B6F5D75DF5}" type="slidenum">
              <a:rPr lang="en-US" smtClean="0"/>
              <a:t>‹#›</a:t>
            </a:fld>
            <a:endParaRPr lang="en-US"/>
          </a:p>
        </p:txBody>
      </p:sp>
    </p:spTree>
    <p:extLst>
      <p:ext uri="{BB962C8B-B14F-4D97-AF65-F5344CB8AC3E}">
        <p14:creationId xmlns:p14="http://schemas.microsoft.com/office/powerpoint/2010/main" val="3184149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83F3B5-6604-2F53-27DF-EAF087BCC398}"/>
              </a:ext>
            </a:extLst>
          </p:cNvPr>
          <p:cNvSpPr>
            <a:spLocks noGrp="1"/>
          </p:cNvSpPr>
          <p:nvPr>
            <p:ph type="dt" sz="half" idx="10"/>
          </p:nvPr>
        </p:nvSpPr>
        <p:spPr/>
        <p:txBody>
          <a:bodyPr/>
          <a:lstStyle/>
          <a:p>
            <a:fld id="{32B81F60-8621-BB4C-9E4D-EF3A32170391}" type="datetimeFigureOut">
              <a:rPr lang="en-US" smtClean="0"/>
              <a:t>2/5/2026</a:t>
            </a:fld>
            <a:endParaRPr lang="en-US"/>
          </a:p>
        </p:txBody>
      </p:sp>
      <p:sp>
        <p:nvSpPr>
          <p:cNvPr id="3" name="Footer Placeholder 2">
            <a:extLst>
              <a:ext uri="{FF2B5EF4-FFF2-40B4-BE49-F238E27FC236}">
                <a16:creationId xmlns:a16="http://schemas.microsoft.com/office/drawing/2014/main" id="{5EEB03D9-669A-16D2-E05F-3F538BC4666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77B8CE8-9821-BC7D-15D7-0FE172E6AF3A}"/>
              </a:ext>
            </a:extLst>
          </p:cNvPr>
          <p:cNvSpPr>
            <a:spLocks noGrp="1"/>
          </p:cNvSpPr>
          <p:nvPr>
            <p:ph type="sldNum" sz="quarter" idx="12"/>
          </p:nvPr>
        </p:nvSpPr>
        <p:spPr/>
        <p:txBody>
          <a:bodyPr/>
          <a:lstStyle/>
          <a:p>
            <a:fld id="{5C5225D8-6AEA-9243-9117-70B6F5D75DF5}" type="slidenum">
              <a:rPr lang="en-US" smtClean="0"/>
              <a:t>‹#›</a:t>
            </a:fld>
            <a:endParaRPr lang="en-US"/>
          </a:p>
        </p:txBody>
      </p:sp>
    </p:spTree>
    <p:extLst>
      <p:ext uri="{BB962C8B-B14F-4D97-AF65-F5344CB8AC3E}">
        <p14:creationId xmlns:p14="http://schemas.microsoft.com/office/powerpoint/2010/main" val="38632912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33675-F063-8EA7-2CDA-723AD09364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1A57391-24B5-DF8D-A918-475A786DB8B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2B1E9EC-8946-9E8E-D60D-AF9AAA1B57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FA18EDE-ECCD-6AAB-A73C-EC9624D1BF85}"/>
              </a:ext>
            </a:extLst>
          </p:cNvPr>
          <p:cNvSpPr>
            <a:spLocks noGrp="1"/>
          </p:cNvSpPr>
          <p:nvPr>
            <p:ph type="dt" sz="half" idx="10"/>
          </p:nvPr>
        </p:nvSpPr>
        <p:spPr/>
        <p:txBody>
          <a:bodyPr/>
          <a:lstStyle/>
          <a:p>
            <a:fld id="{32B81F60-8621-BB4C-9E4D-EF3A32170391}" type="datetimeFigureOut">
              <a:rPr lang="en-US" smtClean="0"/>
              <a:t>2/5/2026</a:t>
            </a:fld>
            <a:endParaRPr lang="en-US"/>
          </a:p>
        </p:txBody>
      </p:sp>
      <p:sp>
        <p:nvSpPr>
          <p:cNvPr id="6" name="Footer Placeholder 5">
            <a:extLst>
              <a:ext uri="{FF2B5EF4-FFF2-40B4-BE49-F238E27FC236}">
                <a16:creationId xmlns:a16="http://schemas.microsoft.com/office/drawing/2014/main" id="{8C4771B4-F718-1C8A-5B80-D4FB3C42BE4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DF3121-3660-A3AD-0237-CB6DC7D8EA1E}"/>
              </a:ext>
            </a:extLst>
          </p:cNvPr>
          <p:cNvSpPr>
            <a:spLocks noGrp="1"/>
          </p:cNvSpPr>
          <p:nvPr>
            <p:ph type="sldNum" sz="quarter" idx="12"/>
          </p:nvPr>
        </p:nvSpPr>
        <p:spPr/>
        <p:txBody>
          <a:bodyPr/>
          <a:lstStyle/>
          <a:p>
            <a:fld id="{5C5225D8-6AEA-9243-9117-70B6F5D75DF5}" type="slidenum">
              <a:rPr lang="en-US" smtClean="0"/>
              <a:t>‹#›</a:t>
            </a:fld>
            <a:endParaRPr lang="en-US"/>
          </a:p>
        </p:txBody>
      </p:sp>
    </p:spTree>
    <p:extLst>
      <p:ext uri="{BB962C8B-B14F-4D97-AF65-F5344CB8AC3E}">
        <p14:creationId xmlns:p14="http://schemas.microsoft.com/office/powerpoint/2010/main" val="22724093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AA333-A1D8-F944-E441-D5A30765E7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0173A10-BEBB-CCAD-2A34-61599EB002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6DC89FD-F35A-74A9-4B9A-8AF8DB0991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4975835-14BA-9CBA-F600-1DD45805376C}"/>
              </a:ext>
            </a:extLst>
          </p:cNvPr>
          <p:cNvSpPr>
            <a:spLocks noGrp="1"/>
          </p:cNvSpPr>
          <p:nvPr>
            <p:ph type="dt" sz="half" idx="10"/>
          </p:nvPr>
        </p:nvSpPr>
        <p:spPr/>
        <p:txBody>
          <a:bodyPr/>
          <a:lstStyle/>
          <a:p>
            <a:fld id="{32B81F60-8621-BB4C-9E4D-EF3A32170391}" type="datetimeFigureOut">
              <a:rPr lang="en-US" smtClean="0"/>
              <a:t>2/5/2026</a:t>
            </a:fld>
            <a:endParaRPr lang="en-US"/>
          </a:p>
        </p:txBody>
      </p:sp>
      <p:sp>
        <p:nvSpPr>
          <p:cNvPr id="6" name="Footer Placeholder 5">
            <a:extLst>
              <a:ext uri="{FF2B5EF4-FFF2-40B4-BE49-F238E27FC236}">
                <a16:creationId xmlns:a16="http://schemas.microsoft.com/office/drawing/2014/main" id="{A414628D-2626-B394-132B-C08611B3F3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11E177-78D0-5349-C51F-732CB04686C6}"/>
              </a:ext>
            </a:extLst>
          </p:cNvPr>
          <p:cNvSpPr>
            <a:spLocks noGrp="1"/>
          </p:cNvSpPr>
          <p:nvPr>
            <p:ph type="sldNum" sz="quarter" idx="12"/>
          </p:nvPr>
        </p:nvSpPr>
        <p:spPr/>
        <p:txBody>
          <a:bodyPr/>
          <a:lstStyle/>
          <a:p>
            <a:fld id="{5C5225D8-6AEA-9243-9117-70B6F5D75DF5}" type="slidenum">
              <a:rPr lang="en-US" smtClean="0"/>
              <a:t>‹#›</a:t>
            </a:fld>
            <a:endParaRPr lang="en-US"/>
          </a:p>
        </p:txBody>
      </p:sp>
    </p:spTree>
    <p:extLst>
      <p:ext uri="{BB962C8B-B14F-4D97-AF65-F5344CB8AC3E}">
        <p14:creationId xmlns:p14="http://schemas.microsoft.com/office/powerpoint/2010/main" val="24879297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9A90DC7-F653-2142-9890-DEE6F994017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26255B4-3FE9-6C0F-7680-5BA6F41A90A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4D5379-60A7-7E4B-C668-8BABBD718F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2B81F60-8621-BB4C-9E4D-EF3A32170391}" type="datetimeFigureOut">
              <a:rPr lang="en-US" smtClean="0"/>
              <a:t>2/5/2026</a:t>
            </a:fld>
            <a:endParaRPr lang="en-US"/>
          </a:p>
        </p:txBody>
      </p:sp>
      <p:sp>
        <p:nvSpPr>
          <p:cNvPr id="5" name="Footer Placeholder 4">
            <a:extLst>
              <a:ext uri="{FF2B5EF4-FFF2-40B4-BE49-F238E27FC236}">
                <a16:creationId xmlns:a16="http://schemas.microsoft.com/office/drawing/2014/main" id="{48FC5A78-F010-7C16-591E-78DC0DEA5F5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2FD1C0E-4268-A05C-2CB0-FAB693E1A5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C5225D8-6AEA-9243-9117-70B6F5D75DF5}" type="slidenum">
              <a:rPr lang="en-US" smtClean="0"/>
              <a:t>‹#›</a:t>
            </a:fld>
            <a:endParaRPr lang="en-US"/>
          </a:p>
        </p:txBody>
      </p:sp>
    </p:spTree>
    <p:extLst>
      <p:ext uri="{BB962C8B-B14F-4D97-AF65-F5344CB8AC3E}">
        <p14:creationId xmlns:p14="http://schemas.microsoft.com/office/powerpoint/2010/main" val="18110109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mailto:Vicente.Franco@ec.europa.eu" TargetMode="External"/><Relationship Id="rId2" Type="http://schemas.openxmlformats.org/officeDocument/2006/relationships/hyperlink" Target="mailto:Eleanor.Deansmith@dft.gov.uk" TargetMode="External"/><Relationship Id="rId1" Type="http://schemas.openxmlformats.org/officeDocument/2006/relationships/slideLayout" Target="../slideLayouts/slideLayout2.xml"/><Relationship Id="rId5" Type="http://schemas.openxmlformats.org/officeDocument/2006/relationships/hyperlink" Target="https://wiki.unece.org/download/attachments/215679554/GRBP-81-24e%20updated%20TFTA%20Terms%20of%20Reference.pdf?api=v2" TargetMode="External"/><Relationship Id="rId4" Type="http://schemas.openxmlformats.org/officeDocument/2006/relationships/hyperlink" Target="https://wiki.unece.org/pages/viewpage.action?pageId=160694352"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4.xml"/><Relationship Id="rId5" Type="http://schemas.openxmlformats.org/officeDocument/2006/relationships/image" Target="../media/image4.sv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hyperlink" Target="https://unece.org/transport/documents/2023/11/working-documents/tfta-proposal-supplement-02-04-series-amendments-un-1"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https://unece.org/sites/default/files/2024-04/ECE-TRANS-WP29-2024-065e%20.pdf" TargetMode="External"/><Relationship Id="rId4" Type="http://schemas.openxmlformats.org/officeDocument/2006/relationships/hyperlink" Target="https://unece.org/sites/default/files/2024-02/GRBP-79-12-Rev.2.pdf"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75A11-626E-8481-1EAB-ED70A8AB298A}"/>
              </a:ext>
            </a:extLst>
          </p:cNvPr>
          <p:cNvSpPr>
            <a:spLocks noGrp="1"/>
          </p:cNvSpPr>
          <p:nvPr>
            <p:ph type="ctrTitle"/>
          </p:nvPr>
        </p:nvSpPr>
        <p:spPr/>
        <p:txBody>
          <a:bodyPr/>
          <a:lstStyle/>
          <a:p>
            <a:r>
              <a:rPr lang="en-US" dirty="0"/>
              <a:t>Status Report of TF TA to 83rd GRBP session</a:t>
            </a:r>
          </a:p>
        </p:txBody>
      </p:sp>
      <p:sp>
        <p:nvSpPr>
          <p:cNvPr id="3" name="Subtitle 2">
            <a:extLst>
              <a:ext uri="{FF2B5EF4-FFF2-40B4-BE49-F238E27FC236}">
                <a16:creationId xmlns:a16="http://schemas.microsoft.com/office/drawing/2014/main" id="{BFDBEA4D-3DA4-6390-1765-C83CF05B584B}"/>
              </a:ext>
            </a:extLst>
          </p:cNvPr>
          <p:cNvSpPr>
            <a:spLocks noGrp="1"/>
          </p:cNvSpPr>
          <p:nvPr>
            <p:ph type="subTitle" idx="1"/>
          </p:nvPr>
        </p:nvSpPr>
        <p:spPr/>
        <p:txBody>
          <a:bodyPr/>
          <a:lstStyle/>
          <a:p>
            <a:r>
              <a:rPr lang="en-US" dirty="0"/>
              <a:t>Progress Report (September 2025 – February 2026)</a:t>
            </a:r>
          </a:p>
          <a:p>
            <a:r>
              <a:rPr lang="en-US" dirty="0" err="1"/>
              <a:t>Finalisation</a:t>
            </a:r>
            <a:r>
              <a:rPr lang="en-US" dirty="0"/>
              <a:t> of draft UN Regulation on </a:t>
            </a:r>
            <a:r>
              <a:rPr lang="en-US" dirty="0" err="1"/>
              <a:t>tyre</a:t>
            </a:r>
            <a:r>
              <a:rPr lang="en-US" dirty="0"/>
              <a:t> abrasion for C1 </a:t>
            </a:r>
            <a:r>
              <a:rPr lang="en-US" dirty="0" err="1"/>
              <a:t>tyres</a:t>
            </a:r>
            <a:r>
              <a:rPr lang="en-US" dirty="0"/>
              <a:t> and Launch of C2 Work</a:t>
            </a:r>
          </a:p>
        </p:txBody>
      </p:sp>
      <p:sp>
        <p:nvSpPr>
          <p:cNvPr id="4" name="TextBox 3">
            <a:extLst>
              <a:ext uri="{FF2B5EF4-FFF2-40B4-BE49-F238E27FC236}">
                <a16:creationId xmlns:a16="http://schemas.microsoft.com/office/drawing/2014/main" id="{241E559C-3AF7-ED10-0E62-BBBCC2B6C882}"/>
              </a:ext>
            </a:extLst>
          </p:cNvPr>
          <p:cNvSpPr txBox="1"/>
          <p:nvPr/>
        </p:nvSpPr>
        <p:spPr>
          <a:xfrm>
            <a:off x="8212429" y="154546"/>
            <a:ext cx="4211391" cy="369332"/>
          </a:xfrm>
          <a:prstGeom prst="rect">
            <a:avLst/>
          </a:prstGeom>
          <a:noFill/>
        </p:spPr>
        <p:txBody>
          <a:bodyPr wrap="square" rtlCol="0">
            <a:spAutoFit/>
          </a:bodyPr>
          <a:lstStyle/>
          <a:p>
            <a:r>
              <a:rPr lang="en-US" dirty="0">
                <a:solidFill>
                  <a:srgbClr val="FF0000"/>
                </a:solidFill>
              </a:rPr>
              <a:t>[DRAFT – TFTA discussion document]</a:t>
            </a:r>
          </a:p>
        </p:txBody>
      </p:sp>
      <p:sp>
        <p:nvSpPr>
          <p:cNvPr id="5" name="TextBox 4">
            <a:extLst>
              <a:ext uri="{FF2B5EF4-FFF2-40B4-BE49-F238E27FC236}">
                <a16:creationId xmlns:a16="http://schemas.microsoft.com/office/drawing/2014/main" id="{2EB0E37D-25F5-459D-F24B-E3C47A9B2A14}"/>
              </a:ext>
            </a:extLst>
          </p:cNvPr>
          <p:cNvSpPr txBox="1"/>
          <p:nvPr/>
        </p:nvSpPr>
        <p:spPr>
          <a:xfrm>
            <a:off x="245772" y="5735637"/>
            <a:ext cx="8650941" cy="1077218"/>
          </a:xfrm>
          <a:prstGeom prst="rect">
            <a:avLst/>
          </a:prstGeom>
          <a:noFill/>
        </p:spPr>
        <p:txBody>
          <a:bodyPr wrap="square" lIns="91440" tIns="45720" rIns="91440" bIns="45720" anchor="t">
            <a:spAutoFit/>
          </a:bodyPr>
          <a:lstStyle/>
          <a:p>
            <a:pPr>
              <a:buNone/>
            </a:pPr>
            <a:r>
              <a:rPr lang="en-US" sz="800" b="1" i="1" dirty="0">
                <a:solidFill>
                  <a:schemeClr val="tx1"/>
                </a:solidFill>
                <a:effectLst/>
                <a:latin typeface="Aptos"/>
                <a:ea typeface="Calibri"/>
                <a:cs typeface="Aptos" panose="020B0004020202020204" pitchFamily="34" charset="0"/>
              </a:rPr>
              <a:t>Note to the UNECE Secretariat:</a:t>
            </a:r>
            <a:endParaRPr lang="en-IE" sz="800" dirty="0">
              <a:solidFill>
                <a:schemeClr val="tx1"/>
              </a:solidFill>
              <a:effectLst/>
              <a:latin typeface="Aptos"/>
              <a:ea typeface="Calibri"/>
              <a:cs typeface="Aptos" panose="020B0004020202020204" pitchFamily="34" charset="0"/>
            </a:endParaRPr>
          </a:p>
          <a:p>
            <a:pPr>
              <a:buNone/>
            </a:pPr>
            <a:endParaRPr lang="en-IE" sz="800" dirty="0">
              <a:solidFill>
                <a:schemeClr val="tx1"/>
              </a:solidFill>
              <a:effectLst/>
              <a:latin typeface="Aptos"/>
              <a:ea typeface="Calibri"/>
              <a:cs typeface="Aptos" panose="020B0004020202020204" pitchFamily="34" charset="0"/>
            </a:endParaRPr>
          </a:p>
          <a:p>
            <a:pPr>
              <a:buNone/>
            </a:pPr>
            <a:r>
              <a:rPr lang="en-US" sz="800" b="1" i="1" dirty="0">
                <a:solidFill>
                  <a:schemeClr val="tx1"/>
                </a:solidFill>
                <a:effectLst/>
                <a:latin typeface="Aptos"/>
                <a:ea typeface="Calibri"/>
                <a:cs typeface="Aptos" panose="020B0004020202020204" pitchFamily="34" charset="0"/>
              </a:rPr>
              <a:t>The author and the speaker of this presentation confirm that they have authorization to use all content including photos and visual elements. </a:t>
            </a:r>
            <a:endParaRPr lang="en-IE" sz="800" dirty="0">
              <a:solidFill>
                <a:schemeClr val="tx1"/>
              </a:solidFill>
              <a:effectLst/>
              <a:latin typeface="Aptos"/>
              <a:ea typeface="Calibri"/>
              <a:cs typeface="Aptos" panose="020B0004020202020204" pitchFamily="34" charset="0"/>
            </a:endParaRPr>
          </a:p>
          <a:p>
            <a:pPr>
              <a:buNone/>
            </a:pPr>
            <a:r>
              <a:rPr lang="en-US" sz="800" b="1" i="1" dirty="0">
                <a:solidFill>
                  <a:schemeClr val="tx1"/>
                </a:solidFill>
                <a:effectLst/>
                <a:latin typeface="Aptos"/>
                <a:ea typeface="Calibri"/>
                <a:cs typeface="Aptos" panose="020B0004020202020204" pitchFamily="34" charset="0"/>
              </a:rPr>
              <a:t>The material is either copyright-free or the author/speaker hold the necessary copyright or permission.</a:t>
            </a:r>
            <a:endParaRPr lang="en-IE" sz="800" dirty="0">
              <a:solidFill>
                <a:schemeClr val="tx1"/>
              </a:solidFill>
              <a:effectLst/>
              <a:latin typeface="Aptos"/>
              <a:ea typeface="Calibri"/>
              <a:cs typeface="Aptos" panose="020B0004020202020204" pitchFamily="34" charset="0"/>
            </a:endParaRPr>
          </a:p>
          <a:p>
            <a:pPr>
              <a:buNone/>
            </a:pPr>
            <a:r>
              <a:rPr lang="en-US" sz="800" b="1" i="1" dirty="0">
                <a:solidFill>
                  <a:schemeClr val="tx1"/>
                </a:solidFill>
                <a:effectLst/>
                <a:latin typeface="Aptos"/>
                <a:ea typeface="Calibri"/>
                <a:cs typeface="Aptos" panose="020B0004020202020204" pitchFamily="34" charset="0"/>
              </a:rPr>
              <a:t>The UNECE will remove any material from its events and supporting websites if there is unlawful use of copyrighted material. </a:t>
            </a:r>
            <a:endParaRPr lang="en-IE" sz="800" dirty="0">
              <a:solidFill>
                <a:schemeClr val="tx1"/>
              </a:solidFill>
              <a:effectLst/>
              <a:latin typeface="Aptos"/>
              <a:ea typeface="Calibri"/>
              <a:cs typeface="Aptos" panose="020B0004020202020204" pitchFamily="34" charset="0"/>
            </a:endParaRPr>
          </a:p>
          <a:p>
            <a:pPr>
              <a:buNone/>
            </a:pPr>
            <a:r>
              <a:rPr lang="en-US" sz="800" b="1" i="1" dirty="0">
                <a:solidFill>
                  <a:schemeClr val="tx1"/>
                </a:solidFill>
                <a:effectLst/>
                <a:latin typeface="Aptos"/>
                <a:ea typeface="Calibri"/>
                <a:cs typeface="Aptos" panose="020B0004020202020204" pitchFamily="34" charset="0"/>
              </a:rPr>
              <a:t>The author/speaker takes responsibility for any infringement on copyright and holds the UNECE harmless to this effect.</a:t>
            </a:r>
            <a:endParaRPr lang="en-IE" sz="800" dirty="0">
              <a:solidFill>
                <a:schemeClr val="tx1"/>
              </a:solidFill>
              <a:effectLst/>
              <a:latin typeface="Aptos"/>
              <a:ea typeface="Calibri"/>
              <a:cs typeface="Aptos" panose="020B0004020202020204" pitchFamily="34" charset="0"/>
            </a:endParaRPr>
          </a:p>
          <a:p>
            <a:endParaRPr lang="en-IE" sz="1600" dirty="0">
              <a:solidFill>
                <a:schemeClr val="bg1"/>
              </a:solidFill>
              <a:effectLst/>
              <a:latin typeface="Aptos" panose="020B0004020202020204" pitchFamily="34" charset="0"/>
              <a:ea typeface="Calibri" panose="020F0502020204030204" pitchFamily="34" charset="0"/>
              <a:cs typeface="Aptos" panose="020B0004020202020204" pitchFamily="34" charset="0"/>
            </a:endParaRPr>
          </a:p>
        </p:txBody>
      </p:sp>
      <p:sp>
        <p:nvSpPr>
          <p:cNvPr id="6" name="Rectangle 5">
            <a:extLst>
              <a:ext uri="{FF2B5EF4-FFF2-40B4-BE49-F238E27FC236}">
                <a16:creationId xmlns:a16="http://schemas.microsoft.com/office/drawing/2014/main" id="{87CA0750-715F-F881-22A2-81EAE10F6DE6}"/>
              </a:ext>
            </a:extLst>
          </p:cNvPr>
          <p:cNvSpPr/>
          <p:nvPr/>
        </p:nvSpPr>
        <p:spPr>
          <a:xfrm>
            <a:off x="0" y="139118"/>
            <a:ext cx="6375042" cy="646331"/>
          </a:xfrm>
          <a:prstGeom prst="rect">
            <a:avLst/>
          </a:prstGeom>
        </p:spPr>
        <p:txBody>
          <a:bodyPr wrap="square">
            <a:spAutoFit/>
          </a:bodyPr>
          <a:lstStyle/>
          <a:p>
            <a:r>
              <a:rPr lang="en-GB" dirty="0">
                <a:solidFill>
                  <a:schemeClr val="tx1"/>
                </a:solidFill>
                <a:latin typeface="Calibri "/>
              </a:rPr>
              <a:t>Transmitted by the co-chairs </a:t>
            </a:r>
            <a:br>
              <a:rPr lang="en-GB" dirty="0">
                <a:solidFill>
                  <a:schemeClr val="tx1"/>
                </a:solidFill>
                <a:latin typeface="Calibri "/>
              </a:rPr>
            </a:br>
            <a:r>
              <a:rPr lang="en-GB" dirty="0">
                <a:solidFill>
                  <a:schemeClr val="tx1"/>
                </a:solidFill>
                <a:latin typeface="Calibri "/>
              </a:rPr>
              <a:t>of </a:t>
            </a:r>
            <a:r>
              <a:rPr lang="en-GB" dirty="0">
                <a:latin typeface="Calibri "/>
              </a:rPr>
              <a:t>TF </a:t>
            </a:r>
            <a:r>
              <a:rPr lang="en-GB" dirty="0">
                <a:solidFill>
                  <a:schemeClr val="tx1"/>
                </a:solidFill>
                <a:latin typeface="Calibri "/>
              </a:rPr>
              <a:t>for Tyre </a:t>
            </a:r>
            <a:r>
              <a:rPr lang="en-GB" dirty="0">
                <a:latin typeface="Calibri "/>
              </a:rPr>
              <a:t>Ab</a:t>
            </a:r>
            <a:r>
              <a:rPr lang="en-GB" dirty="0">
                <a:solidFill>
                  <a:schemeClr val="tx1"/>
                </a:solidFill>
                <a:latin typeface="Calibri "/>
              </a:rPr>
              <a:t>rasion</a:t>
            </a:r>
          </a:p>
        </p:txBody>
      </p:sp>
    </p:spTree>
    <p:extLst>
      <p:ext uri="{BB962C8B-B14F-4D97-AF65-F5344CB8AC3E}">
        <p14:creationId xmlns:p14="http://schemas.microsoft.com/office/powerpoint/2010/main" val="360203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7CDE7-4FD3-2435-1564-5CFE54CAB8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4977B8-398C-29C3-5093-ADFBFA76D587}"/>
              </a:ext>
            </a:extLst>
          </p:cNvPr>
          <p:cNvSpPr>
            <a:spLocks noGrp="1"/>
          </p:cNvSpPr>
          <p:nvPr>
            <p:ph type="title"/>
          </p:nvPr>
        </p:nvSpPr>
        <p:spPr/>
        <p:txBody>
          <a:bodyPr/>
          <a:lstStyle/>
          <a:p>
            <a:r>
              <a:rPr lang="en-US" dirty="0"/>
              <a:t>Documents for consideration by GRBP</a:t>
            </a:r>
            <a:endParaRPr lang="en-GB" dirty="0"/>
          </a:p>
        </p:txBody>
      </p:sp>
      <p:sp>
        <p:nvSpPr>
          <p:cNvPr id="3" name="Content Placeholder 2">
            <a:extLst>
              <a:ext uri="{FF2B5EF4-FFF2-40B4-BE49-F238E27FC236}">
                <a16:creationId xmlns:a16="http://schemas.microsoft.com/office/drawing/2014/main" id="{63EA73D3-1250-8ADC-A0EB-A835C57A4A78}"/>
              </a:ext>
            </a:extLst>
          </p:cNvPr>
          <p:cNvSpPr>
            <a:spLocks noGrp="1"/>
          </p:cNvSpPr>
          <p:nvPr>
            <p:ph idx="1"/>
          </p:nvPr>
        </p:nvSpPr>
        <p:spPr>
          <a:xfrm>
            <a:off x="571642" y="1465836"/>
            <a:ext cx="10515600" cy="4351338"/>
          </a:xfrm>
        </p:spPr>
        <p:txBody>
          <a:bodyPr>
            <a:normAutofit/>
          </a:bodyPr>
          <a:lstStyle/>
          <a:p>
            <a:pPr marL="457200" lvl="1" indent="0">
              <a:buNone/>
            </a:pPr>
            <a:r>
              <a:rPr lang="en-US" sz="2800" b="1" dirty="0"/>
              <a:t>One</a:t>
            </a:r>
            <a:r>
              <a:rPr lang="en-BE" sz="2800" b="1"/>
              <a:t> </a:t>
            </a:r>
            <a:r>
              <a:rPr lang="en-US" sz="2800" b="1" dirty="0"/>
              <a:t>informal</a:t>
            </a:r>
            <a:r>
              <a:rPr lang="en-BE" sz="2800" b="1"/>
              <a:t> document </a:t>
            </a:r>
            <a:r>
              <a:rPr lang="en-BE" sz="2800"/>
              <a:t>submitted</a:t>
            </a:r>
            <a:r>
              <a:rPr lang="en-US" sz="2800" dirty="0"/>
              <a:t> by TF TA</a:t>
            </a:r>
            <a:r>
              <a:rPr lang="en-BE" sz="2800"/>
              <a:t> </a:t>
            </a:r>
            <a:r>
              <a:rPr lang="en-BE" sz="2800" dirty="0"/>
              <a:t>for the consideration </a:t>
            </a:r>
            <a:r>
              <a:rPr lang="en-BE" sz="2800"/>
              <a:t>of GRBP in </a:t>
            </a:r>
            <a:r>
              <a:rPr lang="en-US" sz="2800" dirty="0"/>
              <a:t>February 2026 (</a:t>
            </a:r>
            <a:r>
              <a:rPr lang="en-US" sz="2800" b="1" dirty="0"/>
              <a:t>workstreams 1 and 2</a:t>
            </a:r>
            <a:r>
              <a:rPr lang="en-US" sz="2800" dirty="0"/>
              <a:t>)</a:t>
            </a:r>
            <a:r>
              <a:rPr lang="en-BE" sz="2800"/>
              <a:t>:</a:t>
            </a:r>
            <a:endParaRPr lang="en-BE" sz="2800" dirty="0"/>
          </a:p>
          <a:p>
            <a:pPr marL="457200" lvl="1" indent="0">
              <a:buNone/>
            </a:pPr>
            <a:endParaRPr lang="en-BE" sz="2800" dirty="0"/>
          </a:p>
          <a:p>
            <a:pPr marL="971550" lvl="1" indent="-514350" algn="just">
              <a:buFont typeface="+mj-lt"/>
              <a:buAutoNum type="arabicPeriod"/>
            </a:pPr>
            <a:r>
              <a:rPr lang="en-US" sz="2800" u="sng" dirty="0"/>
              <a:t>Amendments to </a:t>
            </a:r>
            <a:r>
              <a:rPr lang="en-BE" sz="2800" u="sng"/>
              <a:t>Draft </a:t>
            </a:r>
            <a:r>
              <a:rPr lang="en-BE" sz="2800" u="sng" dirty="0"/>
              <a:t>UN Regulation on tyre abrasion</a:t>
            </a:r>
            <a:r>
              <a:rPr lang="en-US" sz="2800" dirty="0"/>
              <a:t> </a:t>
            </a:r>
            <a:r>
              <a:rPr lang="en-US" sz="2800" u="sng" dirty="0"/>
              <a:t>(</a:t>
            </a:r>
            <a:r>
              <a:rPr lang="en-US" sz="2800" u="sng" dirty="0">
                <a:solidFill>
                  <a:schemeClr val="accent1"/>
                </a:solidFill>
              </a:rPr>
              <a:t>GRBP/2025/27</a:t>
            </a:r>
            <a:r>
              <a:rPr lang="en-US" sz="2800" u="sng" dirty="0"/>
              <a:t>)</a:t>
            </a:r>
            <a:r>
              <a:rPr lang="en-BE" sz="2800" u="sng"/>
              <a:t>:</a:t>
            </a:r>
            <a:endParaRPr lang="en-US" sz="2800" u="sng" dirty="0"/>
          </a:p>
          <a:p>
            <a:pPr marL="457200" lvl="1" indent="0" algn="just">
              <a:buNone/>
            </a:pPr>
            <a:r>
              <a:rPr lang="en-US" sz="2800" dirty="0"/>
              <a:t>	</a:t>
            </a:r>
            <a:r>
              <a:rPr lang="en-US" sz="2800" dirty="0">
                <a:solidFill>
                  <a:srgbClr val="FF0000"/>
                </a:solidFill>
              </a:rPr>
              <a:t>[List of key modifications?]</a:t>
            </a:r>
          </a:p>
          <a:p>
            <a:pPr marL="457200" lvl="1" indent="0" algn="just">
              <a:buNone/>
            </a:pPr>
            <a:endParaRPr lang="en-US" sz="2800" dirty="0"/>
          </a:p>
        </p:txBody>
      </p:sp>
      <p:sp>
        <p:nvSpPr>
          <p:cNvPr id="4" name="Footer Placeholder 3">
            <a:extLst>
              <a:ext uri="{FF2B5EF4-FFF2-40B4-BE49-F238E27FC236}">
                <a16:creationId xmlns:a16="http://schemas.microsoft.com/office/drawing/2014/main" id="{65431927-9D81-5CB3-2551-7A11A236E5E2}"/>
              </a:ext>
            </a:extLst>
          </p:cNvPr>
          <p:cNvSpPr>
            <a:spLocks noGrp="1"/>
          </p:cNvSpPr>
          <p:nvPr>
            <p:ph type="ftr" sz="quarter" idx="11"/>
          </p:nvPr>
        </p:nvSpPr>
        <p:spPr/>
        <p:txBody>
          <a:bodyPr/>
          <a:lstStyle/>
          <a:p>
            <a:r>
              <a:rPr lang="fr-FR"/>
              <a:t>TF on Tyre Abrasion</a:t>
            </a:r>
          </a:p>
        </p:txBody>
      </p:sp>
      <p:sp>
        <p:nvSpPr>
          <p:cNvPr id="5" name="Slide Number Placeholder 4">
            <a:extLst>
              <a:ext uri="{FF2B5EF4-FFF2-40B4-BE49-F238E27FC236}">
                <a16:creationId xmlns:a16="http://schemas.microsoft.com/office/drawing/2014/main" id="{86FA54CE-C41E-AAA1-ECE8-E9FE8CAFBCFD}"/>
              </a:ext>
            </a:extLst>
          </p:cNvPr>
          <p:cNvSpPr>
            <a:spLocks noGrp="1"/>
          </p:cNvSpPr>
          <p:nvPr>
            <p:ph type="sldNum" sz="quarter" idx="12"/>
          </p:nvPr>
        </p:nvSpPr>
        <p:spPr/>
        <p:txBody>
          <a:bodyPr/>
          <a:lstStyle/>
          <a:p>
            <a:fld id="{3B145D37-6DEC-499C-8062-DD8488EC10D3}" type="slidenum">
              <a:rPr lang="fr-FR" smtClean="0"/>
              <a:t>10</a:t>
            </a:fld>
            <a:endParaRPr lang="fr-FR"/>
          </a:p>
        </p:txBody>
      </p:sp>
      <p:sp>
        <p:nvSpPr>
          <p:cNvPr id="6" name="TextBox 5">
            <a:extLst>
              <a:ext uri="{FF2B5EF4-FFF2-40B4-BE49-F238E27FC236}">
                <a16:creationId xmlns:a16="http://schemas.microsoft.com/office/drawing/2014/main" id="{7111070A-F37B-BA8E-8844-1B0D614C04B5}"/>
              </a:ext>
            </a:extLst>
          </p:cNvPr>
          <p:cNvSpPr txBox="1"/>
          <p:nvPr/>
        </p:nvSpPr>
        <p:spPr>
          <a:xfrm>
            <a:off x="8212429" y="154546"/>
            <a:ext cx="4211391" cy="369332"/>
          </a:xfrm>
          <a:prstGeom prst="rect">
            <a:avLst/>
          </a:prstGeom>
          <a:noFill/>
        </p:spPr>
        <p:txBody>
          <a:bodyPr wrap="square" rtlCol="0">
            <a:spAutoFit/>
          </a:bodyPr>
          <a:lstStyle/>
          <a:p>
            <a:r>
              <a:rPr lang="en-US" dirty="0">
                <a:solidFill>
                  <a:srgbClr val="FF0000"/>
                </a:solidFill>
              </a:rPr>
              <a:t>[DRAFT – TFTA discussion document]</a:t>
            </a:r>
          </a:p>
        </p:txBody>
      </p:sp>
    </p:spTree>
    <p:extLst>
      <p:ext uri="{BB962C8B-B14F-4D97-AF65-F5344CB8AC3E}">
        <p14:creationId xmlns:p14="http://schemas.microsoft.com/office/powerpoint/2010/main" val="5079270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6EEFBA-5171-FC16-AD8F-64B497CCA1E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E87A35F4-B244-9DAC-7E6E-D73B348C7430}"/>
              </a:ext>
            </a:extLst>
          </p:cNvPr>
          <p:cNvSpPr>
            <a:spLocks noGrp="1"/>
          </p:cNvSpPr>
          <p:nvPr>
            <p:ph type="title"/>
          </p:nvPr>
        </p:nvSpPr>
        <p:spPr/>
        <p:txBody>
          <a:bodyPr>
            <a:normAutofit/>
          </a:bodyPr>
          <a:lstStyle/>
          <a:p>
            <a:r>
              <a:rPr lang="en-US" sz="3600" dirty="0">
                <a:solidFill>
                  <a:srgbClr val="FF0000"/>
                </a:solidFill>
              </a:rPr>
              <a:t>Further changes introduced by [</a:t>
            </a:r>
            <a:r>
              <a:rPr lang="en-US" sz="3600" dirty="0">
                <a:solidFill>
                  <a:srgbClr val="FF0000"/>
                </a:solidFill>
                <a:highlight>
                  <a:srgbClr val="FFFF00"/>
                </a:highlight>
              </a:rPr>
              <a:t>GRBP-83-xx</a:t>
            </a:r>
            <a:r>
              <a:rPr lang="en-US" sz="3600" dirty="0">
                <a:solidFill>
                  <a:srgbClr val="FF0000"/>
                </a:solidFill>
              </a:rPr>
              <a:t>]</a:t>
            </a:r>
            <a:endParaRPr lang="fr-FR" sz="3600" dirty="0">
              <a:solidFill>
                <a:srgbClr val="FF0000"/>
              </a:solidFill>
            </a:endParaRPr>
          </a:p>
        </p:txBody>
      </p:sp>
      <p:sp>
        <p:nvSpPr>
          <p:cNvPr id="4" name="Espace réservé du pied de page 3">
            <a:extLst>
              <a:ext uri="{FF2B5EF4-FFF2-40B4-BE49-F238E27FC236}">
                <a16:creationId xmlns:a16="http://schemas.microsoft.com/office/drawing/2014/main" id="{5CF91CAC-CF14-B221-C8F0-613DE1AA52E6}"/>
              </a:ext>
            </a:extLst>
          </p:cNvPr>
          <p:cNvSpPr>
            <a:spLocks noGrp="1"/>
          </p:cNvSpPr>
          <p:nvPr>
            <p:ph type="ftr" sz="quarter" idx="11"/>
          </p:nvPr>
        </p:nvSpPr>
        <p:spPr/>
        <p:txBody>
          <a:bodyPr/>
          <a:lstStyle/>
          <a:p>
            <a:r>
              <a:rPr lang="fr-FR"/>
              <a:t>TF on Tyre Abrasion</a:t>
            </a:r>
          </a:p>
        </p:txBody>
      </p:sp>
      <p:sp>
        <p:nvSpPr>
          <p:cNvPr id="5" name="Espace réservé du numéro de diapositive 4">
            <a:extLst>
              <a:ext uri="{FF2B5EF4-FFF2-40B4-BE49-F238E27FC236}">
                <a16:creationId xmlns:a16="http://schemas.microsoft.com/office/drawing/2014/main" id="{65F2333C-AA0C-0B29-19EE-E40A790D917A}"/>
              </a:ext>
            </a:extLst>
          </p:cNvPr>
          <p:cNvSpPr>
            <a:spLocks noGrp="1"/>
          </p:cNvSpPr>
          <p:nvPr>
            <p:ph type="sldNum" sz="quarter" idx="12"/>
          </p:nvPr>
        </p:nvSpPr>
        <p:spPr/>
        <p:txBody>
          <a:bodyPr/>
          <a:lstStyle/>
          <a:p>
            <a:fld id="{3B145D37-6DEC-499C-8062-DD8488EC10D3}" type="slidenum">
              <a:rPr lang="fr-FR" smtClean="0"/>
              <a:t>11</a:t>
            </a:fld>
            <a:endParaRPr lang="fr-FR"/>
          </a:p>
        </p:txBody>
      </p:sp>
      <p:sp>
        <p:nvSpPr>
          <p:cNvPr id="6" name="Content Placeholder 5">
            <a:extLst>
              <a:ext uri="{FF2B5EF4-FFF2-40B4-BE49-F238E27FC236}">
                <a16:creationId xmlns:a16="http://schemas.microsoft.com/office/drawing/2014/main" id="{A49EA959-5267-AB83-5907-74F5783046B1}"/>
              </a:ext>
            </a:extLst>
          </p:cNvPr>
          <p:cNvSpPr>
            <a:spLocks noGrp="1"/>
          </p:cNvSpPr>
          <p:nvPr>
            <p:ph idx="1"/>
          </p:nvPr>
        </p:nvSpPr>
        <p:spPr/>
        <p:txBody>
          <a:bodyPr>
            <a:normAutofit/>
          </a:bodyPr>
          <a:lstStyle/>
          <a:p>
            <a:r>
              <a:rPr lang="en-US" sz="2000" dirty="0">
                <a:solidFill>
                  <a:srgbClr val="FF0000"/>
                </a:solidFill>
              </a:rPr>
              <a:t>Introduction of new definition of Road Legal Race </a:t>
            </a:r>
            <a:r>
              <a:rPr lang="en-US" sz="2000" dirty="0" err="1">
                <a:solidFill>
                  <a:srgbClr val="FF0000"/>
                </a:solidFill>
              </a:rPr>
              <a:t>tyres</a:t>
            </a:r>
            <a:endParaRPr lang="en-US" sz="2000" dirty="0">
              <a:solidFill>
                <a:srgbClr val="FF0000"/>
              </a:solidFill>
            </a:endParaRPr>
          </a:p>
          <a:p>
            <a:r>
              <a:rPr lang="en-US" sz="2000" dirty="0">
                <a:solidFill>
                  <a:srgbClr val="FF0000"/>
                </a:solidFill>
              </a:rPr>
              <a:t>Removal of square brackets to: </a:t>
            </a:r>
          </a:p>
          <a:p>
            <a:pPr lvl="1"/>
            <a:r>
              <a:rPr lang="en-US" sz="2000" dirty="0">
                <a:solidFill>
                  <a:srgbClr val="FF0000"/>
                </a:solidFill>
              </a:rPr>
              <a:t>confirm 3PMSF and non-3PMSF </a:t>
            </a:r>
            <a:r>
              <a:rPr lang="en-US" sz="2000" dirty="0" err="1">
                <a:solidFill>
                  <a:srgbClr val="FF0000"/>
                </a:solidFill>
              </a:rPr>
              <a:t>tyres</a:t>
            </a:r>
            <a:r>
              <a:rPr lang="en-US" sz="2000" dirty="0">
                <a:solidFill>
                  <a:srgbClr val="FF0000"/>
                </a:solidFill>
              </a:rPr>
              <a:t> cannot fall within the same </a:t>
            </a:r>
            <a:r>
              <a:rPr lang="en-US" sz="2000" dirty="0" err="1">
                <a:solidFill>
                  <a:srgbClr val="FF0000"/>
                </a:solidFill>
              </a:rPr>
              <a:t>tyre</a:t>
            </a:r>
            <a:r>
              <a:rPr lang="en-US" sz="2000" dirty="0">
                <a:solidFill>
                  <a:srgbClr val="FF0000"/>
                </a:solidFill>
              </a:rPr>
              <a:t> type</a:t>
            </a:r>
          </a:p>
          <a:p>
            <a:pPr lvl="1"/>
            <a:r>
              <a:rPr lang="en-US" sz="2000" dirty="0">
                <a:solidFill>
                  <a:srgbClr val="FF0000"/>
                </a:solidFill>
              </a:rPr>
              <a:t>confirm the abrasion margin applied at CoP should be the same as at the original type approval</a:t>
            </a:r>
          </a:p>
          <a:p>
            <a:r>
              <a:rPr lang="en-US" sz="2000" dirty="0">
                <a:solidFill>
                  <a:srgbClr val="FF0000"/>
                </a:solidFill>
              </a:rPr>
              <a:t>Introduce small improvements to the drum and on-road methods to reduce areas of measurement uncertainty</a:t>
            </a:r>
          </a:p>
          <a:p>
            <a:r>
              <a:rPr lang="en-US" sz="2000" dirty="0">
                <a:solidFill>
                  <a:srgbClr val="FF0000"/>
                </a:solidFill>
              </a:rPr>
              <a:t>Introduce provisions for the testing of mixed fitment </a:t>
            </a:r>
            <a:r>
              <a:rPr lang="en-US" sz="2000" dirty="0">
                <a:solidFill>
                  <a:srgbClr val="FF0000"/>
                </a:solidFill>
                <a:highlight>
                  <a:srgbClr val="FFFF00"/>
                </a:highlight>
              </a:rPr>
              <a:t>vehicles </a:t>
            </a:r>
            <a:r>
              <a:rPr lang="en-US" sz="2000" strike="sngStrike" dirty="0" err="1">
                <a:solidFill>
                  <a:srgbClr val="FF0000"/>
                </a:solidFill>
                <a:highlight>
                  <a:srgbClr val="FFFF00"/>
                </a:highlight>
              </a:rPr>
              <a:t>tyres</a:t>
            </a:r>
            <a:r>
              <a:rPr lang="en-US" sz="2000" dirty="0">
                <a:solidFill>
                  <a:srgbClr val="FF0000"/>
                </a:solidFill>
                <a:highlight>
                  <a:srgbClr val="FFFF00"/>
                </a:highlight>
              </a:rPr>
              <a:t> </a:t>
            </a:r>
            <a:r>
              <a:rPr lang="en-US" sz="2000" dirty="0">
                <a:solidFill>
                  <a:srgbClr val="FF0000"/>
                </a:solidFill>
              </a:rPr>
              <a:t>(i.e. where the candidate </a:t>
            </a:r>
            <a:r>
              <a:rPr lang="en-US" sz="2000" dirty="0" err="1">
                <a:solidFill>
                  <a:srgbClr val="FF0000"/>
                </a:solidFill>
              </a:rPr>
              <a:t>tyre</a:t>
            </a:r>
            <a:r>
              <a:rPr lang="en-US" sz="2000" dirty="0">
                <a:solidFill>
                  <a:srgbClr val="FF0000"/>
                </a:solidFill>
              </a:rPr>
              <a:t> cannot be fitted on all 4 positions </a:t>
            </a:r>
            <a:r>
              <a:rPr lang="en-US" sz="2000" dirty="0">
                <a:solidFill>
                  <a:srgbClr val="FF0000"/>
                </a:solidFill>
                <a:highlight>
                  <a:srgbClr val="FFFF00"/>
                </a:highlight>
              </a:rPr>
              <a:t>on the candidate vehicle</a:t>
            </a:r>
            <a:r>
              <a:rPr lang="en-US" sz="2000" dirty="0">
                <a:solidFill>
                  <a:srgbClr val="FF0000"/>
                </a:solidFill>
              </a:rPr>
              <a:t>)</a:t>
            </a:r>
          </a:p>
          <a:p>
            <a:r>
              <a:rPr lang="en-US" sz="2000" dirty="0">
                <a:solidFill>
                  <a:srgbClr val="FF0000"/>
                </a:solidFill>
              </a:rPr>
              <a:t>Drafting improvements to address errors and bring clarity, based on feedback</a:t>
            </a:r>
            <a:endParaRPr lang="en-GB" sz="2000" dirty="0">
              <a:solidFill>
                <a:srgbClr val="FF0000"/>
              </a:solidFill>
            </a:endParaRPr>
          </a:p>
        </p:txBody>
      </p:sp>
      <p:sp>
        <p:nvSpPr>
          <p:cNvPr id="3" name="TextBox 2">
            <a:extLst>
              <a:ext uri="{FF2B5EF4-FFF2-40B4-BE49-F238E27FC236}">
                <a16:creationId xmlns:a16="http://schemas.microsoft.com/office/drawing/2014/main" id="{4863D511-E588-9764-D734-30ED5DCD8E46}"/>
              </a:ext>
            </a:extLst>
          </p:cNvPr>
          <p:cNvSpPr txBox="1"/>
          <p:nvPr/>
        </p:nvSpPr>
        <p:spPr>
          <a:xfrm>
            <a:off x="8212429" y="154546"/>
            <a:ext cx="4211391" cy="369332"/>
          </a:xfrm>
          <a:prstGeom prst="rect">
            <a:avLst/>
          </a:prstGeom>
          <a:noFill/>
        </p:spPr>
        <p:txBody>
          <a:bodyPr wrap="square" rtlCol="0">
            <a:spAutoFit/>
          </a:bodyPr>
          <a:lstStyle/>
          <a:p>
            <a:r>
              <a:rPr lang="en-US" dirty="0">
                <a:solidFill>
                  <a:srgbClr val="FF0000"/>
                </a:solidFill>
              </a:rPr>
              <a:t>[DRAFT – TFTA discussion document]</a:t>
            </a:r>
          </a:p>
        </p:txBody>
      </p:sp>
    </p:spTree>
    <p:extLst>
      <p:ext uri="{BB962C8B-B14F-4D97-AF65-F5344CB8AC3E}">
        <p14:creationId xmlns:p14="http://schemas.microsoft.com/office/powerpoint/2010/main" val="17316858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25AAF-725B-C917-52DC-7F73F15DA2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8DCDB0-21AD-F687-B639-BF6FBED18DE1}"/>
              </a:ext>
            </a:extLst>
          </p:cNvPr>
          <p:cNvSpPr>
            <a:spLocks noGrp="1"/>
          </p:cNvSpPr>
          <p:nvPr>
            <p:ph type="title"/>
          </p:nvPr>
        </p:nvSpPr>
        <p:spPr/>
        <p:txBody>
          <a:bodyPr/>
          <a:lstStyle/>
          <a:p>
            <a:r>
              <a:rPr lang="en-US" dirty="0"/>
              <a:t>Documents for consideration by GRBP</a:t>
            </a:r>
            <a:endParaRPr lang="en-GB" dirty="0"/>
          </a:p>
        </p:txBody>
      </p:sp>
      <p:sp>
        <p:nvSpPr>
          <p:cNvPr id="3" name="Content Placeholder 2">
            <a:extLst>
              <a:ext uri="{FF2B5EF4-FFF2-40B4-BE49-F238E27FC236}">
                <a16:creationId xmlns:a16="http://schemas.microsoft.com/office/drawing/2014/main" id="{91591033-D38C-B0A3-9210-CF02ADD90B39}"/>
              </a:ext>
            </a:extLst>
          </p:cNvPr>
          <p:cNvSpPr>
            <a:spLocks noGrp="1"/>
          </p:cNvSpPr>
          <p:nvPr>
            <p:ph idx="1"/>
          </p:nvPr>
        </p:nvSpPr>
        <p:spPr>
          <a:xfrm>
            <a:off x="571642" y="1465836"/>
            <a:ext cx="10515600" cy="4351338"/>
          </a:xfrm>
        </p:spPr>
        <p:txBody>
          <a:bodyPr>
            <a:normAutofit/>
          </a:bodyPr>
          <a:lstStyle/>
          <a:p>
            <a:pPr marL="457200" lvl="1" indent="0">
              <a:buNone/>
            </a:pPr>
            <a:r>
              <a:rPr lang="en-US" sz="2800" b="1" dirty="0"/>
              <a:t>Informal documents </a:t>
            </a:r>
            <a:r>
              <a:rPr lang="en-BE" sz="2800" dirty="0"/>
              <a:t>submitted</a:t>
            </a:r>
            <a:r>
              <a:rPr lang="en-US" sz="2800" dirty="0"/>
              <a:t> by TF TA stakeholders</a:t>
            </a:r>
            <a:r>
              <a:rPr lang="en-BE" sz="2800" dirty="0"/>
              <a:t> for the consideration of GRBP in </a:t>
            </a:r>
            <a:r>
              <a:rPr lang="en-US" sz="2800" dirty="0"/>
              <a:t>February 2026 (</a:t>
            </a:r>
            <a:r>
              <a:rPr lang="en-US" sz="2800" b="1" dirty="0"/>
              <a:t>workstream 3</a:t>
            </a:r>
            <a:r>
              <a:rPr lang="en-US" sz="2800" dirty="0"/>
              <a:t>)</a:t>
            </a:r>
            <a:r>
              <a:rPr lang="en-BE" sz="2800" dirty="0"/>
              <a:t>:</a:t>
            </a:r>
            <a:endParaRPr lang="en-US" sz="2800" dirty="0"/>
          </a:p>
          <a:p>
            <a:pPr lvl="1"/>
            <a:r>
              <a:rPr lang="en-US" sz="2800" dirty="0"/>
              <a:t>To be considered as alternatives to address the issue of methods equivalence. </a:t>
            </a:r>
          </a:p>
          <a:p>
            <a:pPr lvl="1"/>
            <a:r>
              <a:rPr lang="en-US" sz="2800" dirty="0"/>
              <a:t>Complete package for endorsement:</a:t>
            </a:r>
          </a:p>
          <a:p>
            <a:pPr lvl="2"/>
            <a:r>
              <a:rPr lang="en-US" sz="2400" b="1" dirty="0"/>
              <a:t>Working document </a:t>
            </a:r>
            <a:r>
              <a:rPr lang="en-US" sz="2400" u="sng" dirty="0">
                <a:solidFill>
                  <a:schemeClr val="accent1"/>
                </a:solidFill>
              </a:rPr>
              <a:t>GRBP/2025/27</a:t>
            </a:r>
            <a:endParaRPr lang="en-US" sz="2400" dirty="0"/>
          </a:p>
          <a:p>
            <a:pPr lvl="2"/>
            <a:r>
              <a:rPr lang="en-US" sz="2400" b="1" dirty="0"/>
              <a:t>Informal document </a:t>
            </a:r>
            <a:r>
              <a:rPr lang="en-US" sz="2400" dirty="0"/>
              <a:t>submitted by TFTA (targeted method improvements, editorial improvements, </a:t>
            </a:r>
            <a:r>
              <a:rPr lang="en-US" sz="2400" dirty="0">
                <a:solidFill>
                  <a:srgbClr val="FF0000"/>
                </a:solidFill>
              </a:rPr>
              <a:t>compromise proposal on limits for C1 </a:t>
            </a:r>
            <a:r>
              <a:rPr lang="en-US" sz="2400" dirty="0" err="1">
                <a:solidFill>
                  <a:srgbClr val="FF0000"/>
                </a:solidFill>
              </a:rPr>
              <a:t>tyres</a:t>
            </a:r>
            <a:r>
              <a:rPr lang="en-US" sz="2400" dirty="0"/>
              <a:t>)</a:t>
            </a:r>
          </a:p>
          <a:p>
            <a:pPr lvl="2"/>
            <a:r>
              <a:rPr lang="en-US" sz="2400" b="1" dirty="0"/>
              <a:t>One</a:t>
            </a:r>
            <a:r>
              <a:rPr lang="en-US" sz="2400" dirty="0"/>
              <a:t> of the alternatives to address the issue of methods equivalence</a:t>
            </a:r>
          </a:p>
          <a:p>
            <a:pPr lvl="1"/>
            <a:endParaRPr lang="en-US" sz="2800" dirty="0"/>
          </a:p>
          <a:p>
            <a:pPr lvl="1"/>
            <a:endParaRPr lang="en-BE" sz="2800" dirty="0"/>
          </a:p>
          <a:p>
            <a:pPr marL="457200" lvl="1" indent="0">
              <a:buNone/>
            </a:pPr>
            <a:endParaRPr lang="en-BE" sz="2800" dirty="0"/>
          </a:p>
          <a:p>
            <a:pPr marL="457200" lvl="1" indent="0" algn="just">
              <a:buNone/>
            </a:pPr>
            <a:endParaRPr lang="en-US" sz="2800" dirty="0"/>
          </a:p>
        </p:txBody>
      </p:sp>
      <p:sp>
        <p:nvSpPr>
          <p:cNvPr id="4" name="Footer Placeholder 3">
            <a:extLst>
              <a:ext uri="{FF2B5EF4-FFF2-40B4-BE49-F238E27FC236}">
                <a16:creationId xmlns:a16="http://schemas.microsoft.com/office/drawing/2014/main" id="{6D87C4C3-07CC-03FD-3D80-7FF9F34705CB}"/>
              </a:ext>
            </a:extLst>
          </p:cNvPr>
          <p:cNvSpPr>
            <a:spLocks noGrp="1"/>
          </p:cNvSpPr>
          <p:nvPr>
            <p:ph type="ftr" sz="quarter" idx="11"/>
          </p:nvPr>
        </p:nvSpPr>
        <p:spPr/>
        <p:txBody>
          <a:bodyPr/>
          <a:lstStyle/>
          <a:p>
            <a:r>
              <a:rPr lang="fr-FR"/>
              <a:t>TF on Tyre Abrasion</a:t>
            </a:r>
          </a:p>
        </p:txBody>
      </p:sp>
      <p:sp>
        <p:nvSpPr>
          <p:cNvPr id="5" name="Slide Number Placeholder 4">
            <a:extLst>
              <a:ext uri="{FF2B5EF4-FFF2-40B4-BE49-F238E27FC236}">
                <a16:creationId xmlns:a16="http://schemas.microsoft.com/office/drawing/2014/main" id="{E413036E-5B14-E544-F7AB-FCAA31E7584C}"/>
              </a:ext>
            </a:extLst>
          </p:cNvPr>
          <p:cNvSpPr>
            <a:spLocks noGrp="1"/>
          </p:cNvSpPr>
          <p:nvPr>
            <p:ph type="sldNum" sz="quarter" idx="12"/>
          </p:nvPr>
        </p:nvSpPr>
        <p:spPr/>
        <p:txBody>
          <a:bodyPr/>
          <a:lstStyle/>
          <a:p>
            <a:fld id="{3B145D37-6DEC-499C-8062-DD8488EC10D3}" type="slidenum">
              <a:rPr lang="fr-FR" smtClean="0"/>
              <a:t>12</a:t>
            </a:fld>
            <a:endParaRPr lang="fr-FR"/>
          </a:p>
        </p:txBody>
      </p:sp>
      <p:sp>
        <p:nvSpPr>
          <p:cNvPr id="6" name="TextBox 5">
            <a:extLst>
              <a:ext uri="{FF2B5EF4-FFF2-40B4-BE49-F238E27FC236}">
                <a16:creationId xmlns:a16="http://schemas.microsoft.com/office/drawing/2014/main" id="{677B4637-AA6A-C952-87A5-7DFFD562EB73}"/>
              </a:ext>
            </a:extLst>
          </p:cNvPr>
          <p:cNvSpPr txBox="1"/>
          <p:nvPr/>
        </p:nvSpPr>
        <p:spPr>
          <a:xfrm>
            <a:off x="8212429" y="154546"/>
            <a:ext cx="4211391" cy="369332"/>
          </a:xfrm>
          <a:prstGeom prst="rect">
            <a:avLst/>
          </a:prstGeom>
          <a:noFill/>
        </p:spPr>
        <p:txBody>
          <a:bodyPr wrap="square" rtlCol="0">
            <a:spAutoFit/>
          </a:bodyPr>
          <a:lstStyle/>
          <a:p>
            <a:r>
              <a:rPr lang="en-US" dirty="0">
                <a:solidFill>
                  <a:srgbClr val="FF0000"/>
                </a:solidFill>
              </a:rPr>
              <a:t>[DRAFT – TFTA discussion document]</a:t>
            </a:r>
          </a:p>
        </p:txBody>
      </p:sp>
    </p:spTree>
    <p:extLst>
      <p:ext uri="{BB962C8B-B14F-4D97-AF65-F5344CB8AC3E}">
        <p14:creationId xmlns:p14="http://schemas.microsoft.com/office/powerpoint/2010/main" val="35438737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3A14AE-F556-49AB-8209-65C439C631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B1CEE1-D8F0-94EB-064B-DDEBE45F36A8}"/>
              </a:ext>
            </a:extLst>
          </p:cNvPr>
          <p:cNvSpPr>
            <a:spLocks noGrp="1"/>
          </p:cNvSpPr>
          <p:nvPr>
            <p:ph type="title"/>
          </p:nvPr>
        </p:nvSpPr>
        <p:spPr/>
        <p:txBody>
          <a:bodyPr>
            <a:normAutofit/>
          </a:bodyPr>
          <a:lstStyle/>
          <a:p>
            <a:pPr lvl="1"/>
            <a:r>
              <a:rPr lang="en-BE" sz="3600" dirty="0">
                <a:latin typeface="+mj-lt"/>
              </a:rPr>
              <a:t>Draft UN Regulation on tyre abrasion</a:t>
            </a:r>
          </a:p>
        </p:txBody>
      </p:sp>
      <p:sp>
        <p:nvSpPr>
          <p:cNvPr id="3" name="Content Placeholder 2">
            <a:extLst>
              <a:ext uri="{FF2B5EF4-FFF2-40B4-BE49-F238E27FC236}">
                <a16:creationId xmlns:a16="http://schemas.microsoft.com/office/drawing/2014/main" id="{E569BBE0-B4C1-D27E-3E44-1E17161A505D}"/>
              </a:ext>
            </a:extLst>
          </p:cNvPr>
          <p:cNvSpPr>
            <a:spLocks noGrp="1"/>
          </p:cNvSpPr>
          <p:nvPr>
            <p:ph idx="1"/>
          </p:nvPr>
        </p:nvSpPr>
        <p:spPr>
          <a:xfrm>
            <a:off x="838199" y="1470025"/>
            <a:ext cx="10895091" cy="4351338"/>
          </a:xfrm>
        </p:spPr>
        <p:txBody>
          <a:bodyPr>
            <a:noAutofit/>
          </a:bodyPr>
          <a:lstStyle/>
          <a:p>
            <a:pPr marL="0" indent="0">
              <a:buNone/>
            </a:pPr>
            <a:r>
              <a:rPr lang="en-BE" sz="2000" b="1" dirty="0"/>
              <a:t>Introductory provisions</a:t>
            </a:r>
          </a:p>
          <a:p>
            <a:pPr marL="0" indent="0">
              <a:buNone/>
            </a:pPr>
            <a:r>
              <a:rPr lang="en-BE" sz="1800" dirty="0"/>
              <a:t>The proposed introductory provisions mirror the Euro 7 calendar for C1 tyres and support </a:t>
            </a:r>
            <a:r>
              <a:rPr lang="en-US" sz="1800" dirty="0"/>
              <a:t>a</a:t>
            </a:r>
            <a:r>
              <a:rPr lang="en-BE" sz="1800" dirty="0"/>
              <a:t> two-stage approach.</a:t>
            </a:r>
          </a:p>
          <a:p>
            <a:pPr marL="457200" lvl="1" indent="0">
              <a:buNone/>
            </a:pPr>
            <a:endParaRPr lang="en-BE" sz="1800" dirty="0"/>
          </a:p>
          <a:p>
            <a:pPr marL="531813" marR="0" lvl="0" indent="0" algn="l" defTabSz="914400" rtl="0" eaLnBrk="0" fontAlgn="base" latinLnBrk="0" hangingPunct="0">
              <a:lnSpc>
                <a:spcPct val="100000"/>
              </a:lnSpc>
              <a:spcBef>
                <a:spcPct val="0"/>
              </a:spcBef>
              <a:spcAft>
                <a:spcPct val="0"/>
              </a:spcAft>
              <a:buClrTx/>
              <a:buSzTx/>
              <a:buNone/>
              <a:tabLst/>
            </a:pPr>
            <a:r>
              <a:rPr lang="en-US" altLang="en-US" sz="1800" b="1" dirty="0"/>
              <a:t>Stage 1</a:t>
            </a:r>
            <a:r>
              <a:rPr lang="en-US" altLang="en-US" sz="1800" dirty="0"/>
              <a:t>:</a:t>
            </a:r>
          </a:p>
          <a:p>
            <a:pPr marL="531813" marR="0" lvl="0" indent="0" algn="l" defTabSz="914400" rtl="0" eaLnBrk="0" fontAlgn="base" latinLnBrk="0" hangingPunct="0">
              <a:lnSpc>
                <a:spcPct val="100000"/>
              </a:lnSpc>
              <a:spcBef>
                <a:spcPct val="0"/>
              </a:spcBef>
              <a:spcAft>
                <a:spcPct val="0"/>
              </a:spcAft>
              <a:buClrTx/>
              <a:buSzTx/>
              <a:buFontTx/>
              <a:buChar char="•"/>
              <a:tabLst/>
            </a:pPr>
            <a:r>
              <a:rPr lang="en-BE" altLang="en-US" sz="1800" dirty="0"/>
              <a:t> </a:t>
            </a:r>
            <a:r>
              <a:rPr lang="en-US" altLang="en-US" sz="1800" dirty="0"/>
              <a:t>New approvals required </a:t>
            </a:r>
            <a:r>
              <a:rPr lang="en-BE" altLang="en-US" sz="1800" dirty="0"/>
              <a:t>no sooner than</a:t>
            </a:r>
            <a:r>
              <a:rPr lang="en-US" altLang="en-US" sz="1800" dirty="0"/>
              <a:t> </a:t>
            </a:r>
            <a:r>
              <a:rPr lang="en-BE" altLang="en-US" sz="1800" strike="sngStrike" dirty="0">
                <a:solidFill>
                  <a:schemeClr val="accent1"/>
                </a:solidFill>
              </a:rPr>
              <a:t>[</a:t>
            </a:r>
            <a:r>
              <a:rPr lang="en-US" altLang="en-US" sz="1800" dirty="0"/>
              <a:t>30 June 2028</a:t>
            </a:r>
            <a:r>
              <a:rPr lang="en-BE" altLang="en-US" sz="1800" strike="sngStrike" dirty="0">
                <a:solidFill>
                  <a:schemeClr val="accent1"/>
                </a:solidFill>
              </a:rPr>
              <a:t>]</a:t>
            </a:r>
            <a:r>
              <a:rPr lang="en-US" altLang="en-US" sz="1800" dirty="0"/>
              <a:t>.</a:t>
            </a:r>
          </a:p>
          <a:p>
            <a:pPr marL="531813" marR="0" lvl="0" indent="0" algn="l" defTabSz="914400" rtl="0" eaLnBrk="0" fontAlgn="base" latinLnBrk="0" hangingPunct="0">
              <a:lnSpc>
                <a:spcPct val="100000"/>
              </a:lnSpc>
              <a:spcBef>
                <a:spcPct val="0"/>
              </a:spcBef>
              <a:spcAft>
                <a:spcPct val="0"/>
              </a:spcAft>
              <a:buClrTx/>
              <a:buSzTx/>
              <a:buFontTx/>
              <a:buChar char="•"/>
              <a:tabLst/>
            </a:pPr>
            <a:r>
              <a:rPr lang="en-BE" altLang="en-US" sz="1800" dirty="0"/>
              <a:t> All approvals required no sooner than </a:t>
            </a:r>
            <a:r>
              <a:rPr lang="en-BE" altLang="en-US" sz="1800" strike="sngStrike" dirty="0">
                <a:solidFill>
                  <a:schemeClr val="accent1"/>
                </a:solidFill>
              </a:rPr>
              <a:t>[</a:t>
            </a:r>
            <a:r>
              <a:rPr lang="en-BE" altLang="en-US" sz="1800" dirty="0"/>
              <a:t>30 June 2030</a:t>
            </a:r>
            <a:r>
              <a:rPr lang="en-BE" altLang="en-US" sz="1800" strike="sngStrike" dirty="0">
                <a:solidFill>
                  <a:schemeClr val="accent1"/>
                </a:solidFill>
              </a:rPr>
              <a:t>]</a:t>
            </a:r>
            <a:r>
              <a:rPr lang="en-BE" altLang="en-US" sz="1800" dirty="0"/>
              <a:t>.</a:t>
            </a:r>
            <a:endParaRPr lang="en-US" altLang="en-US" sz="1800" dirty="0"/>
          </a:p>
          <a:p>
            <a:pPr marL="0" marR="0" lvl="0" indent="0" algn="l" defTabSz="914400" rtl="0" eaLnBrk="0" fontAlgn="base" latinLnBrk="0" hangingPunct="0">
              <a:lnSpc>
                <a:spcPct val="100000"/>
              </a:lnSpc>
              <a:spcBef>
                <a:spcPct val="0"/>
              </a:spcBef>
              <a:spcAft>
                <a:spcPct val="0"/>
              </a:spcAft>
              <a:buClrTx/>
              <a:buSzTx/>
              <a:buNone/>
              <a:tabLst/>
            </a:pPr>
            <a:endParaRPr lang="en-BE" altLang="en-US" sz="1800" dirty="0"/>
          </a:p>
          <a:p>
            <a:pPr marL="531813" marR="0" lvl="0" indent="0" algn="l" defTabSz="914400" rtl="0" eaLnBrk="0" fontAlgn="base" latinLnBrk="0" hangingPunct="0">
              <a:lnSpc>
                <a:spcPct val="100000"/>
              </a:lnSpc>
              <a:spcBef>
                <a:spcPct val="0"/>
              </a:spcBef>
              <a:spcAft>
                <a:spcPct val="0"/>
              </a:spcAft>
              <a:buClrTx/>
              <a:buSzTx/>
              <a:buNone/>
              <a:tabLst/>
            </a:pPr>
            <a:r>
              <a:rPr lang="en-US" altLang="en-US" sz="1800" b="1" dirty="0"/>
              <a:t>Stage 2</a:t>
            </a:r>
            <a:r>
              <a:rPr lang="en-US" altLang="en-US" sz="1800" dirty="0"/>
              <a:t>:</a:t>
            </a:r>
          </a:p>
          <a:p>
            <a:pPr marL="531813" marR="0" lvl="0" indent="0" algn="l" defTabSz="914400" rtl="0" eaLnBrk="0" fontAlgn="base" latinLnBrk="0" hangingPunct="0">
              <a:lnSpc>
                <a:spcPct val="100000"/>
              </a:lnSpc>
              <a:spcBef>
                <a:spcPct val="0"/>
              </a:spcBef>
              <a:spcAft>
                <a:spcPct val="0"/>
              </a:spcAft>
              <a:buClrTx/>
              <a:buSzTx/>
              <a:buFontTx/>
              <a:buChar char="•"/>
              <a:tabLst/>
            </a:pPr>
            <a:r>
              <a:rPr lang="en-BE" altLang="en-US" sz="1800" dirty="0"/>
              <a:t> </a:t>
            </a:r>
            <a:r>
              <a:rPr lang="en-US" altLang="en-US" sz="1800" dirty="0"/>
              <a:t>New approvals required </a:t>
            </a:r>
            <a:r>
              <a:rPr lang="en-BE" altLang="en-US" sz="1800" dirty="0"/>
              <a:t>no sooner than</a:t>
            </a:r>
            <a:r>
              <a:rPr lang="en-US" altLang="en-US" sz="1800" dirty="0"/>
              <a:t> </a:t>
            </a:r>
            <a:r>
              <a:rPr lang="en-BE" altLang="en-US" sz="1800" dirty="0"/>
              <a:t>[</a:t>
            </a:r>
            <a:r>
              <a:rPr lang="en-US" altLang="en-US" sz="1800" dirty="0"/>
              <a:t>31 December 2032</a:t>
            </a:r>
            <a:r>
              <a:rPr lang="en-BE" altLang="en-US" sz="1800" dirty="0"/>
              <a:t>]</a:t>
            </a:r>
            <a:r>
              <a:rPr lang="en-US" altLang="en-US" sz="1800" dirty="0"/>
              <a:t>.</a:t>
            </a:r>
          </a:p>
          <a:p>
            <a:pPr marL="531813" marR="0" lvl="0" indent="0" algn="l" defTabSz="914400" rtl="0" eaLnBrk="0" fontAlgn="base" latinLnBrk="0" hangingPunct="0">
              <a:lnSpc>
                <a:spcPct val="100000"/>
              </a:lnSpc>
              <a:spcBef>
                <a:spcPct val="0"/>
              </a:spcBef>
              <a:spcAft>
                <a:spcPct val="0"/>
              </a:spcAft>
              <a:buClrTx/>
              <a:buSzTx/>
              <a:buFontTx/>
              <a:buChar char="•"/>
              <a:tabLst/>
            </a:pPr>
            <a:r>
              <a:rPr lang="en-BE" altLang="en-US" sz="1800" dirty="0"/>
              <a:t>  All approvals required no sooner than [31 December 2034].</a:t>
            </a:r>
            <a:endParaRPr lang="en-US" altLang="en-US" sz="1800" dirty="0"/>
          </a:p>
          <a:p>
            <a:pPr marL="0" marR="0" lvl="0" indent="0" algn="l" defTabSz="914400" rtl="0" eaLnBrk="0" fontAlgn="base" latinLnBrk="0" hangingPunct="0">
              <a:lnSpc>
                <a:spcPct val="100000"/>
              </a:lnSpc>
              <a:spcBef>
                <a:spcPct val="0"/>
              </a:spcBef>
              <a:spcAft>
                <a:spcPct val="0"/>
              </a:spcAft>
              <a:buClrTx/>
              <a:buSzTx/>
              <a:buNone/>
              <a:tabLst/>
            </a:pPr>
            <a:endParaRPr lang="en-BE" altLang="en-US" sz="1800" dirty="0"/>
          </a:p>
          <a:p>
            <a:pPr marL="531813" marR="0" lvl="0" indent="0" algn="l" defTabSz="914400" rtl="0" eaLnBrk="0" fontAlgn="base" latinLnBrk="0" hangingPunct="0">
              <a:lnSpc>
                <a:spcPct val="100000"/>
              </a:lnSpc>
              <a:spcBef>
                <a:spcPct val="0"/>
              </a:spcBef>
              <a:spcAft>
                <a:spcPct val="0"/>
              </a:spcAft>
              <a:buClrTx/>
              <a:buSzTx/>
              <a:buNone/>
              <a:tabLst/>
            </a:pPr>
            <a:r>
              <a:rPr lang="en-US" altLang="en-US" sz="1800" dirty="0"/>
              <a:t>Fi</a:t>
            </a:r>
            <a:r>
              <a:rPr lang="en-BE" altLang="en-US" sz="1800" dirty="0" err="1"/>
              <a:t>tting</a:t>
            </a:r>
            <a:r>
              <a:rPr lang="en-BE" altLang="en-US" sz="1800" dirty="0"/>
              <a:t> of non-compliant C1 tyres on a vehicle in use:</a:t>
            </a:r>
          </a:p>
          <a:p>
            <a:pPr marL="531813" indent="0" eaLnBrk="0" fontAlgn="base" hangingPunct="0">
              <a:lnSpc>
                <a:spcPct val="100000"/>
              </a:lnSpc>
              <a:spcBef>
                <a:spcPct val="0"/>
              </a:spcBef>
              <a:spcAft>
                <a:spcPct val="0"/>
              </a:spcAft>
              <a:buFontTx/>
              <a:buChar char="•"/>
            </a:pPr>
            <a:r>
              <a:rPr lang="en-BE" altLang="en-US" sz="1800" dirty="0"/>
              <a:t> Until [30 June 2032] for tyres manufactured prior to [30 June 2030].</a:t>
            </a:r>
            <a:endParaRPr lang="en-US" altLang="en-US" sz="1800" dirty="0"/>
          </a:p>
          <a:p>
            <a:pPr marL="0" marR="0" lvl="0" indent="0" algn="l" defTabSz="914400" rtl="0" eaLnBrk="0" fontAlgn="base" latinLnBrk="0" hangingPunct="0">
              <a:lnSpc>
                <a:spcPct val="100000"/>
              </a:lnSpc>
              <a:spcBef>
                <a:spcPct val="0"/>
              </a:spcBef>
              <a:spcAft>
                <a:spcPct val="0"/>
              </a:spcAft>
              <a:buClrTx/>
              <a:buSzTx/>
              <a:buNone/>
              <a:tabLst/>
            </a:pPr>
            <a:endParaRPr lang="en-BE" altLang="en-US" sz="1800" dirty="0"/>
          </a:p>
          <a:p>
            <a:pPr marL="531813" marR="0" lvl="0" indent="0" algn="l" defTabSz="914400" rtl="0" eaLnBrk="0" fontAlgn="base" latinLnBrk="0" hangingPunct="0">
              <a:lnSpc>
                <a:spcPct val="100000"/>
              </a:lnSpc>
              <a:spcBef>
                <a:spcPct val="0"/>
              </a:spcBef>
              <a:spcAft>
                <a:spcPct val="0"/>
              </a:spcAft>
              <a:buClrTx/>
              <a:buSzTx/>
              <a:buNone/>
              <a:tabLst/>
            </a:pPr>
            <a:r>
              <a:rPr lang="en-US" altLang="en-US" sz="1800" dirty="0"/>
              <a:t>Extended acceptance</a:t>
            </a:r>
            <a:r>
              <a:rPr lang="en-BE" altLang="en-US" sz="1800" dirty="0"/>
              <a:t> (transition from Stage 1 to Stage 2)</a:t>
            </a:r>
            <a:r>
              <a:rPr lang="en-US" altLang="en-US" sz="1800" dirty="0"/>
              <a:t>:</a:t>
            </a:r>
          </a:p>
          <a:p>
            <a:pPr marL="531813" marR="0" lvl="0" indent="0" eaLnBrk="0" fontAlgn="base" hangingPunct="0">
              <a:lnSpc>
                <a:spcPct val="100000"/>
              </a:lnSpc>
              <a:spcBef>
                <a:spcPct val="0"/>
              </a:spcBef>
              <a:spcAft>
                <a:spcPct val="0"/>
              </a:spcAft>
              <a:buClrTx/>
              <a:buSzTx/>
              <a:buFontTx/>
              <a:buChar char="•"/>
              <a:tabLst/>
            </a:pPr>
            <a:r>
              <a:rPr lang="en-BE" altLang="en-US" sz="1800" dirty="0"/>
              <a:t> </a:t>
            </a:r>
            <a:r>
              <a:rPr lang="en-US" altLang="en-US" sz="1800" dirty="0"/>
              <a:t>Approvals granted before the relevant cutoff can be extended until [31 December 2034].</a:t>
            </a:r>
          </a:p>
        </p:txBody>
      </p:sp>
      <p:sp>
        <p:nvSpPr>
          <p:cNvPr id="5" name="TextBox 4">
            <a:extLst>
              <a:ext uri="{FF2B5EF4-FFF2-40B4-BE49-F238E27FC236}">
                <a16:creationId xmlns:a16="http://schemas.microsoft.com/office/drawing/2014/main" id="{DC3B6945-5987-D6EA-9354-A52E9049D084}"/>
              </a:ext>
            </a:extLst>
          </p:cNvPr>
          <p:cNvSpPr txBox="1"/>
          <p:nvPr/>
        </p:nvSpPr>
        <p:spPr>
          <a:xfrm>
            <a:off x="7469109" y="2634486"/>
            <a:ext cx="2897109" cy="646331"/>
          </a:xfrm>
          <a:prstGeom prst="rect">
            <a:avLst/>
          </a:prstGeom>
          <a:noFill/>
        </p:spPr>
        <p:txBody>
          <a:bodyPr wrap="square" rtlCol="0">
            <a:spAutoFit/>
          </a:bodyPr>
          <a:lstStyle/>
          <a:p>
            <a:r>
              <a:rPr lang="en-US" dirty="0">
                <a:solidFill>
                  <a:schemeClr val="accent1"/>
                </a:solidFill>
              </a:rPr>
              <a:t>Square brackets removed by informal document</a:t>
            </a:r>
            <a:endParaRPr lang="en-GB" dirty="0">
              <a:solidFill>
                <a:schemeClr val="accent1"/>
              </a:solidFill>
            </a:endParaRPr>
          </a:p>
        </p:txBody>
      </p:sp>
      <p:cxnSp>
        <p:nvCxnSpPr>
          <p:cNvPr id="8" name="Straight Arrow Connector 7">
            <a:extLst>
              <a:ext uri="{FF2B5EF4-FFF2-40B4-BE49-F238E27FC236}">
                <a16:creationId xmlns:a16="http://schemas.microsoft.com/office/drawing/2014/main" id="{B905BAD8-6EDF-A776-B6E6-4C37DC6C2993}"/>
              </a:ext>
            </a:extLst>
          </p:cNvPr>
          <p:cNvCxnSpPr>
            <a:cxnSpLocks/>
          </p:cNvCxnSpPr>
          <p:nvPr/>
        </p:nvCxnSpPr>
        <p:spPr>
          <a:xfrm flipH="1">
            <a:off x="6835366" y="2957651"/>
            <a:ext cx="633742" cy="47134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E42CEAA9-0291-F1AE-75C7-AED29A1BED17}"/>
              </a:ext>
            </a:extLst>
          </p:cNvPr>
          <p:cNvCxnSpPr>
            <a:cxnSpLocks/>
          </p:cNvCxnSpPr>
          <p:nvPr/>
        </p:nvCxnSpPr>
        <p:spPr>
          <a:xfrm flipH="1" flipV="1">
            <a:off x="6835366" y="2854600"/>
            <a:ext cx="633742" cy="10305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D7D92A1C-B6FF-4A1C-AB85-1D6DC5EAF6BE}"/>
              </a:ext>
            </a:extLst>
          </p:cNvPr>
          <p:cNvSpPr txBox="1"/>
          <p:nvPr/>
        </p:nvSpPr>
        <p:spPr>
          <a:xfrm>
            <a:off x="8544963" y="4224615"/>
            <a:ext cx="3306023" cy="1477328"/>
          </a:xfrm>
          <a:prstGeom prst="rect">
            <a:avLst/>
          </a:prstGeom>
          <a:noFill/>
        </p:spPr>
        <p:txBody>
          <a:bodyPr wrap="square" rtlCol="0">
            <a:spAutoFit/>
          </a:bodyPr>
          <a:lstStyle/>
          <a:p>
            <a:r>
              <a:rPr lang="en-US" dirty="0">
                <a:solidFill>
                  <a:schemeClr val="accent1"/>
                </a:solidFill>
              </a:rPr>
              <a:t>Provision re-drafted in line with UNR 117 text and new paragraph 12.7. added to cover stage 2. </a:t>
            </a:r>
            <a:r>
              <a:rPr lang="en-US" dirty="0">
                <a:solidFill>
                  <a:srgbClr val="FF0000"/>
                </a:solidFill>
              </a:rPr>
              <a:t>Square brackets added around both paragraphs.</a:t>
            </a:r>
            <a:endParaRPr lang="en-GB" dirty="0">
              <a:solidFill>
                <a:srgbClr val="FF0000"/>
              </a:solidFill>
            </a:endParaRPr>
          </a:p>
        </p:txBody>
      </p:sp>
      <p:cxnSp>
        <p:nvCxnSpPr>
          <p:cNvPr id="15" name="Straight Arrow Connector 14">
            <a:extLst>
              <a:ext uri="{FF2B5EF4-FFF2-40B4-BE49-F238E27FC236}">
                <a16:creationId xmlns:a16="http://schemas.microsoft.com/office/drawing/2014/main" id="{0D9A781C-6335-7415-E7B6-4ED8FC407D4E}"/>
              </a:ext>
            </a:extLst>
          </p:cNvPr>
          <p:cNvCxnSpPr>
            <a:cxnSpLocks/>
            <a:stCxn id="14" idx="1"/>
          </p:cNvCxnSpPr>
          <p:nvPr/>
        </p:nvCxnSpPr>
        <p:spPr>
          <a:xfrm flipH="1">
            <a:off x="7948943" y="4963279"/>
            <a:ext cx="596020" cy="10666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908202D9-F2A3-C8F2-0DBA-900EF77A760E}"/>
              </a:ext>
            </a:extLst>
          </p:cNvPr>
          <p:cNvSpPr txBox="1"/>
          <p:nvPr/>
        </p:nvSpPr>
        <p:spPr>
          <a:xfrm>
            <a:off x="8212429" y="154546"/>
            <a:ext cx="4211391" cy="369332"/>
          </a:xfrm>
          <a:prstGeom prst="rect">
            <a:avLst/>
          </a:prstGeom>
          <a:noFill/>
        </p:spPr>
        <p:txBody>
          <a:bodyPr wrap="square" rtlCol="0">
            <a:spAutoFit/>
          </a:bodyPr>
          <a:lstStyle/>
          <a:p>
            <a:r>
              <a:rPr lang="en-US" dirty="0">
                <a:solidFill>
                  <a:srgbClr val="FF0000"/>
                </a:solidFill>
              </a:rPr>
              <a:t>[DRAFT – TFTA discussion document]</a:t>
            </a:r>
          </a:p>
        </p:txBody>
      </p:sp>
    </p:spTree>
    <p:extLst>
      <p:ext uri="{BB962C8B-B14F-4D97-AF65-F5344CB8AC3E}">
        <p14:creationId xmlns:p14="http://schemas.microsoft.com/office/powerpoint/2010/main" val="1932331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128D95-4F97-BD11-E5F2-529B0FBBD57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8DA85927-C08F-8967-4A5B-57C9C9B362CD}"/>
              </a:ext>
            </a:extLst>
          </p:cNvPr>
          <p:cNvSpPr>
            <a:spLocks noGrp="1"/>
          </p:cNvSpPr>
          <p:nvPr>
            <p:ph type="title"/>
          </p:nvPr>
        </p:nvSpPr>
        <p:spPr/>
        <p:txBody>
          <a:bodyPr>
            <a:normAutofit/>
          </a:bodyPr>
          <a:lstStyle/>
          <a:p>
            <a:r>
              <a:rPr lang="en-US" sz="4000" dirty="0"/>
              <a:t>New UNR - what is still to be agreed?</a:t>
            </a:r>
            <a:endParaRPr lang="fr-FR" sz="4000" dirty="0"/>
          </a:p>
        </p:txBody>
      </p:sp>
      <p:sp>
        <p:nvSpPr>
          <p:cNvPr id="4" name="Espace réservé du pied de page 3">
            <a:extLst>
              <a:ext uri="{FF2B5EF4-FFF2-40B4-BE49-F238E27FC236}">
                <a16:creationId xmlns:a16="http://schemas.microsoft.com/office/drawing/2014/main" id="{01AFE768-FB88-9134-CBC5-4CE4795B3945}"/>
              </a:ext>
            </a:extLst>
          </p:cNvPr>
          <p:cNvSpPr>
            <a:spLocks noGrp="1"/>
          </p:cNvSpPr>
          <p:nvPr>
            <p:ph type="ftr" sz="quarter" idx="11"/>
          </p:nvPr>
        </p:nvSpPr>
        <p:spPr/>
        <p:txBody>
          <a:bodyPr/>
          <a:lstStyle/>
          <a:p>
            <a:r>
              <a:rPr lang="fr-FR"/>
              <a:t>TF on Tyre Abrasion</a:t>
            </a:r>
          </a:p>
        </p:txBody>
      </p:sp>
      <p:sp>
        <p:nvSpPr>
          <p:cNvPr id="5" name="Espace réservé du numéro de diapositive 4">
            <a:extLst>
              <a:ext uri="{FF2B5EF4-FFF2-40B4-BE49-F238E27FC236}">
                <a16:creationId xmlns:a16="http://schemas.microsoft.com/office/drawing/2014/main" id="{8B96BAC3-DDCE-BC0D-4A7F-9A4CCC6BD2AB}"/>
              </a:ext>
            </a:extLst>
          </p:cNvPr>
          <p:cNvSpPr>
            <a:spLocks noGrp="1"/>
          </p:cNvSpPr>
          <p:nvPr>
            <p:ph type="sldNum" sz="quarter" idx="12"/>
          </p:nvPr>
        </p:nvSpPr>
        <p:spPr/>
        <p:txBody>
          <a:bodyPr/>
          <a:lstStyle/>
          <a:p>
            <a:fld id="{3B145D37-6DEC-499C-8062-DD8488EC10D3}" type="slidenum">
              <a:rPr lang="fr-FR" smtClean="0"/>
              <a:t>14</a:t>
            </a:fld>
            <a:endParaRPr lang="fr-FR"/>
          </a:p>
        </p:txBody>
      </p:sp>
      <p:sp>
        <p:nvSpPr>
          <p:cNvPr id="3" name="Content Placeholder 2">
            <a:extLst>
              <a:ext uri="{FF2B5EF4-FFF2-40B4-BE49-F238E27FC236}">
                <a16:creationId xmlns:a16="http://schemas.microsoft.com/office/drawing/2014/main" id="{47D55519-FB0E-CD98-A4C6-88B2336C92A6}"/>
              </a:ext>
            </a:extLst>
          </p:cNvPr>
          <p:cNvSpPr>
            <a:spLocks noGrp="1"/>
          </p:cNvSpPr>
          <p:nvPr>
            <p:ph idx="1"/>
          </p:nvPr>
        </p:nvSpPr>
        <p:spPr>
          <a:xfrm>
            <a:off x="838200" y="1470025"/>
            <a:ext cx="10515600" cy="4351338"/>
          </a:xfrm>
        </p:spPr>
        <p:txBody>
          <a:bodyPr>
            <a:normAutofit/>
          </a:bodyPr>
          <a:lstStyle/>
          <a:p>
            <a:pPr marL="0" lvl="1" indent="0">
              <a:buNone/>
            </a:pPr>
            <a:r>
              <a:rPr lang="en-US" sz="2000" b="1" dirty="0">
                <a:solidFill>
                  <a:srgbClr val="FF0000"/>
                </a:solidFill>
              </a:rPr>
              <a:t>Inclusion (or not) of special use </a:t>
            </a:r>
            <a:r>
              <a:rPr lang="en-US" sz="2000" b="1" dirty="0" err="1">
                <a:solidFill>
                  <a:srgbClr val="FF0000"/>
                </a:solidFill>
              </a:rPr>
              <a:t>tyres</a:t>
            </a:r>
            <a:r>
              <a:rPr lang="en-US" sz="2000" b="1" dirty="0">
                <a:solidFill>
                  <a:srgbClr val="FF0000"/>
                </a:solidFill>
              </a:rPr>
              <a:t> from the scope</a:t>
            </a:r>
            <a:endParaRPr lang="en-BE" sz="2000" b="1" dirty="0">
              <a:solidFill>
                <a:srgbClr val="FF0000"/>
              </a:solidFill>
            </a:endParaRPr>
          </a:p>
          <a:p>
            <a:r>
              <a:rPr kumimoji="0" lang="en-US" altLang="en-US" sz="2000" i="0" u="none" strike="noStrike" cap="none" normalizeH="0" baseline="0" dirty="0">
                <a:ln>
                  <a:noFill/>
                </a:ln>
                <a:solidFill>
                  <a:srgbClr val="FF0000"/>
                </a:solidFill>
                <a:effectLst/>
                <a:latin typeface="Calibri (body)"/>
              </a:rPr>
              <a:t>Special use </a:t>
            </a:r>
            <a:r>
              <a:rPr kumimoji="0" lang="en-US" altLang="en-US" sz="2000" i="0" u="none" strike="noStrike" cap="none" normalizeH="0" baseline="0" dirty="0" err="1">
                <a:ln>
                  <a:noFill/>
                </a:ln>
                <a:solidFill>
                  <a:srgbClr val="FF0000"/>
                </a:solidFill>
                <a:effectLst/>
                <a:latin typeface="Calibri (body)"/>
              </a:rPr>
              <a:t>tyres</a:t>
            </a:r>
            <a:r>
              <a:rPr kumimoji="0" lang="en-US" altLang="en-US" sz="2000" i="0" u="none" strike="noStrike" cap="none" normalizeH="0" baseline="0" dirty="0">
                <a:ln>
                  <a:noFill/>
                </a:ln>
                <a:solidFill>
                  <a:srgbClr val="FF0000"/>
                </a:solidFill>
                <a:effectLst/>
                <a:latin typeface="Calibri (body)"/>
              </a:rPr>
              <a:t> are currently included within the scope in the draft regulation, but with limits marked as “not defined” in square brackets:</a:t>
            </a:r>
            <a:endParaRPr lang="en-US" sz="2000" dirty="0">
              <a:solidFill>
                <a:srgbClr val="FF0000"/>
              </a:solidFill>
              <a:latin typeface="Calibri (body)"/>
            </a:endParaRPr>
          </a:p>
          <a:p>
            <a:pPr marL="457200" lvl="1" indent="0">
              <a:buNone/>
            </a:pPr>
            <a:endParaRPr lang="en-US" dirty="0">
              <a:solidFill>
                <a:srgbClr val="FF0000"/>
              </a:solidFill>
            </a:endParaRPr>
          </a:p>
          <a:p>
            <a:pPr lvl="1"/>
            <a:endParaRPr lang="en-US" dirty="0">
              <a:solidFill>
                <a:srgbClr val="FF0000"/>
              </a:solidFill>
            </a:endParaRPr>
          </a:p>
          <a:p>
            <a:endParaRPr lang="en-US" dirty="0">
              <a:solidFill>
                <a:srgbClr val="FF0000"/>
              </a:solidFill>
            </a:endParaRPr>
          </a:p>
          <a:p>
            <a:endParaRPr lang="en-US" sz="2000" dirty="0">
              <a:solidFill>
                <a:srgbClr val="FF0000"/>
              </a:solidFill>
            </a:endParaRPr>
          </a:p>
          <a:p>
            <a:r>
              <a:rPr lang="en-US" sz="2000" dirty="0">
                <a:solidFill>
                  <a:srgbClr val="FF0000"/>
                </a:solidFill>
              </a:rPr>
              <a:t>There are two main points of view on how to handle special use </a:t>
            </a:r>
            <a:r>
              <a:rPr lang="en-US" sz="2000" dirty="0" err="1">
                <a:solidFill>
                  <a:srgbClr val="FF0000"/>
                </a:solidFill>
              </a:rPr>
              <a:t>tyres</a:t>
            </a:r>
            <a:r>
              <a:rPr lang="en-US" sz="2000" dirty="0">
                <a:solidFill>
                  <a:srgbClr val="FF0000"/>
                </a:solidFill>
              </a:rPr>
              <a:t> within the regulation:</a:t>
            </a:r>
          </a:p>
          <a:p>
            <a:pPr marL="800100" lvl="1" indent="-342900">
              <a:buAutoNum type="arabicPeriod"/>
            </a:pPr>
            <a:r>
              <a:rPr lang="en-US" sz="2000" dirty="0">
                <a:solidFill>
                  <a:srgbClr val="FF0000"/>
                </a:solidFill>
              </a:rPr>
              <a:t>Exclude them from the scope of the regulation entirely</a:t>
            </a:r>
          </a:p>
          <a:p>
            <a:pPr marL="800100" lvl="1" indent="-342900">
              <a:buAutoNum type="arabicPeriod"/>
            </a:pPr>
            <a:r>
              <a:rPr lang="en-US" sz="2000" dirty="0">
                <a:solidFill>
                  <a:srgbClr val="FF0000"/>
                </a:solidFill>
              </a:rPr>
              <a:t>Include them within the scope, but without a limit defined, to allow monitoring of their abrasion performance and potential inclusion of limits in future</a:t>
            </a:r>
          </a:p>
        </p:txBody>
      </p:sp>
      <p:pic>
        <p:nvPicPr>
          <p:cNvPr id="10" name="Picture 9">
            <a:extLst>
              <a:ext uri="{FF2B5EF4-FFF2-40B4-BE49-F238E27FC236}">
                <a16:creationId xmlns:a16="http://schemas.microsoft.com/office/drawing/2014/main" id="{E3DFBCEC-DBF4-4ECB-64D8-3E418AA6304F}"/>
              </a:ext>
            </a:extLst>
          </p:cNvPr>
          <p:cNvPicPr>
            <a:picLocks noChangeAspect="1"/>
          </p:cNvPicPr>
          <p:nvPr/>
        </p:nvPicPr>
        <p:blipFill>
          <a:blip r:embed="rId3"/>
          <a:stretch>
            <a:fillRect/>
          </a:stretch>
        </p:blipFill>
        <p:spPr>
          <a:xfrm>
            <a:off x="3140465" y="2739114"/>
            <a:ext cx="5219600" cy="1248708"/>
          </a:xfrm>
          <a:prstGeom prst="rect">
            <a:avLst/>
          </a:prstGeom>
        </p:spPr>
      </p:pic>
      <p:sp>
        <p:nvSpPr>
          <p:cNvPr id="6" name="TextBox 5">
            <a:extLst>
              <a:ext uri="{FF2B5EF4-FFF2-40B4-BE49-F238E27FC236}">
                <a16:creationId xmlns:a16="http://schemas.microsoft.com/office/drawing/2014/main" id="{123DE429-E7BC-5A66-10E6-32575108CDAE}"/>
              </a:ext>
            </a:extLst>
          </p:cNvPr>
          <p:cNvSpPr txBox="1"/>
          <p:nvPr/>
        </p:nvSpPr>
        <p:spPr>
          <a:xfrm>
            <a:off x="8212429" y="154546"/>
            <a:ext cx="4211391" cy="369332"/>
          </a:xfrm>
          <a:prstGeom prst="rect">
            <a:avLst/>
          </a:prstGeom>
          <a:noFill/>
        </p:spPr>
        <p:txBody>
          <a:bodyPr wrap="square" rtlCol="0">
            <a:spAutoFit/>
          </a:bodyPr>
          <a:lstStyle/>
          <a:p>
            <a:r>
              <a:rPr lang="en-US" dirty="0">
                <a:solidFill>
                  <a:srgbClr val="FF0000"/>
                </a:solidFill>
              </a:rPr>
              <a:t>[DRAFT – TFTA discussion document]</a:t>
            </a:r>
          </a:p>
        </p:txBody>
      </p:sp>
    </p:spTree>
    <p:extLst>
      <p:ext uri="{BB962C8B-B14F-4D97-AF65-F5344CB8AC3E}">
        <p14:creationId xmlns:p14="http://schemas.microsoft.com/office/powerpoint/2010/main" val="25059380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708A9C-677F-0BE3-E155-54C295269CA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EE2D923A-AECB-4E16-714F-09E23F2B1A60}"/>
              </a:ext>
            </a:extLst>
          </p:cNvPr>
          <p:cNvSpPr>
            <a:spLocks noGrp="1"/>
          </p:cNvSpPr>
          <p:nvPr>
            <p:ph type="title"/>
          </p:nvPr>
        </p:nvSpPr>
        <p:spPr/>
        <p:txBody>
          <a:bodyPr>
            <a:normAutofit/>
          </a:bodyPr>
          <a:lstStyle/>
          <a:p>
            <a:r>
              <a:rPr lang="en-US" sz="4000" dirty="0"/>
              <a:t>New UNR - what is still to be agreed?</a:t>
            </a:r>
            <a:endParaRPr lang="fr-FR" sz="4000" dirty="0"/>
          </a:p>
        </p:txBody>
      </p:sp>
      <p:sp>
        <p:nvSpPr>
          <p:cNvPr id="4" name="Espace réservé du pied de page 3">
            <a:extLst>
              <a:ext uri="{FF2B5EF4-FFF2-40B4-BE49-F238E27FC236}">
                <a16:creationId xmlns:a16="http://schemas.microsoft.com/office/drawing/2014/main" id="{0C3BA9D9-0B69-FD03-D627-0BF12DD2B1B6}"/>
              </a:ext>
            </a:extLst>
          </p:cNvPr>
          <p:cNvSpPr>
            <a:spLocks noGrp="1"/>
          </p:cNvSpPr>
          <p:nvPr>
            <p:ph type="ftr" sz="quarter" idx="11"/>
          </p:nvPr>
        </p:nvSpPr>
        <p:spPr/>
        <p:txBody>
          <a:bodyPr/>
          <a:lstStyle/>
          <a:p>
            <a:r>
              <a:rPr lang="fr-FR"/>
              <a:t>TF on Tyre Abrasion</a:t>
            </a:r>
          </a:p>
        </p:txBody>
      </p:sp>
      <p:sp>
        <p:nvSpPr>
          <p:cNvPr id="5" name="Espace réservé du numéro de diapositive 4">
            <a:extLst>
              <a:ext uri="{FF2B5EF4-FFF2-40B4-BE49-F238E27FC236}">
                <a16:creationId xmlns:a16="http://schemas.microsoft.com/office/drawing/2014/main" id="{B7D7D3D3-8246-60DD-B3DD-CEB49F0C9D32}"/>
              </a:ext>
            </a:extLst>
          </p:cNvPr>
          <p:cNvSpPr>
            <a:spLocks noGrp="1"/>
          </p:cNvSpPr>
          <p:nvPr>
            <p:ph type="sldNum" sz="quarter" idx="12"/>
          </p:nvPr>
        </p:nvSpPr>
        <p:spPr/>
        <p:txBody>
          <a:bodyPr/>
          <a:lstStyle/>
          <a:p>
            <a:fld id="{3B145D37-6DEC-499C-8062-DD8488EC10D3}" type="slidenum">
              <a:rPr lang="fr-FR" smtClean="0"/>
              <a:t>15</a:t>
            </a:fld>
            <a:endParaRPr lang="fr-FR"/>
          </a:p>
        </p:txBody>
      </p:sp>
      <p:sp>
        <p:nvSpPr>
          <p:cNvPr id="3" name="Content Placeholder 2">
            <a:extLst>
              <a:ext uri="{FF2B5EF4-FFF2-40B4-BE49-F238E27FC236}">
                <a16:creationId xmlns:a16="http://schemas.microsoft.com/office/drawing/2014/main" id="{CD1C47C8-9F61-6B4A-7DD1-252FB283956F}"/>
              </a:ext>
            </a:extLst>
          </p:cNvPr>
          <p:cNvSpPr>
            <a:spLocks noGrp="1"/>
          </p:cNvSpPr>
          <p:nvPr>
            <p:ph idx="1"/>
          </p:nvPr>
        </p:nvSpPr>
        <p:spPr>
          <a:xfrm>
            <a:off x="838200" y="1470025"/>
            <a:ext cx="10515600" cy="4351338"/>
          </a:xfrm>
        </p:spPr>
        <p:txBody>
          <a:bodyPr>
            <a:normAutofit/>
          </a:bodyPr>
          <a:lstStyle/>
          <a:p>
            <a:pPr marL="0" lvl="1" indent="0">
              <a:buNone/>
            </a:pPr>
            <a:r>
              <a:rPr lang="en-US" sz="2000" b="1" dirty="0">
                <a:solidFill>
                  <a:srgbClr val="FF0000"/>
                </a:solidFill>
              </a:rPr>
              <a:t>Limit adjustments and margins</a:t>
            </a:r>
            <a:endParaRPr lang="en-BE" sz="2000" b="1" dirty="0">
              <a:solidFill>
                <a:srgbClr val="FF0000"/>
              </a:solidFill>
            </a:endParaRPr>
          </a:p>
          <a:p>
            <a:r>
              <a:rPr kumimoji="0" lang="en-US" altLang="en-US" sz="2000" i="0" u="none" strike="noStrike" cap="none" normalizeH="0" baseline="0" dirty="0">
                <a:ln>
                  <a:noFill/>
                </a:ln>
                <a:solidFill>
                  <a:srgbClr val="FF0000"/>
                </a:solidFill>
                <a:effectLst/>
                <a:latin typeface="Calibri (body)"/>
              </a:rPr>
              <a:t>It was </a:t>
            </a:r>
            <a:r>
              <a:rPr kumimoji="0" lang="en-US" altLang="en-US" sz="2000" i="0" u="sng" strike="noStrike" cap="none" normalizeH="0" baseline="0" dirty="0">
                <a:ln>
                  <a:noFill/>
                </a:ln>
                <a:solidFill>
                  <a:srgbClr val="FF0000"/>
                </a:solidFill>
                <a:effectLst/>
                <a:latin typeface="Calibri (body)"/>
              </a:rPr>
              <a:t>not possible to come to a consensus within TF TA </a:t>
            </a:r>
            <a:r>
              <a:rPr kumimoji="0" lang="en-US" altLang="en-US" sz="2000" i="0" u="none" strike="noStrike" cap="none" normalizeH="0" baseline="0" dirty="0">
                <a:ln>
                  <a:noFill/>
                </a:ln>
                <a:solidFill>
                  <a:srgbClr val="FF0000"/>
                </a:solidFill>
                <a:effectLst/>
                <a:latin typeface="Calibri (body)"/>
              </a:rPr>
              <a:t>on limit adjustments for stage 2, abrasion margins and CoP margins.</a:t>
            </a:r>
            <a:endParaRPr kumimoji="0" lang="en-BE" altLang="en-US" sz="2000" i="0" u="none" strike="noStrike" cap="none" normalizeH="0" baseline="0" dirty="0">
              <a:ln>
                <a:noFill/>
              </a:ln>
              <a:solidFill>
                <a:srgbClr val="FF0000"/>
              </a:solidFill>
              <a:effectLst/>
              <a:latin typeface="Calibri (body)"/>
            </a:endParaRPr>
          </a:p>
          <a:p>
            <a:r>
              <a:rPr lang="en-US" sz="2000" dirty="0">
                <a:solidFill>
                  <a:srgbClr val="FF0000"/>
                </a:solidFill>
                <a:latin typeface="Calibri (body)"/>
              </a:rPr>
              <a:t>As some of these numbers relate not just to technical feasibility, but also to the desired environmental outcome of CPs, </a:t>
            </a:r>
            <a:r>
              <a:rPr lang="en-US" sz="2000" u="sng" dirty="0">
                <a:solidFill>
                  <a:srgbClr val="FF0000"/>
                </a:solidFill>
                <a:latin typeface="Calibri (body)"/>
              </a:rPr>
              <a:t>we have brought this to GRBP for discussion and agreement</a:t>
            </a:r>
            <a:r>
              <a:rPr lang="en-US" sz="2000" dirty="0">
                <a:solidFill>
                  <a:srgbClr val="FF0000"/>
                </a:solidFill>
                <a:latin typeface="Calibri (body)"/>
              </a:rPr>
              <a:t>.</a:t>
            </a:r>
          </a:p>
          <a:p>
            <a:r>
              <a:rPr lang="en-US" sz="2000" dirty="0">
                <a:solidFill>
                  <a:srgbClr val="FF0000"/>
                </a:solidFill>
                <a:latin typeface="Calibri (body)"/>
              </a:rPr>
              <a:t>Figures within square brackets represent the co-chairs’ attempt to try to come to a proposal based on the various positions expressed within the task force. However, there remain a range of positions with regards to stringency of the limits.</a:t>
            </a:r>
          </a:p>
          <a:p>
            <a:r>
              <a:rPr lang="en-US" sz="2000" dirty="0">
                <a:solidFill>
                  <a:srgbClr val="FF0000"/>
                </a:solidFill>
                <a:latin typeface="Calibri (body)"/>
              </a:rPr>
              <a:t>Based on analysis presented by the co-chairs within TF TA, the proposed limits and margins would be expected to give rise to </a:t>
            </a:r>
            <a:r>
              <a:rPr lang="en-US" sz="2000" u="sng" dirty="0">
                <a:solidFill>
                  <a:srgbClr val="FF0000"/>
                </a:solidFill>
                <a:latin typeface="Calibri (body)"/>
              </a:rPr>
              <a:t>reductions in the mean abrasion rate of normal </a:t>
            </a:r>
            <a:r>
              <a:rPr lang="en-US" sz="2000" u="sng" dirty="0" err="1">
                <a:solidFill>
                  <a:srgbClr val="FF0000"/>
                </a:solidFill>
                <a:latin typeface="Calibri (body)"/>
              </a:rPr>
              <a:t>tyres</a:t>
            </a:r>
            <a:r>
              <a:rPr lang="en-US" sz="2000" u="sng" dirty="0">
                <a:solidFill>
                  <a:srgbClr val="FF0000"/>
                </a:solidFill>
                <a:latin typeface="Calibri (body)"/>
              </a:rPr>
              <a:t> of ~10% </a:t>
            </a:r>
            <a:r>
              <a:rPr lang="en-US" sz="2000" dirty="0">
                <a:solidFill>
                  <a:srgbClr val="FF0000"/>
                </a:solidFill>
                <a:latin typeface="Calibri (body)"/>
              </a:rPr>
              <a:t>in the first stage and would result in </a:t>
            </a:r>
            <a:r>
              <a:rPr lang="en-US" sz="2000" u="sng" dirty="0">
                <a:solidFill>
                  <a:srgbClr val="FF0000"/>
                </a:solidFill>
                <a:latin typeface="Calibri (body)"/>
              </a:rPr>
              <a:t>~30% rejection of </a:t>
            </a:r>
            <a:r>
              <a:rPr lang="en-US" sz="2000" u="sng" dirty="0" err="1">
                <a:solidFill>
                  <a:srgbClr val="FF0000"/>
                </a:solidFill>
                <a:latin typeface="Calibri (body)"/>
              </a:rPr>
              <a:t>tyre</a:t>
            </a:r>
            <a:r>
              <a:rPr lang="en-US" sz="2000" u="sng" dirty="0">
                <a:solidFill>
                  <a:srgbClr val="FF0000"/>
                </a:solidFill>
                <a:latin typeface="Calibri (body)"/>
              </a:rPr>
              <a:t> types </a:t>
            </a:r>
            <a:r>
              <a:rPr lang="en-US" sz="2000" dirty="0">
                <a:solidFill>
                  <a:srgbClr val="FF0000"/>
                </a:solidFill>
                <a:latin typeface="Calibri (body)"/>
              </a:rPr>
              <a:t>based on those tested in the market assessment. Different figures have been presented by other participants of the task force, depending on the analysis method taken.</a:t>
            </a:r>
          </a:p>
          <a:p>
            <a:pPr marL="457200" lvl="1" indent="0">
              <a:buNone/>
            </a:pPr>
            <a:endParaRPr lang="en-US" dirty="0"/>
          </a:p>
          <a:p>
            <a:pPr lvl="1"/>
            <a:endParaRPr lang="en-US" dirty="0"/>
          </a:p>
          <a:p>
            <a:pPr lvl="1"/>
            <a:endParaRPr lang="en-US" dirty="0"/>
          </a:p>
        </p:txBody>
      </p:sp>
      <p:sp>
        <p:nvSpPr>
          <p:cNvPr id="6" name="TextBox 5">
            <a:extLst>
              <a:ext uri="{FF2B5EF4-FFF2-40B4-BE49-F238E27FC236}">
                <a16:creationId xmlns:a16="http://schemas.microsoft.com/office/drawing/2014/main" id="{89309DB5-1AEA-C3B5-A5F4-7D985658056F}"/>
              </a:ext>
            </a:extLst>
          </p:cNvPr>
          <p:cNvSpPr txBox="1"/>
          <p:nvPr/>
        </p:nvSpPr>
        <p:spPr>
          <a:xfrm>
            <a:off x="8212429" y="154546"/>
            <a:ext cx="4211391" cy="369332"/>
          </a:xfrm>
          <a:prstGeom prst="rect">
            <a:avLst/>
          </a:prstGeom>
          <a:noFill/>
        </p:spPr>
        <p:txBody>
          <a:bodyPr wrap="square" rtlCol="0">
            <a:spAutoFit/>
          </a:bodyPr>
          <a:lstStyle/>
          <a:p>
            <a:r>
              <a:rPr lang="en-US" dirty="0">
                <a:solidFill>
                  <a:srgbClr val="FF0000"/>
                </a:solidFill>
              </a:rPr>
              <a:t>[DRAFT – TFTA discussion document]</a:t>
            </a:r>
          </a:p>
        </p:txBody>
      </p:sp>
    </p:spTree>
    <p:extLst>
      <p:ext uri="{BB962C8B-B14F-4D97-AF65-F5344CB8AC3E}">
        <p14:creationId xmlns:p14="http://schemas.microsoft.com/office/powerpoint/2010/main" val="26048467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01B7B9-BAC0-EB37-47F7-72BCAB6E5EC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BB6C6BD-3A06-C5CD-6E41-3780BCA0538E}"/>
              </a:ext>
            </a:extLst>
          </p:cNvPr>
          <p:cNvSpPr>
            <a:spLocks noGrp="1"/>
          </p:cNvSpPr>
          <p:nvPr>
            <p:ph type="title"/>
          </p:nvPr>
        </p:nvSpPr>
        <p:spPr/>
        <p:txBody>
          <a:bodyPr>
            <a:normAutofit/>
          </a:bodyPr>
          <a:lstStyle/>
          <a:p>
            <a:r>
              <a:rPr lang="en-US" sz="4000" dirty="0"/>
              <a:t>New UNR - what is still to be agreed?</a:t>
            </a:r>
            <a:endParaRPr lang="fr-FR" sz="4000" dirty="0"/>
          </a:p>
        </p:txBody>
      </p:sp>
      <p:sp>
        <p:nvSpPr>
          <p:cNvPr id="4" name="Espace réservé du pied de page 3">
            <a:extLst>
              <a:ext uri="{FF2B5EF4-FFF2-40B4-BE49-F238E27FC236}">
                <a16:creationId xmlns:a16="http://schemas.microsoft.com/office/drawing/2014/main" id="{62672B59-70D9-FD92-F9F6-28388206A985}"/>
              </a:ext>
            </a:extLst>
          </p:cNvPr>
          <p:cNvSpPr>
            <a:spLocks noGrp="1"/>
          </p:cNvSpPr>
          <p:nvPr>
            <p:ph type="ftr" sz="quarter" idx="11"/>
          </p:nvPr>
        </p:nvSpPr>
        <p:spPr/>
        <p:txBody>
          <a:bodyPr/>
          <a:lstStyle/>
          <a:p>
            <a:r>
              <a:rPr lang="fr-FR"/>
              <a:t>TF on Tyre Abrasion</a:t>
            </a:r>
          </a:p>
        </p:txBody>
      </p:sp>
      <p:sp>
        <p:nvSpPr>
          <p:cNvPr id="5" name="Espace réservé du numéro de diapositive 4">
            <a:extLst>
              <a:ext uri="{FF2B5EF4-FFF2-40B4-BE49-F238E27FC236}">
                <a16:creationId xmlns:a16="http://schemas.microsoft.com/office/drawing/2014/main" id="{0ED7A928-AA84-A4D6-2DAC-E50425672660}"/>
              </a:ext>
            </a:extLst>
          </p:cNvPr>
          <p:cNvSpPr>
            <a:spLocks noGrp="1"/>
          </p:cNvSpPr>
          <p:nvPr>
            <p:ph type="sldNum" sz="quarter" idx="12"/>
          </p:nvPr>
        </p:nvSpPr>
        <p:spPr/>
        <p:txBody>
          <a:bodyPr/>
          <a:lstStyle/>
          <a:p>
            <a:fld id="{3B145D37-6DEC-499C-8062-DD8488EC10D3}" type="slidenum">
              <a:rPr lang="fr-FR" smtClean="0"/>
              <a:t>16</a:t>
            </a:fld>
            <a:endParaRPr lang="fr-FR"/>
          </a:p>
        </p:txBody>
      </p:sp>
      <p:sp>
        <p:nvSpPr>
          <p:cNvPr id="3" name="Content Placeholder 2">
            <a:extLst>
              <a:ext uri="{FF2B5EF4-FFF2-40B4-BE49-F238E27FC236}">
                <a16:creationId xmlns:a16="http://schemas.microsoft.com/office/drawing/2014/main" id="{3644BE35-73BA-A197-118C-AAC416CC2562}"/>
              </a:ext>
            </a:extLst>
          </p:cNvPr>
          <p:cNvSpPr>
            <a:spLocks noGrp="1"/>
          </p:cNvSpPr>
          <p:nvPr>
            <p:ph idx="1"/>
          </p:nvPr>
        </p:nvSpPr>
        <p:spPr>
          <a:xfrm>
            <a:off x="838199" y="1470025"/>
            <a:ext cx="9796975" cy="4351338"/>
          </a:xfrm>
        </p:spPr>
        <p:txBody>
          <a:bodyPr>
            <a:normAutofit/>
          </a:bodyPr>
          <a:lstStyle/>
          <a:p>
            <a:pPr marL="0" lvl="1" indent="0">
              <a:buNone/>
            </a:pPr>
            <a:r>
              <a:rPr lang="en-US" sz="2000" b="1" dirty="0">
                <a:solidFill>
                  <a:srgbClr val="FF0000"/>
                </a:solidFill>
              </a:rPr>
              <a:t>Stage 2 dates</a:t>
            </a:r>
            <a:endParaRPr lang="en-BE" sz="2000" b="1" dirty="0">
              <a:solidFill>
                <a:srgbClr val="FF0000"/>
              </a:solidFill>
            </a:endParaRPr>
          </a:p>
          <a:p>
            <a:pPr lvl="1"/>
            <a:r>
              <a:rPr lang="en-US" sz="2000" dirty="0">
                <a:solidFill>
                  <a:srgbClr val="FF0000"/>
                </a:solidFill>
              </a:rPr>
              <a:t>Whilst dates for stage 1 have been agreed within TF TA, there remain different views on the date of application of a stage 2</a:t>
            </a:r>
          </a:p>
          <a:p>
            <a:pPr lvl="1"/>
            <a:r>
              <a:rPr lang="en-US" sz="2000" dirty="0">
                <a:solidFill>
                  <a:srgbClr val="FF0000"/>
                </a:solidFill>
              </a:rPr>
              <a:t>As discussion of an appropriate date relates also to the accompanying stringency of the limits for stage 2, </a:t>
            </a:r>
            <a:r>
              <a:rPr lang="en-US" sz="2000" u="sng" dirty="0">
                <a:solidFill>
                  <a:srgbClr val="FF0000"/>
                </a:solidFill>
              </a:rPr>
              <a:t>we have brought this to TF TA for discussion and agreement</a:t>
            </a:r>
          </a:p>
          <a:p>
            <a:pPr lvl="1"/>
            <a:endParaRPr lang="en-US" dirty="0"/>
          </a:p>
          <a:p>
            <a:pPr lvl="1"/>
            <a:endParaRPr lang="en-US" dirty="0"/>
          </a:p>
        </p:txBody>
      </p:sp>
      <p:pic>
        <p:nvPicPr>
          <p:cNvPr id="7" name="Picture 6">
            <a:extLst>
              <a:ext uri="{FF2B5EF4-FFF2-40B4-BE49-F238E27FC236}">
                <a16:creationId xmlns:a16="http://schemas.microsoft.com/office/drawing/2014/main" id="{2D7E533A-33E6-751E-F25D-D378BBA690D6}"/>
              </a:ext>
            </a:extLst>
          </p:cNvPr>
          <p:cNvPicPr>
            <a:picLocks noChangeAspect="1"/>
          </p:cNvPicPr>
          <p:nvPr/>
        </p:nvPicPr>
        <p:blipFill>
          <a:blip r:embed="rId3"/>
          <a:stretch>
            <a:fillRect/>
          </a:stretch>
        </p:blipFill>
        <p:spPr>
          <a:xfrm>
            <a:off x="2880072" y="3429000"/>
            <a:ext cx="6167799" cy="2756168"/>
          </a:xfrm>
          <a:prstGeom prst="rect">
            <a:avLst/>
          </a:prstGeom>
        </p:spPr>
      </p:pic>
      <p:sp>
        <p:nvSpPr>
          <p:cNvPr id="6" name="TextBox 5">
            <a:extLst>
              <a:ext uri="{FF2B5EF4-FFF2-40B4-BE49-F238E27FC236}">
                <a16:creationId xmlns:a16="http://schemas.microsoft.com/office/drawing/2014/main" id="{9EBB6DAD-ACB1-3253-C518-6E9643450DA3}"/>
              </a:ext>
            </a:extLst>
          </p:cNvPr>
          <p:cNvSpPr txBox="1"/>
          <p:nvPr/>
        </p:nvSpPr>
        <p:spPr>
          <a:xfrm>
            <a:off x="8212429" y="154546"/>
            <a:ext cx="4211391" cy="369332"/>
          </a:xfrm>
          <a:prstGeom prst="rect">
            <a:avLst/>
          </a:prstGeom>
          <a:noFill/>
        </p:spPr>
        <p:txBody>
          <a:bodyPr wrap="square" rtlCol="0">
            <a:spAutoFit/>
          </a:bodyPr>
          <a:lstStyle/>
          <a:p>
            <a:r>
              <a:rPr lang="en-US" dirty="0">
                <a:solidFill>
                  <a:srgbClr val="FF0000"/>
                </a:solidFill>
              </a:rPr>
              <a:t>[DRAFT – TFTA discussion document]</a:t>
            </a:r>
          </a:p>
        </p:txBody>
      </p:sp>
    </p:spTree>
    <p:extLst>
      <p:ext uri="{BB962C8B-B14F-4D97-AF65-F5344CB8AC3E}">
        <p14:creationId xmlns:p14="http://schemas.microsoft.com/office/powerpoint/2010/main" val="2090329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3A14AE-F556-49AB-8209-65C439C631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B1CEE1-D8F0-94EB-064B-DDEBE45F36A8}"/>
              </a:ext>
            </a:extLst>
          </p:cNvPr>
          <p:cNvSpPr>
            <a:spLocks noGrp="1"/>
          </p:cNvSpPr>
          <p:nvPr>
            <p:ph type="title"/>
          </p:nvPr>
        </p:nvSpPr>
        <p:spPr/>
        <p:txBody>
          <a:bodyPr>
            <a:normAutofit/>
          </a:bodyPr>
          <a:lstStyle/>
          <a:p>
            <a:pPr lvl="1"/>
            <a:r>
              <a:rPr lang="en-BE" sz="3600" dirty="0">
                <a:latin typeface="+mj-lt"/>
              </a:rPr>
              <a:t>Amendments to UNR 117</a:t>
            </a:r>
            <a:r>
              <a:rPr lang="en-US" sz="3600" dirty="0">
                <a:latin typeface="+mj-lt"/>
              </a:rPr>
              <a:t> </a:t>
            </a:r>
            <a:r>
              <a:rPr lang="en-US" sz="3600" b="1" dirty="0">
                <a:latin typeface="+mj-lt"/>
              </a:rPr>
              <a:t>(GRBP/2025/28)</a:t>
            </a:r>
            <a:endParaRPr lang="en-BE" sz="3600" b="1" dirty="0">
              <a:latin typeface="+mj-lt"/>
            </a:endParaRPr>
          </a:p>
        </p:txBody>
      </p:sp>
      <p:sp>
        <p:nvSpPr>
          <p:cNvPr id="3" name="Content Placeholder 2">
            <a:extLst>
              <a:ext uri="{FF2B5EF4-FFF2-40B4-BE49-F238E27FC236}">
                <a16:creationId xmlns:a16="http://schemas.microsoft.com/office/drawing/2014/main" id="{E569BBE0-B4C1-D27E-3E44-1E17161A505D}"/>
              </a:ext>
            </a:extLst>
          </p:cNvPr>
          <p:cNvSpPr>
            <a:spLocks noGrp="1"/>
          </p:cNvSpPr>
          <p:nvPr>
            <p:ph idx="1"/>
          </p:nvPr>
        </p:nvSpPr>
        <p:spPr>
          <a:xfrm>
            <a:off x="838200" y="1470025"/>
            <a:ext cx="9245600" cy="4351338"/>
          </a:xfrm>
        </p:spPr>
        <p:txBody>
          <a:bodyPr>
            <a:normAutofit/>
          </a:bodyPr>
          <a:lstStyle/>
          <a:p>
            <a:pPr marL="0" lvl="1" indent="0">
              <a:buNone/>
            </a:pPr>
            <a:r>
              <a:rPr lang="en-BE" sz="2000" b="1" dirty="0"/>
              <a:t>Overview</a:t>
            </a:r>
          </a:p>
          <a:p>
            <a:pPr marL="457200" lvl="1" indent="0">
              <a:buNone/>
            </a:pPr>
            <a:endParaRPr kumimoji="0" lang="en-BE" altLang="en-US" sz="2000" b="1" i="0" u="none" strike="noStrike" cap="none" normalizeH="0" baseline="0" dirty="0">
              <a:ln>
                <a:noFill/>
              </a:ln>
              <a:solidFill>
                <a:schemeClr val="tx1"/>
              </a:solidFill>
              <a:effectLst/>
              <a:latin typeface="Arial" panose="020B0604020202020204" pitchFamily="34" charset="0"/>
            </a:endParaRPr>
          </a:p>
          <a:p>
            <a:pPr algn="just">
              <a:spcBef>
                <a:spcPts val="1200"/>
              </a:spcBef>
            </a:pPr>
            <a:r>
              <a:rPr lang="en-US" altLang="en-US" sz="2000" u="sng" dirty="0"/>
              <a:t>Justification</a:t>
            </a:r>
            <a:r>
              <a:rPr lang="en-US" altLang="en-US" sz="2000" dirty="0"/>
              <a:t>: </a:t>
            </a:r>
            <a:r>
              <a:rPr lang="en-BE" altLang="en-US" sz="2000" dirty="0"/>
              <a:t>e</a:t>
            </a:r>
            <a:r>
              <a:rPr lang="en-US" altLang="en-US" sz="2000" dirty="0"/>
              <a:t>stablishes the separation of abrasion requirements into a new dedicated UN Regulation, making UNR 117 more focused and streamlined.</a:t>
            </a:r>
            <a:endParaRPr lang="en-US" sz="2000" dirty="0"/>
          </a:p>
          <a:p>
            <a:pPr algn="just" eaLnBrk="0" fontAlgn="base" hangingPunct="0">
              <a:lnSpc>
                <a:spcPct val="100000"/>
              </a:lnSpc>
              <a:spcBef>
                <a:spcPts val="1200"/>
              </a:spcBef>
              <a:spcAft>
                <a:spcPct val="0"/>
              </a:spcAft>
            </a:pPr>
            <a:r>
              <a:rPr lang="en-US" altLang="en-US" sz="2000" dirty="0"/>
              <a:t> </a:t>
            </a:r>
            <a:r>
              <a:rPr lang="en-US" altLang="en-US" sz="2000" u="sng" dirty="0"/>
              <a:t>Scope change</a:t>
            </a:r>
            <a:r>
              <a:rPr lang="en-US" altLang="en-US" sz="2000" dirty="0"/>
              <a:t>: </a:t>
            </a:r>
            <a:r>
              <a:rPr lang="en-BE" altLang="en-US" sz="2000" dirty="0"/>
              <a:t>r</a:t>
            </a:r>
            <a:r>
              <a:rPr lang="en-US" altLang="en-US" sz="2000" dirty="0" err="1"/>
              <a:t>emoves</a:t>
            </a:r>
            <a:r>
              <a:rPr lang="en-US" altLang="en-US" sz="2000" dirty="0"/>
              <a:t> </a:t>
            </a:r>
            <a:r>
              <a:rPr lang="en-US" altLang="en-US" sz="2000" dirty="0" err="1"/>
              <a:t>tyre</a:t>
            </a:r>
            <a:r>
              <a:rPr lang="en-US" altLang="en-US" sz="2000" dirty="0"/>
              <a:t> abrasion provisions from UNR 117, focusing it exclusively on rolling resistance, rolling noise, and wet grip.</a:t>
            </a:r>
          </a:p>
          <a:p>
            <a:pPr algn="just" eaLnBrk="0" fontAlgn="base" hangingPunct="0">
              <a:lnSpc>
                <a:spcPct val="100000"/>
              </a:lnSpc>
              <a:spcBef>
                <a:spcPts val="1200"/>
              </a:spcBef>
              <a:spcAft>
                <a:spcPct val="0"/>
              </a:spcAft>
            </a:pPr>
            <a:r>
              <a:rPr lang="en-US" altLang="en-US" sz="2000" dirty="0"/>
              <a:t> </a:t>
            </a:r>
            <a:r>
              <a:rPr lang="en-US" altLang="en-US" sz="2000" u="sng" dirty="0"/>
              <a:t>Deletions</a:t>
            </a:r>
            <a:r>
              <a:rPr lang="en-US" altLang="en-US" sz="2000" dirty="0"/>
              <a:t>: </a:t>
            </a:r>
            <a:r>
              <a:rPr lang="en-BE" altLang="en-US" sz="2000" dirty="0"/>
              <a:t>a</a:t>
            </a:r>
            <a:r>
              <a:rPr lang="en-US" altLang="en-US" sz="2000" dirty="0" err="1"/>
              <a:t>ll</a:t>
            </a:r>
            <a:r>
              <a:rPr lang="en-US" altLang="en-US" sz="2000" dirty="0"/>
              <a:t> definitions, requirements, and annexes related to abrasion rate, abrasion level, and abrasion index for C1 </a:t>
            </a:r>
            <a:r>
              <a:rPr lang="en-US" altLang="en-US" sz="2000" dirty="0" err="1"/>
              <a:t>tyres</a:t>
            </a:r>
            <a:r>
              <a:rPr lang="en-US" altLang="en-US" sz="2000" dirty="0"/>
              <a:t> are deleted</a:t>
            </a:r>
            <a:r>
              <a:rPr lang="en-BE" altLang="en-US" sz="2000" dirty="0"/>
              <a:t> from UNR 117.</a:t>
            </a:r>
            <a:endParaRPr lang="en-US" altLang="en-US" sz="2000" dirty="0"/>
          </a:p>
          <a:p>
            <a:pPr algn="just" eaLnBrk="0" fontAlgn="base" hangingPunct="0">
              <a:lnSpc>
                <a:spcPct val="100000"/>
              </a:lnSpc>
              <a:spcBef>
                <a:spcPts val="1200"/>
              </a:spcBef>
              <a:spcAft>
                <a:spcPct val="0"/>
              </a:spcAft>
            </a:pPr>
            <a:r>
              <a:rPr lang="en-US" altLang="en-US" sz="2000" dirty="0"/>
              <a:t> </a:t>
            </a:r>
            <a:r>
              <a:rPr lang="en-US" altLang="en-US" sz="2000" u="sng" dirty="0"/>
              <a:t>Updated scope wording</a:t>
            </a:r>
            <a:r>
              <a:rPr lang="en-US" altLang="en-US" sz="2000" dirty="0"/>
              <a:t>: clarifies that UNR 117 applies to abrasion only until the new </a:t>
            </a:r>
            <a:r>
              <a:rPr lang="en-BE" altLang="en-US" sz="2000" dirty="0"/>
              <a:t>dedicated UNR </a:t>
            </a:r>
            <a:r>
              <a:rPr lang="en-US" altLang="en-US" sz="2000" dirty="0"/>
              <a:t>applies.</a:t>
            </a:r>
          </a:p>
          <a:p>
            <a:pPr marL="0" indent="0">
              <a:buNone/>
            </a:pPr>
            <a:endParaRPr lang="en-US" dirty="0"/>
          </a:p>
          <a:p>
            <a:pPr marL="457200" lvl="1" indent="0">
              <a:buNone/>
            </a:pPr>
            <a:endParaRPr lang="en-US" dirty="0"/>
          </a:p>
          <a:p>
            <a:pPr lvl="1"/>
            <a:endParaRPr lang="en-US" dirty="0"/>
          </a:p>
          <a:p>
            <a:pPr lvl="1"/>
            <a:endParaRPr lang="en-US" dirty="0"/>
          </a:p>
        </p:txBody>
      </p:sp>
      <p:sp>
        <p:nvSpPr>
          <p:cNvPr id="4" name="TextBox 3">
            <a:extLst>
              <a:ext uri="{FF2B5EF4-FFF2-40B4-BE49-F238E27FC236}">
                <a16:creationId xmlns:a16="http://schemas.microsoft.com/office/drawing/2014/main" id="{7A5C30D0-BEF9-D03D-E531-9732B29C8C3F}"/>
              </a:ext>
            </a:extLst>
          </p:cNvPr>
          <p:cNvSpPr txBox="1"/>
          <p:nvPr/>
        </p:nvSpPr>
        <p:spPr>
          <a:xfrm>
            <a:off x="8212429" y="154546"/>
            <a:ext cx="4211391" cy="369332"/>
          </a:xfrm>
          <a:prstGeom prst="rect">
            <a:avLst/>
          </a:prstGeom>
          <a:noFill/>
        </p:spPr>
        <p:txBody>
          <a:bodyPr wrap="square" rtlCol="0">
            <a:spAutoFit/>
          </a:bodyPr>
          <a:lstStyle/>
          <a:p>
            <a:r>
              <a:rPr lang="en-US" dirty="0">
                <a:solidFill>
                  <a:srgbClr val="FF0000"/>
                </a:solidFill>
              </a:rPr>
              <a:t>[DRAFT – TFTA discussion document]</a:t>
            </a:r>
          </a:p>
        </p:txBody>
      </p:sp>
      <p:sp>
        <p:nvSpPr>
          <p:cNvPr id="5" name="TextBox 4">
            <a:extLst>
              <a:ext uri="{FF2B5EF4-FFF2-40B4-BE49-F238E27FC236}">
                <a16:creationId xmlns:a16="http://schemas.microsoft.com/office/drawing/2014/main" id="{EDD4D815-8FB4-8E24-F003-FA19B800E152}"/>
              </a:ext>
            </a:extLst>
          </p:cNvPr>
          <p:cNvSpPr txBox="1"/>
          <p:nvPr/>
        </p:nvSpPr>
        <p:spPr>
          <a:xfrm>
            <a:off x="6462220" y="5856250"/>
            <a:ext cx="3855904"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b="1" dirty="0"/>
              <a:t>No changes since GRBP 82</a:t>
            </a:r>
          </a:p>
        </p:txBody>
      </p:sp>
    </p:spTree>
    <p:extLst>
      <p:ext uri="{BB962C8B-B14F-4D97-AF65-F5344CB8AC3E}">
        <p14:creationId xmlns:p14="http://schemas.microsoft.com/office/powerpoint/2010/main" val="30786731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FAF732-8533-CA71-EB8F-B9C52F6AB83E}"/>
              </a:ext>
            </a:extLst>
          </p:cNvPr>
          <p:cNvSpPr>
            <a:spLocks noGrp="1"/>
          </p:cNvSpPr>
          <p:nvPr>
            <p:ph type="title"/>
          </p:nvPr>
        </p:nvSpPr>
        <p:spPr/>
        <p:txBody>
          <a:bodyPr>
            <a:normAutofit/>
          </a:bodyPr>
          <a:lstStyle/>
          <a:p>
            <a:r>
              <a:rPr lang="en-US" sz="3600" dirty="0"/>
              <a:t>Technical Progress: </a:t>
            </a:r>
            <a:r>
              <a:rPr lang="en-US" sz="3600" b="1" dirty="0"/>
              <a:t>C2 </a:t>
            </a:r>
            <a:r>
              <a:rPr lang="en-US" sz="3600" b="1" dirty="0" err="1"/>
              <a:t>Tyres</a:t>
            </a:r>
            <a:endParaRPr lang="en-US" sz="3600" dirty="0"/>
          </a:p>
        </p:txBody>
      </p:sp>
      <p:sp>
        <p:nvSpPr>
          <p:cNvPr id="3" name="Content Placeholder 2">
            <a:extLst>
              <a:ext uri="{FF2B5EF4-FFF2-40B4-BE49-F238E27FC236}">
                <a16:creationId xmlns:a16="http://schemas.microsoft.com/office/drawing/2014/main" id="{EE2B1303-01F5-10BD-D0C9-B43DB1825AAF}"/>
              </a:ext>
            </a:extLst>
          </p:cNvPr>
          <p:cNvSpPr>
            <a:spLocks noGrp="1"/>
          </p:cNvSpPr>
          <p:nvPr>
            <p:ph idx="1"/>
          </p:nvPr>
        </p:nvSpPr>
        <p:spPr/>
        <p:txBody>
          <a:bodyPr/>
          <a:lstStyle/>
          <a:p>
            <a:r>
              <a:rPr lang="en-US" sz="2400" dirty="0"/>
              <a:t>With </a:t>
            </a:r>
            <a:r>
              <a:rPr lang="en-US" sz="2400" dirty="0" err="1"/>
              <a:t>finalisation</a:t>
            </a:r>
            <a:r>
              <a:rPr lang="en-US" sz="2400" dirty="0"/>
              <a:t> of C1 close, the TF focus shifts to C2.</a:t>
            </a:r>
          </a:p>
          <a:p>
            <a:r>
              <a:rPr lang="en-US" sz="2400" b="1" dirty="0"/>
              <a:t>Activity (Sept 26- Feb 26):</a:t>
            </a:r>
            <a:endParaRPr lang="en-US" sz="2400" dirty="0"/>
          </a:p>
          <a:p>
            <a:pPr lvl="1"/>
            <a:r>
              <a:rPr lang="en-US" dirty="0"/>
              <a:t>Launch of the </a:t>
            </a:r>
            <a:r>
              <a:rPr lang="en-US" b="1" dirty="0"/>
              <a:t>C2 Market Assessment</a:t>
            </a:r>
            <a:r>
              <a:rPr lang="en-US" dirty="0"/>
              <a:t>.</a:t>
            </a:r>
          </a:p>
          <a:p>
            <a:pPr lvl="1"/>
            <a:r>
              <a:rPr lang="en-US" dirty="0"/>
              <a:t>Selection of ~50 representative C2 </a:t>
            </a:r>
            <a:r>
              <a:rPr lang="en-US" dirty="0" err="1"/>
              <a:t>tyre</a:t>
            </a:r>
            <a:r>
              <a:rPr lang="en-US" dirty="0"/>
              <a:t> models.</a:t>
            </a:r>
          </a:p>
          <a:p>
            <a:r>
              <a:rPr lang="en-US" sz="2400" b="1" dirty="0"/>
              <a:t>Method Adaptation (by June 2026):</a:t>
            </a:r>
            <a:r>
              <a:rPr lang="en-US" sz="2400" dirty="0"/>
              <a:t> Testing is underway to verify if the C1 test methods (Vehicle convoy loads / Drum parameters) need adjustment for the heavier duty cycle of C2 vans.</a:t>
            </a:r>
          </a:p>
          <a:p>
            <a:r>
              <a:rPr lang="en-US" sz="2400" b="1" dirty="0"/>
              <a:t>Target:</a:t>
            </a:r>
            <a:r>
              <a:rPr lang="en-US" sz="2400" dirty="0"/>
              <a:t> Test protocol and preliminary C2 data expected by </a:t>
            </a:r>
            <a:r>
              <a:rPr lang="en-US" sz="2400" b="1" dirty="0"/>
              <a:t>September 2026</a:t>
            </a:r>
            <a:r>
              <a:rPr lang="en-US" sz="2400" dirty="0"/>
              <a:t>.</a:t>
            </a:r>
          </a:p>
          <a:p>
            <a:endParaRPr lang="en-US" dirty="0"/>
          </a:p>
        </p:txBody>
      </p:sp>
      <p:sp>
        <p:nvSpPr>
          <p:cNvPr id="4" name="TextBox 3">
            <a:extLst>
              <a:ext uri="{FF2B5EF4-FFF2-40B4-BE49-F238E27FC236}">
                <a16:creationId xmlns:a16="http://schemas.microsoft.com/office/drawing/2014/main" id="{6D896A40-414C-3E64-DE8A-E89B96DDE508}"/>
              </a:ext>
            </a:extLst>
          </p:cNvPr>
          <p:cNvSpPr txBox="1"/>
          <p:nvPr/>
        </p:nvSpPr>
        <p:spPr>
          <a:xfrm>
            <a:off x="8212429" y="154546"/>
            <a:ext cx="4211391" cy="369332"/>
          </a:xfrm>
          <a:prstGeom prst="rect">
            <a:avLst/>
          </a:prstGeom>
          <a:noFill/>
        </p:spPr>
        <p:txBody>
          <a:bodyPr wrap="square" rtlCol="0">
            <a:spAutoFit/>
          </a:bodyPr>
          <a:lstStyle/>
          <a:p>
            <a:r>
              <a:rPr lang="en-US" dirty="0">
                <a:solidFill>
                  <a:srgbClr val="FF0000"/>
                </a:solidFill>
              </a:rPr>
              <a:t>[DRAFT – TFTA discussion document]</a:t>
            </a:r>
          </a:p>
        </p:txBody>
      </p:sp>
    </p:spTree>
    <p:extLst>
      <p:ext uri="{BB962C8B-B14F-4D97-AF65-F5344CB8AC3E}">
        <p14:creationId xmlns:p14="http://schemas.microsoft.com/office/powerpoint/2010/main" val="3360078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au 10">
            <a:extLst>
              <a:ext uri="{FF2B5EF4-FFF2-40B4-BE49-F238E27FC236}">
                <a16:creationId xmlns:a16="http://schemas.microsoft.com/office/drawing/2014/main" id="{FCEED9E6-0F59-9F6A-D380-2D8D4689BD0C}"/>
              </a:ext>
            </a:extLst>
          </p:cNvPr>
          <p:cNvGraphicFramePr>
            <a:graphicFrameLocks/>
          </p:cNvGraphicFramePr>
          <p:nvPr>
            <p:extLst>
              <p:ext uri="{D42A27DB-BD31-4B8C-83A1-F6EECF244321}">
                <p14:modId xmlns:p14="http://schemas.microsoft.com/office/powerpoint/2010/main" val="1092375503"/>
              </p:ext>
            </p:extLst>
          </p:nvPr>
        </p:nvGraphicFramePr>
        <p:xfrm>
          <a:off x="838199" y="1556175"/>
          <a:ext cx="10896601" cy="4821120"/>
        </p:xfrm>
        <a:graphic>
          <a:graphicData uri="http://schemas.openxmlformats.org/drawingml/2006/table">
            <a:tbl>
              <a:tblPr firstRow="1" bandRow="1">
                <a:tableStyleId>{5940675A-B579-460E-94D1-54222C63F5DA}</a:tableStyleId>
              </a:tblPr>
              <a:tblGrid>
                <a:gridCol w="2040156">
                  <a:extLst>
                    <a:ext uri="{9D8B030D-6E8A-4147-A177-3AD203B41FA5}">
                      <a16:colId xmlns:a16="http://schemas.microsoft.com/office/drawing/2014/main" val="1695131126"/>
                    </a:ext>
                  </a:extLst>
                </a:gridCol>
                <a:gridCol w="8856445">
                  <a:extLst>
                    <a:ext uri="{9D8B030D-6E8A-4147-A177-3AD203B41FA5}">
                      <a16:colId xmlns:a16="http://schemas.microsoft.com/office/drawing/2014/main" val="427866157"/>
                    </a:ext>
                  </a:extLst>
                </a:gridCol>
              </a:tblGrid>
              <a:tr h="144000">
                <a:tc>
                  <a:txBody>
                    <a:bodyPr/>
                    <a:lstStyle/>
                    <a:p>
                      <a:pPr algn="ctr"/>
                      <a:endParaRPr lang="en-GB" sz="200" b="1" noProof="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endParaRPr lang="en-GB" sz="200" noProof="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noFill/>
                      <a:prstDash val="solid"/>
                      <a:round/>
                      <a:headEnd type="none" w="med" len="med"/>
                      <a:tailEnd type="none" w="med" len="med"/>
                    </a:lnB>
                    <a:noFill/>
                  </a:tcPr>
                </a:tc>
                <a:extLst>
                  <a:ext uri="{0D108BD9-81ED-4DB2-BD59-A6C34878D82A}">
                    <a16:rowId xmlns:a16="http://schemas.microsoft.com/office/drawing/2014/main" val="1372218748"/>
                  </a:ext>
                </a:extLst>
              </a:tr>
              <a:tr h="370840">
                <a:tc>
                  <a:txBody>
                    <a:bodyPr/>
                    <a:lstStyle/>
                    <a:p>
                      <a:pPr algn="ctr"/>
                      <a:r>
                        <a:rPr lang="en-GB" b="1" noProof="0" dirty="0"/>
                        <a:t>C1 tyres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solidFill>
                      <a:schemeClr val="bg1">
                        <a:lumMod val="8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kern="1200" noProof="0" dirty="0">
                          <a:solidFill>
                            <a:schemeClr val="tx1"/>
                          </a:solidFill>
                          <a:latin typeface="+mn-lt"/>
                          <a:ea typeface="+mn-ea"/>
                          <a:cs typeface="+mn-cs"/>
                        </a:rPr>
                        <a:t>Develop proposal for C1 tyre abrasion limits – Working document at GRBP in </a:t>
                      </a:r>
                      <a:r>
                        <a:rPr lang="en-GB" sz="1800" b="1" kern="1200" noProof="0" dirty="0">
                          <a:solidFill>
                            <a:schemeClr val="tx1"/>
                          </a:solidFill>
                          <a:latin typeface="+mn-lt"/>
                          <a:ea typeface="+mn-ea"/>
                          <a:cs typeface="+mn-cs"/>
                        </a:rPr>
                        <a:t>Sept 2025 </a:t>
                      </a:r>
                      <a:r>
                        <a:rPr lang="en-GB" sz="1800" noProof="0" dirty="0">
                          <a:solidFill>
                            <a:srgbClr val="00B050"/>
                          </a:solidFill>
                          <a:sym typeface="Wingdings" panose="05000000000000000000" pitchFamily="2" charset="2"/>
                        </a:rPr>
                        <a:t></a:t>
                      </a:r>
                      <a:r>
                        <a:rPr lang="en-GB" sz="1800" noProof="0" dirty="0">
                          <a:solidFill>
                            <a:srgbClr val="FFC000"/>
                          </a:solidFill>
                          <a:sym typeface="Wingdings" panose="05000000000000000000" pitchFamily="2" charset="2"/>
                        </a:rPr>
                        <a:t> </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kern="1200" noProof="0" dirty="0">
                          <a:solidFill>
                            <a:schemeClr val="tx1"/>
                          </a:solidFill>
                          <a:latin typeface="+mn-lt"/>
                          <a:ea typeface="+mn-ea"/>
                          <a:cs typeface="+mn-cs"/>
                        </a:rPr>
                        <a:t>Develop an informal document addressing remaining issues in working document and targeting adoption at GRBP </a:t>
                      </a:r>
                      <a:r>
                        <a:rPr lang="en-GB" sz="1800" kern="1200" noProof="0" dirty="0">
                          <a:solidFill>
                            <a:schemeClr val="tx1"/>
                          </a:solidFill>
                          <a:highlight>
                            <a:srgbClr val="FFFF00"/>
                          </a:highlight>
                          <a:latin typeface="+mn-lt"/>
                          <a:ea typeface="+mn-ea"/>
                          <a:cs typeface="+mn-cs"/>
                        </a:rPr>
                        <a:t>February 2026</a:t>
                      </a:r>
                      <a:r>
                        <a:rPr lang="en-GB" sz="1800" b="1" kern="1200" noProof="0" dirty="0">
                          <a:solidFill>
                            <a:schemeClr val="tx1"/>
                          </a:solidFill>
                          <a:highlight>
                            <a:srgbClr val="FFFF00"/>
                          </a:highlight>
                          <a:latin typeface="+mn-lt"/>
                          <a:ea typeface="+mn-ea"/>
                          <a:cs typeface="+mn-cs"/>
                        </a:rPr>
                        <a:t> </a:t>
                      </a:r>
                      <a:r>
                        <a:rPr lang="en-GB" sz="1800" baseline="0" noProof="0" dirty="0">
                          <a:solidFill>
                            <a:srgbClr val="FFC000"/>
                          </a:solidFill>
                          <a:sym typeface="Wingdings" panose="05000000000000000000" pitchFamily="2" charset="2"/>
                        </a:rPr>
                        <a:t></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kern="1200" noProof="0" dirty="0">
                          <a:solidFill>
                            <a:srgbClr val="FF0000"/>
                          </a:solidFill>
                          <a:latin typeface="+mn-lt"/>
                          <a:ea typeface="+mn-ea"/>
                          <a:cs typeface="+mn-cs"/>
                        </a:rPr>
                        <a:t>Assess the feasibility of rating and definition of the mileage of tyres -</a:t>
                      </a:r>
                      <a:r>
                        <a:rPr lang="en-US" dirty="0">
                          <a:solidFill>
                            <a:srgbClr val="FF0000"/>
                          </a:solidFill>
                        </a:rPr>
                        <a:t>“relative mileage potential calculated performance”</a:t>
                      </a:r>
                      <a:r>
                        <a:rPr lang="en-GB" sz="1800" kern="1200" noProof="0" dirty="0">
                          <a:solidFill>
                            <a:srgbClr val="FF0000"/>
                          </a:solidFill>
                          <a:latin typeface="+mn-lt"/>
                          <a:ea typeface="+mn-ea"/>
                          <a:cs typeface="+mn-cs"/>
                        </a:rPr>
                        <a:t>- ongoing - </a:t>
                      </a:r>
                      <a:r>
                        <a:rPr lang="en-GB" sz="1800" b="1" strike="sngStrike" kern="1200" noProof="0" dirty="0">
                          <a:solidFill>
                            <a:srgbClr val="FF0000"/>
                          </a:solidFill>
                          <a:highlight>
                            <a:srgbClr val="FFFF00"/>
                          </a:highlight>
                          <a:latin typeface="+mn-lt"/>
                          <a:ea typeface="+mn-ea"/>
                          <a:cs typeface="+mn-cs"/>
                        </a:rPr>
                        <a:t>February</a:t>
                      </a:r>
                      <a:r>
                        <a:rPr lang="en-GB" sz="1800" b="1" kern="1200" noProof="0" dirty="0">
                          <a:solidFill>
                            <a:srgbClr val="FF0000"/>
                          </a:solidFill>
                          <a:highlight>
                            <a:srgbClr val="FFFF00"/>
                          </a:highlight>
                          <a:latin typeface="+mn-lt"/>
                          <a:ea typeface="+mn-ea"/>
                          <a:cs typeface="+mn-cs"/>
                        </a:rPr>
                        <a:t> Sept </a:t>
                      </a:r>
                      <a:r>
                        <a:rPr lang="en-GB" sz="1800" b="1" kern="1200" noProof="0" dirty="0">
                          <a:solidFill>
                            <a:srgbClr val="FF0000"/>
                          </a:solidFill>
                          <a:latin typeface="+mn-lt"/>
                          <a:ea typeface="+mn-ea"/>
                          <a:cs typeface="+mn-cs"/>
                        </a:rPr>
                        <a:t>2026 </a:t>
                      </a:r>
                      <a:r>
                        <a:rPr lang="en-GB" sz="1800" baseline="0" noProof="0" dirty="0">
                          <a:solidFill>
                            <a:srgbClr val="FF0000"/>
                          </a:solidFill>
                          <a:sym typeface="Wingdings" panose="05000000000000000000" pitchFamily="2" charset="2"/>
                        </a:rPr>
                        <a:t></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baseline="0" noProof="0" dirty="0">
                          <a:solidFill>
                            <a:srgbClr val="FF0000"/>
                          </a:solidFill>
                          <a:sym typeface="Wingdings" panose="05000000000000000000" pitchFamily="2" charset="2"/>
                        </a:rPr>
                        <a:t>NEW – conduct further work on C1 method</a:t>
                      </a:r>
                      <a:r>
                        <a:rPr lang="en-GB" sz="1800" baseline="0" noProof="0" dirty="0">
                          <a:solidFill>
                            <a:srgbClr val="FF0000"/>
                          </a:solidFill>
                          <a:highlight>
                            <a:srgbClr val="FFFF00"/>
                          </a:highlight>
                          <a:sym typeface="Wingdings" panose="05000000000000000000" pitchFamily="2" charset="2"/>
                        </a:rPr>
                        <a:t>s</a:t>
                      </a:r>
                      <a:r>
                        <a:rPr lang="en-GB" sz="1800" baseline="0" noProof="0" dirty="0">
                          <a:solidFill>
                            <a:srgbClr val="FF0000"/>
                          </a:solidFill>
                          <a:sym typeface="Wingdings" panose="05000000000000000000" pitchFamily="2" charset="2"/>
                        </a:rPr>
                        <a:t> improvement – working document at GRBP in </a:t>
                      </a:r>
                      <a:r>
                        <a:rPr lang="en-GB" sz="1800" b="1" baseline="0" noProof="0" dirty="0">
                          <a:solidFill>
                            <a:srgbClr val="FF0000"/>
                          </a:solidFill>
                          <a:sym typeface="Wingdings" panose="05000000000000000000" pitchFamily="2" charset="2"/>
                        </a:rPr>
                        <a:t>Sept 2026 </a:t>
                      </a:r>
                      <a:r>
                        <a:rPr lang="en-GB" sz="1800" baseline="0" noProof="0" dirty="0">
                          <a:solidFill>
                            <a:srgbClr val="FF0000"/>
                          </a:solidFill>
                          <a:sym typeface="Wingdings" panose="05000000000000000000" pitchFamily="2" charset="2"/>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tcPr>
                </a:tc>
                <a:extLst>
                  <a:ext uri="{0D108BD9-81ED-4DB2-BD59-A6C34878D82A}">
                    <a16:rowId xmlns:a16="http://schemas.microsoft.com/office/drawing/2014/main" val="814286836"/>
                  </a:ext>
                </a:extLst>
              </a:tr>
              <a:tr h="144000">
                <a:tc>
                  <a:txBody>
                    <a:bodyPr/>
                    <a:lstStyle/>
                    <a:p>
                      <a:pPr algn="ctr"/>
                      <a:endParaRPr lang="en-GB" sz="200" b="1" noProof="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endParaRPr lang="en-GB" sz="200" noProof="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noFill/>
                      <a:prstDash val="solid"/>
                      <a:round/>
                      <a:headEnd type="none" w="med" len="med"/>
                      <a:tailEnd type="none" w="med" len="med"/>
                    </a:lnB>
                    <a:noFill/>
                  </a:tcPr>
                </a:tc>
                <a:extLst>
                  <a:ext uri="{0D108BD9-81ED-4DB2-BD59-A6C34878D82A}">
                    <a16:rowId xmlns:a16="http://schemas.microsoft.com/office/drawing/2014/main" val="2673135499"/>
                  </a:ext>
                </a:extLst>
              </a:tr>
              <a:tr h="370840">
                <a:tc>
                  <a:txBody>
                    <a:bodyPr/>
                    <a:lstStyle/>
                    <a:p>
                      <a:pPr algn="ctr"/>
                      <a:r>
                        <a:rPr lang="en-GB" b="1" noProof="0" dirty="0"/>
                        <a:t>C2 tyres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285750" lvl="0" indent="-285750">
                        <a:buFont typeface="Arial" panose="020B0604020202020204" pitchFamily="34" charset="0"/>
                        <a:buChar char="•"/>
                      </a:pPr>
                      <a:r>
                        <a:rPr lang="en-GB" sz="1800" kern="1200" noProof="0" dirty="0">
                          <a:solidFill>
                            <a:schemeClr val="tx1"/>
                          </a:solidFill>
                          <a:latin typeface="+mn-lt"/>
                          <a:ea typeface="+mn-ea"/>
                          <a:cs typeface="+mn-cs"/>
                        </a:rPr>
                        <a:t>Assessment of C1 method suitability for C2 tyres – ongoing </a:t>
                      </a:r>
                      <a:r>
                        <a:rPr lang="en-GB" sz="1800" baseline="0" noProof="0" dirty="0">
                          <a:solidFill>
                            <a:srgbClr val="FFC000"/>
                          </a:solidFill>
                          <a:sym typeface="Wingdings" panose="05000000000000000000" pitchFamily="2" charset="2"/>
                        </a:rPr>
                        <a:t></a:t>
                      </a:r>
                      <a:endParaRPr lang="en-GB" sz="1800" kern="1200" noProof="0" dirty="0">
                        <a:solidFill>
                          <a:schemeClr val="tx1"/>
                        </a:solidFill>
                        <a:latin typeface="+mn-lt"/>
                        <a:ea typeface="+mn-ea"/>
                        <a:cs typeface="+mn-cs"/>
                      </a:endParaRPr>
                    </a:p>
                    <a:p>
                      <a:pPr marL="285750" lvl="0" indent="-285750">
                        <a:buFont typeface="Arial" panose="020B0604020202020204" pitchFamily="34" charset="0"/>
                        <a:buChar char="•"/>
                      </a:pPr>
                      <a:r>
                        <a:rPr lang="en-GB" sz="1800" kern="1200" noProof="0" dirty="0">
                          <a:solidFill>
                            <a:schemeClr val="tx1"/>
                          </a:solidFill>
                          <a:latin typeface="+mn-lt"/>
                          <a:ea typeface="+mn-ea"/>
                          <a:cs typeface="+mn-cs"/>
                        </a:rPr>
                        <a:t>Propose abrasion method(s) – working document at GRBP in </a:t>
                      </a:r>
                      <a:r>
                        <a:rPr lang="en-GB" sz="1800" b="1" strike="noStrike" kern="1200" noProof="0" dirty="0">
                          <a:solidFill>
                            <a:schemeClr val="tx1"/>
                          </a:solidFill>
                          <a:latin typeface="+mn-lt"/>
                          <a:ea typeface="+mn-ea"/>
                          <a:cs typeface="+mn-cs"/>
                        </a:rPr>
                        <a:t>Feb</a:t>
                      </a:r>
                      <a:r>
                        <a:rPr lang="en-GB" sz="1800" b="1" kern="1200" noProof="0" dirty="0">
                          <a:solidFill>
                            <a:schemeClr val="tx1"/>
                          </a:solidFill>
                          <a:latin typeface="+mn-lt"/>
                          <a:ea typeface="+mn-ea"/>
                          <a:cs typeface="+mn-cs"/>
                        </a:rPr>
                        <a:t> 2026</a:t>
                      </a:r>
                      <a:endParaRPr lang="en-GB" sz="1800" kern="1200" noProof="0" dirty="0">
                        <a:solidFill>
                          <a:schemeClr val="tx1"/>
                        </a:solidFill>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kern="1200" noProof="0" dirty="0">
                          <a:solidFill>
                            <a:schemeClr val="tx1"/>
                          </a:solidFill>
                          <a:latin typeface="+mn-lt"/>
                          <a:ea typeface="+mn-ea"/>
                          <a:cs typeface="+mn-cs"/>
                        </a:rPr>
                        <a:t>Develop proposal for C2 tyre abrasion limits – working document at GRBP in </a:t>
                      </a:r>
                      <a:r>
                        <a:rPr lang="en-GB" sz="1800" b="1" kern="1200" noProof="0" dirty="0">
                          <a:solidFill>
                            <a:schemeClr val="tx1"/>
                          </a:solidFill>
                          <a:latin typeface="+mn-lt"/>
                          <a:ea typeface="+mn-ea"/>
                          <a:cs typeface="+mn-cs"/>
                        </a:rPr>
                        <a:t>Sept 2027</a:t>
                      </a:r>
                      <a:endParaRPr lang="en-GB" sz="1800" kern="1200" noProof="0" dirty="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4571535"/>
                  </a:ext>
                </a:extLst>
              </a:tr>
              <a:tr h="144000">
                <a:tc>
                  <a:txBody>
                    <a:bodyPr/>
                    <a:lstStyle/>
                    <a:p>
                      <a:pPr algn="ctr"/>
                      <a:endParaRPr lang="en-GB" sz="200" b="1" noProof="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noFill/>
                  </a:tcPr>
                </a:tc>
                <a:tc>
                  <a:txBody>
                    <a:bodyPr/>
                    <a:lstStyle/>
                    <a:p>
                      <a:endParaRPr lang="en-GB" sz="200" noProof="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tcPr>
                </a:tc>
                <a:extLst>
                  <a:ext uri="{0D108BD9-81ED-4DB2-BD59-A6C34878D82A}">
                    <a16:rowId xmlns:a16="http://schemas.microsoft.com/office/drawing/2014/main" val="3125409865"/>
                  </a:ext>
                </a:extLst>
              </a:tr>
              <a:tr h="370840">
                <a:tc>
                  <a:txBody>
                    <a:bodyPr/>
                    <a:lstStyle/>
                    <a:p>
                      <a:pPr algn="ctr"/>
                      <a:r>
                        <a:rPr lang="en-GB" b="1" noProof="0" dirty="0"/>
                        <a:t>C3 tyres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solidFill>
                      <a:schemeClr val="bg1">
                        <a:lumMod val="85000"/>
                      </a:schemeClr>
                    </a:solidFill>
                  </a:tcPr>
                </a:tc>
                <a:tc>
                  <a:txBody>
                    <a:bodyPr/>
                    <a:lstStyle/>
                    <a:p>
                      <a:pPr marL="285750" lvl="0" indent="-285750">
                        <a:buFont typeface="Arial" panose="020B0604020202020204" pitchFamily="34" charset="0"/>
                        <a:buChar char="•"/>
                      </a:pPr>
                      <a:r>
                        <a:rPr lang="en-GB" sz="1800" kern="1200" noProof="0" dirty="0">
                          <a:solidFill>
                            <a:schemeClr val="tx1"/>
                          </a:solidFill>
                          <a:latin typeface="+mn-lt"/>
                          <a:ea typeface="+mn-ea"/>
                          <a:cs typeface="+mn-cs"/>
                        </a:rPr>
                        <a:t>Propose abrasion method(s) – working document at GRBP in </a:t>
                      </a:r>
                      <a:r>
                        <a:rPr lang="en-GB" sz="1800" b="1" kern="1200" noProof="0" dirty="0">
                          <a:solidFill>
                            <a:schemeClr val="tx1"/>
                          </a:solidFill>
                          <a:latin typeface="+mn-lt"/>
                          <a:ea typeface="+mn-ea"/>
                          <a:cs typeface="+mn-cs"/>
                        </a:rPr>
                        <a:t>Feb 2027</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kern="1200" noProof="0" dirty="0">
                          <a:solidFill>
                            <a:schemeClr val="tx1"/>
                          </a:solidFill>
                          <a:latin typeface="+mn-lt"/>
                          <a:ea typeface="+mn-ea"/>
                          <a:cs typeface="+mn-cs"/>
                        </a:rPr>
                        <a:t>Develop proposal for C3 tyre abrasion limits – working document at GRBP in </a:t>
                      </a:r>
                      <a:r>
                        <a:rPr lang="en-GB" sz="1800" b="1" kern="1200" noProof="0" dirty="0">
                          <a:solidFill>
                            <a:schemeClr val="tx1"/>
                          </a:solidFill>
                          <a:latin typeface="+mn-lt"/>
                          <a:ea typeface="+mn-ea"/>
                          <a:cs typeface="+mn-cs"/>
                        </a:rPr>
                        <a:t>Sept 2029</a:t>
                      </a:r>
                      <a:endParaRPr lang="en-GB" b="1" noProof="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tcPr>
                </a:tc>
                <a:extLst>
                  <a:ext uri="{0D108BD9-81ED-4DB2-BD59-A6C34878D82A}">
                    <a16:rowId xmlns:a16="http://schemas.microsoft.com/office/drawing/2014/main" val="3104175066"/>
                  </a:ext>
                </a:extLst>
              </a:tr>
            </a:tbl>
          </a:graphicData>
        </a:graphic>
      </p:graphicFrame>
      <p:sp>
        <p:nvSpPr>
          <p:cNvPr id="2" name="Titre 1">
            <a:extLst>
              <a:ext uri="{FF2B5EF4-FFF2-40B4-BE49-F238E27FC236}">
                <a16:creationId xmlns:a16="http://schemas.microsoft.com/office/drawing/2014/main" id="{E596CCCF-D803-40C5-B837-47134238E28F}"/>
              </a:ext>
            </a:extLst>
          </p:cNvPr>
          <p:cNvSpPr>
            <a:spLocks noGrp="1"/>
          </p:cNvSpPr>
          <p:nvPr>
            <p:ph type="title"/>
          </p:nvPr>
        </p:nvSpPr>
        <p:spPr>
          <a:xfrm>
            <a:off x="838200" y="365125"/>
            <a:ext cx="10515600" cy="925793"/>
          </a:xfrm>
        </p:spPr>
        <p:txBody>
          <a:bodyPr/>
          <a:lstStyle/>
          <a:p>
            <a:pPr algn="ctr"/>
            <a:r>
              <a:rPr lang="en-GB" dirty="0"/>
              <a:t>Task Force on Tyre Abrasion: next steps</a:t>
            </a:r>
            <a:endParaRPr lang="fr-FR" dirty="0"/>
          </a:p>
        </p:txBody>
      </p:sp>
      <p:sp>
        <p:nvSpPr>
          <p:cNvPr id="6" name="Espace réservé du numéro de diapositive 5">
            <a:extLst>
              <a:ext uri="{FF2B5EF4-FFF2-40B4-BE49-F238E27FC236}">
                <a16:creationId xmlns:a16="http://schemas.microsoft.com/office/drawing/2014/main" id="{89666795-9385-4A47-9B82-E183B614B3E3}"/>
              </a:ext>
            </a:extLst>
          </p:cNvPr>
          <p:cNvSpPr>
            <a:spLocks noGrp="1"/>
          </p:cNvSpPr>
          <p:nvPr>
            <p:ph type="sldNum" sz="quarter" idx="12"/>
          </p:nvPr>
        </p:nvSpPr>
        <p:spPr/>
        <p:txBody>
          <a:bodyPr/>
          <a:lstStyle/>
          <a:p>
            <a:fld id="{3B145D37-6DEC-499C-8062-DD8488EC10D3}" type="slidenum">
              <a:rPr lang="fr-FR" smtClean="0"/>
              <a:t>19</a:t>
            </a:fld>
            <a:endParaRPr lang="fr-FR"/>
          </a:p>
        </p:txBody>
      </p:sp>
      <p:sp>
        <p:nvSpPr>
          <p:cNvPr id="3" name="Espace réservé du pied de page 3">
            <a:extLst>
              <a:ext uri="{FF2B5EF4-FFF2-40B4-BE49-F238E27FC236}">
                <a16:creationId xmlns:a16="http://schemas.microsoft.com/office/drawing/2014/main" id="{06BFB6F5-C06C-481C-D926-A21E62FB5148}"/>
              </a:ext>
            </a:extLst>
          </p:cNvPr>
          <p:cNvSpPr>
            <a:spLocks noGrp="1"/>
          </p:cNvSpPr>
          <p:nvPr>
            <p:ph type="ftr" sz="quarter" idx="11"/>
          </p:nvPr>
        </p:nvSpPr>
        <p:spPr>
          <a:xfrm>
            <a:off x="4038600" y="6356350"/>
            <a:ext cx="4114800" cy="365125"/>
          </a:xfrm>
        </p:spPr>
        <p:txBody>
          <a:bodyPr/>
          <a:lstStyle/>
          <a:p>
            <a:r>
              <a:rPr lang="fr-FR"/>
              <a:t>TF on Tyre Abrasion</a:t>
            </a:r>
          </a:p>
        </p:txBody>
      </p:sp>
      <p:sp>
        <p:nvSpPr>
          <p:cNvPr id="4" name="TextBox 3">
            <a:extLst>
              <a:ext uri="{FF2B5EF4-FFF2-40B4-BE49-F238E27FC236}">
                <a16:creationId xmlns:a16="http://schemas.microsoft.com/office/drawing/2014/main" id="{E7A9FBFB-8B05-F206-DAF1-1439D089AF16}"/>
              </a:ext>
            </a:extLst>
          </p:cNvPr>
          <p:cNvSpPr txBox="1"/>
          <p:nvPr/>
        </p:nvSpPr>
        <p:spPr>
          <a:xfrm>
            <a:off x="8212429" y="154546"/>
            <a:ext cx="4211391" cy="369332"/>
          </a:xfrm>
          <a:prstGeom prst="rect">
            <a:avLst/>
          </a:prstGeom>
          <a:noFill/>
        </p:spPr>
        <p:txBody>
          <a:bodyPr wrap="square" rtlCol="0">
            <a:spAutoFit/>
          </a:bodyPr>
          <a:lstStyle/>
          <a:p>
            <a:r>
              <a:rPr lang="en-US" dirty="0">
                <a:solidFill>
                  <a:srgbClr val="FF0000"/>
                </a:solidFill>
              </a:rPr>
              <a:t>[DRAFT – TFTA discussion document]</a:t>
            </a:r>
          </a:p>
        </p:txBody>
      </p:sp>
    </p:spTree>
    <p:extLst>
      <p:ext uri="{BB962C8B-B14F-4D97-AF65-F5344CB8AC3E}">
        <p14:creationId xmlns:p14="http://schemas.microsoft.com/office/powerpoint/2010/main" val="41841927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B0BF722-E066-49B9-A779-3CDCF613DA70}"/>
              </a:ext>
            </a:extLst>
          </p:cNvPr>
          <p:cNvSpPr>
            <a:spLocks noGrp="1"/>
          </p:cNvSpPr>
          <p:nvPr>
            <p:ph type="title"/>
          </p:nvPr>
        </p:nvSpPr>
        <p:spPr>
          <a:xfrm>
            <a:off x="838200" y="85426"/>
            <a:ext cx="10515600" cy="919538"/>
          </a:xfrm>
        </p:spPr>
        <p:txBody>
          <a:bodyPr/>
          <a:lstStyle/>
          <a:p>
            <a:pPr algn="ctr"/>
            <a:r>
              <a:rPr lang="en-GB"/>
              <a:t>Task Force on Tyre Abrasion</a:t>
            </a:r>
          </a:p>
        </p:txBody>
      </p:sp>
      <p:graphicFrame>
        <p:nvGraphicFramePr>
          <p:cNvPr id="10" name="Tableau 10">
            <a:extLst>
              <a:ext uri="{FF2B5EF4-FFF2-40B4-BE49-F238E27FC236}">
                <a16:creationId xmlns:a16="http://schemas.microsoft.com/office/drawing/2014/main" id="{C8594C73-26ED-49AC-BB15-8A214F054849}"/>
              </a:ext>
            </a:extLst>
          </p:cNvPr>
          <p:cNvGraphicFramePr>
            <a:graphicFrameLocks noGrp="1"/>
          </p:cNvGraphicFramePr>
          <p:nvPr>
            <p:ph idx="1"/>
            <p:extLst>
              <p:ext uri="{D42A27DB-BD31-4B8C-83A1-F6EECF244321}">
                <p14:modId xmlns:p14="http://schemas.microsoft.com/office/powerpoint/2010/main" val="1013893754"/>
              </p:ext>
            </p:extLst>
          </p:nvPr>
        </p:nvGraphicFramePr>
        <p:xfrm>
          <a:off x="557939" y="834945"/>
          <a:ext cx="11174277" cy="5990832"/>
        </p:xfrm>
        <a:graphic>
          <a:graphicData uri="http://schemas.openxmlformats.org/drawingml/2006/table">
            <a:tbl>
              <a:tblPr firstRow="1" bandRow="1">
                <a:tableStyleId>{5940675A-B579-460E-94D1-54222C63F5DA}</a:tableStyleId>
              </a:tblPr>
              <a:tblGrid>
                <a:gridCol w="1760820">
                  <a:extLst>
                    <a:ext uri="{9D8B030D-6E8A-4147-A177-3AD203B41FA5}">
                      <a16:colId xmlns:a16="http://schemas.microsoft.com/office/drawing/2014/main" val="1695131126"/>
                    </a:ext>
                  </a:extLst>
                </a:gridCol>
                <a:gridCol w="9413457">
                  <a:extLst>
                    <a:ext uri="{9D8B030D-6E8A-4147-A177-3AD203B41FA5}">
                      <a16:colId xmlns:a16="http://schemas.microsoft.com/office/drawing/2014/main" val="427866157"/>
                    </a:ext>
                  </a:extLst>
                </a:gridCol>
              </a:tblGrid>
              <a:tr h="2844000">
                <a:tc>
                  <a:txBody>
                    <a:bodyPr/>
                    <a:lstStyle/>
                    <a:p>
                      <a:pPr algn="ctr"/>
                      <a:r>
                        <a:rPr lang="en-GB" b="1" noProof="0" dirty="0"/>
                        <a:t>Targets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marL="285750" indent="-285750" algn="just">
                        <a:buFont typeface="Arial" panose="020B0604020202020204" pitchFamily="34" charset="0"/>
                        <a:buChar char="•"/>
                      </a:pPr>
                      <a:r>
                        <a:rPr lang="en-US" sz="1800" kern="1200" dirty="0">
                          <a:solidFill>
                            <a:schemeClr val="tx1"/>
                          </a:solidFill>
                          <a:effectLst/>
                          <a:latin typeface="+mn-lt"/>
                          <a:ea typeface="+mn-ea"/>
                          <a:cs typeface="+mn-cs"/>
                        </a:rPr>
                        <a:t>Develop a robust </a:t>
                      </a:r>
                      <a:r>
                        <a:rPr lang="en-GB" sz="1800" kern="1200" noProof="0" dirty="0">
                          <a:solidFill>
                            <a:schemeClr val="tx1"/>
                          </a:solidFill>
                          <a:effectLst/>
                          <a:latin typeface="+mn-lt"/>
                          <a:ea typeface="+mn-ea"/>
                          <a:cs typeface="+mn-cs"/>
                        </a:rPr>
                        <a:t>procedure for measuring the abrasion of tyres: Test conditions and methods;</a:t>
                      </a:r>
                      <a:endParaRPr lang="en-GB" noProof="0" dirty="0"/>
                    </a:p>
                    <a:p>
                      <a:pPr marL="285750" indent="-285750" algn="just">
                        <a:buFont typeface="Arial" panose="020B0604020202020204" pitchFamily="34" charset="0"/>
                        <a:buChar char="•"/>
                      </a:pPr>
                      <a:r>
                        <a:rPr lang="en-GB" sz="1800" kern="1200" noProof="0" dirty="0">
                          <a:solidFill>
                            <a:schemeClr val="tx1"/>
                          </a:solidFill>
                          <a:effectLst/>
                          <a:latin typeface="+mn-lt"/>
                          <a:ea typeface="+mn-ea"/>
                          <a:cs typeface="+mn-cs"/>
                        </a:rPr>
                        <a:t>Define the acceptable uncertainty for the tyre abrasion test method(s) and assess the uncertainty of the tyre abrasion test method(s)</a:t>
                      </a:r>
                      <a:r>
                        <a:rPr lang="en-GB" noProof="0" dirty="0"/>
                        <a:t>;</a:t>
                      </a:r>
                    </a:p>
                    <a:p>
                      <a:pPr marL="285750" indent="-285750" algn="just">
                        <a:buFont typeface="Arial" panose="020B0604020202020204" pitchFamily="34" charset="0"/>
                        <a:buChar char="•"/>
                      </a:pPr>
                      <a:r>
                        <a:rPr lang="en-GB" sz="1800" kern="1200" noProof="0" dirty="0">
                          <a:solidFill>
                            <a:schemeClr val="tx1"/>
                          </a:solidFill>
                          <a:effectLst/>
                          <a:latin typeface="+mn-lt"/>
                          <a:ea typeface="+mn-ea"/>
                          <a:cs typeface="+mn-cs"/>
                        </a:rPr>
                        <a:t>Based on the abrasion test method(s), define a characterisation of relative mileage potential index;</a:t>
                      </a:r>
                      <a:endParaRPr lang="en-GB" noProof="0" dirty="0"/>
                    </a:p>
                    <a:p>
                      <a:pPr marL="285750" indent="-285750" algn="just">
                        <a:buFont typeface="Arial" panose="020B0604020202020204" pitchFamily="34" charset="0"/>
                        <a:buChar char="•"/>
                      </a:pPr>
                      <a:r>
                        <a:rPr lang="en-GB" sz="1800" kern="1200" noProof="0" dirty="0">
                          <a:solidFill>
                            <a:schemeClr val="tx1"/>
                          </a:solidFill>
                          <a:effectLst/>
                          <a:latin typeface="+mn-lt"/>
                          <a:ea typeface="+mn-ea"/>
                          <a:cs typeface="+mn-cs"/>
                        </a:rPr>
                        <a:t>Evaluate the abrasion performance and tread depth reduction of a wide range of tyres available in the market;</a:t>
                      </a:r>
                      <a:endParaRPr lang="en-GB" noProof="0" dirty="0"/>
                    </a:p>
                    <a:p>
                      <a:pPr marL="285750" indent="-285750" algn="just">
                        <a:buFont typeface="Arial" panose="020B0604020202020204" pitchFamily="34" charset="0"/>
                        <a:buChar char="•"/>
                      </a:pPr>
                      <a:r>
                        <a:rPr lang="en-GB" sz="1800" kern="1200" noProof="0" dirty="0">
                          <a:solidFill>
                            <a:schemeClr val="tx1"/>
                          </a:solidFill>
                          <a:effectLst/>
                          <a:latin typeface="+mn-lt"/>
                          <a:ea typeface="+mn-ea"/>
                          <a:cs typeface="+mn-cs"/>
                        </a:rPr>
                        <a:t>Define abrasion limits for tyres in order to limit the emission of microplastics to the environment;</a:t>
                      </a:r>
                    </a:p>
                    <a:p>
                      <a:pPr marL="285750" indent="-285750" algn="just">
                        <a:buFont typeface="Arial" panose="020B0604020202020204" pitchFamily="34" charset="0"/>
                        <a:buChar char="•"/>
                      </a:pPr>
                      <a:r>
                        <a:rPr lang="en-GB" sz="1800" kern="1200" noProof="0" dirty="0">
                          <a:solidFill>
                            <a:schemeClr val="tx1"/>
                          </a:solidFill>
                          <a:effectLst/>
                          <a:latin typeface="+mn-lt"/>
                          <a:ea typeface="+mn-ea"/>
                          <a:cs typeface="+mn-cs"/>
                        </a:rPr>
                        <a:t>Develop a proposal of new UN Regulation for the type approval of tyres in respect to their abrasion.</a:t>
                      </a:r>
                      <a:endParaRPr lang="en-GB" noProof="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808323784"/>
                  </a:ext>
                </a:extLst>
              </a:tr>
              <a:tr h="137664">
                <a:tc>
                  <a:txBody>
                    <a:bodyPr/>
                    <a:lstStyle/>
                    <a:p>
                      <a:pPr algn="ctr"/>
                      <a:endParaRPr lang="en-GB" sz="200" b="1" noProof="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endParaRPr lang="en-GB" sz="200" noProof="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noFill/>
                      <a:prstDash val="solid"/>
                      <a:round/>
                      <a:headEnd type="none" w="med" len="med"/>
                      <a:tailEnd type="none" w="med" len="med"/>
                    </a:lnB>
                    <a:noFill/>
                  </a:tcPr>
                </a:tc>
                <a:extLst>
                  <a:ext uri="{0D108BD9-81ED-4DB2-BD59-A6C34878D82A}">
                    <a16:rowId xmlns:a16="http://schemas.microsoft.com/office/drawing/2014/main" val="1372218748"/>
                  </a:ext>
                </a:extLst>
              </a:tr>
              <a:tr h="611917">
                <a:tc>
                  <a:txBody>
                    <a:bodyPr/>
                    <a:lstStyle/>
                    <a:p>
                      <a:pPr algn="ctr"/>
                      <a:r>
                        <a:rPr lang="en-GB" b="1" noProof="0"/>
                        <a:t>Roles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solidFill>
                      <a:schemeClr val="bg1">
                        <a:lumMod val="85000"/>
                      </a:schemeClr>
                    </a:solidFill>
                  </a:tcPr>
                </a:tc>
                <a:tc>
                  <a:txBody>
                    <a:bodyPr/>
                    <a:lstStyle/>
                    <a:p>
                      <a:pPr marL="285750" indent="-285750">
                        <a:buFont typeface="Arial" panose="020B0604020202020204" pitchFamily="34" charset="0"/>
                        <a:buChar char="•"/>
                      </a:pPr>
                      <a:r>
                        <a:rPr lang="en-GB" noProof="0" dirty="0"/>
                        <a:t>Co-chairs:               UK (</a:t>
                      </a:r>
                      <a:r>
                        <a:rPr lang="en-GB" noProof="0" dirty="0">
                          <a:hlinkClick r:id="rId2"/>
                        </a:rPr>
                        <a:t>Eleanor.Deansmith@dft.gov.uk</a:t>
                      </a:r>
                      <a:r>
                        <a:rPr lang="en-GB" noProof="0" dirty="0"/>
                        <a:t> [interim]) and</a:t>
                      </a:r>
                    </a:p>
                    <a:p>
                      <a:pPr marL="1828800" lvl="4" indent="0">
                        <a:buFont typeface="Arial" panose="020B0604020202020204" pitchFamily="34" charset="0"/>
                        <a:buNone/>
                      </a:pPr>
                      <a:r>
                        <a:rPr lang="en-GB" noProof="0" dirty="0"/>
                        <a:t>   European Commission (</a:t>
                      </a:r>
                      <a:r>
                        <a:rPr lang="pt-BR" sz="1800" kern="1200" noProof="0" dirty="0">
                          <a:solidFill>
                            <a:schemeClr val="tx1"/>
                          </a:solidFill>
                          <a:latin typeface="+mn-lt"/>
                          <a:ea typeface="+mn-ea"/>
                          <a:cs typeface="+mn-cs"/>
                          <a:hlinkClick r:id="rId3"/>
                        </a:rPr>
                        <a:t>Vicente.Franco@ec.europa.eu</a:t>
                      </a:r>
                      <a:r>
                        <a:rPr lang="pt-BR" noProof="0" dirty="0"/>
                        <a:t>) </a:t>
                      </a:r>
                      <a:endParaRPr lang="en-GB" noProof="0" dirty="0"/>
                    </a:p>
                    <a:p>
                      <a:pPr marL="285750" indent="-285750">
                        <a:buFont typeface="Arial" panose="020B0604020202020204" pitchFamily="34" charset="0"/>
                        <a:buChar char="•"/>
                      </a:pPr>
                      <a:r>
                        <a:rPr lang="en-GB" noProof="0" dirty="0"/>
                        <a:t>Secretariat:            ETRTO (European </a:t>
                      </a:r>
                      <a:r>
                        <a:rPr lang="en-GB" sz="1800" b="0" i="0" kern="1200" noProof="0" dirty="0">
                          <a:solidFill>
                            <a:schemeClr val="tx1"/>
                          </a:solidFill>
                          <a:effectLst/>
                          <a:latin typeface="+mn-lt"/>
                          <a:ea typeface="+mn-ea"/>
                          <a:cs typeface="+mn-cs"/>
                        </a:rPr>
                        <a:t>Tyre and Rim Technical Organisation</a:t>
                      </a:r>
                      <a:r>
                        <a:rPr lang="en-US" sz="1800" b="0" i="0" kern="1200" dirty="0">
                          <a:solidFill>
                            <a:schemeClr val="tx1"/>
                          </a:solidFill>
                          <a:effectLst/>
                          <a:latin typeface="+mn-lt"/>
                          <a:ea typeface="+mn-ea"/>
                          <a:cs typeface="+mn-cs"/>
                        </a:rPr>
                        <a:t>)</a:t>
                      </a:r>
                      <a:endParaRPr lang="en-GB" noProof="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tcPr>
                </a:tc>
                <a:extLst>
                  <a:ext uri="{0D108BD9-81ED-4DB2-BD59-A6C34878D82A}">
                    <a16:rowId xmlns:a16="http://schemas.microsoft.com/office/drawing/2014/main" val="814286836"/>
                  </a:ext>
                </a:extLst>
              </a:tr>
              <a:tr h="137664">
                <a:tc>
                  <a:txBody>
                    <a:bodyPr/>
                    <a:lstStyle/>
                    <a:p>
                      <a:pPr algn="ctr"/>
                      <a:endParaRPr lang="en-GB" sz="200" b="1" noProof="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endParaRPr lang="en-GB" sz="200" noProof="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noFill/>
                      <a:prstDash val="solid"/>
                      <a:round/>
                      <a:headEnd type="none" w="med" len="med"/>
                      <a:tailEnd type="none" w="med" len="med"/>
                    </a:lnB>
                    <a:noFill/>
                  </a:tcPr>
                </a:tc>
                <a:extLst>
                  <a:ext uri="{0D108BD9-81ED-4DB2-BD59-A6C34878D82A}">
                    <a16:rowId xmlns:a16="http://schemas.microsoft.com/office/drawing/2014/main" val="2673135499"/>
                  </a:ext>
                </a:extLst>
              </a:tr>
              <a:tr h="611917">
                <a:tc>
                  <a:txBody>
                    <a:bodyPr/>
                    <a:lstStyle/>
                    <a:p>
                      <a:pPr algn="ctr"/>
                      <a:r>
                        <a:rPr lang="en-GB" b="1" noProof="0" dirty="0"/>
                        <a:t>Reporting</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indent="0">
                        <a:buFont typeface="Arial" panose="020B0604020202020204" pitchFamily="34" charset="0"/>
                        <a:buNone/>
                      </a:pPr>
                      <a:r>
                        <a:rPr lang="en-GB" noProof="0" dirty="0"/>
                        <a:t>To both working parties: GRPE and GRBP</a:t>
                      </a:r>
                      <a:br>
                        <a:rPr lang="en-GB" noProof="0" dirty="0"/>
                      </a:br>
                      <a:r>
                        <a:rPr lang="en-GB" noProof="0" dirty="0"/>
                        <a:t>Adoption: GRBP</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4571535"/>
                  </a:ext>
                </a:extLst>
              </a:tr>
              <a:tr h="137664">
                <a:tc>
                  <a:txBody>
                    <a:bodyPr/>
                    <a:lstStyle/>
                    <a:p>
                      <a:pPr algn="ctr"/>
                      <a:endParaRPr lang="en-GB" sz="200" b="1" noProof="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noFill/>
                  </a:tcPr>
                </a:tc>
                <a:tc>
                  <a:txBody>
                    <a:bodyPr/>
                    <a:lstStyle/>
                    <a:p>
                      <a:endParaRPr lang="en-GB" sz="200" noProof="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tcPr>
                </a:tc>
                <a:extLst>
                  <a:ext uri="{0D108BD9-81ED-4DB2-BD59-A6C34878D82A}">
                    <a16:rowId xmlns:a16="http://schemas.microsoft.com/office/drawing/2014/main" val="3125409865"/>
                  </a:ext>
                </a:extLst>
              </a:tr>
              <a:tr h="611917">
                <a:tc>
                  <a:txBody>
                    <a:bodyPr/>
                    <a:lstStyle/>
                    <a:p>
                      <a:pPr algn="ctr"/>
                      <a:r>
                        <a:rPr lang="en-GB" b="1" noProof="0"/>
                        <a:t>Web page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solidFill>
                      <a:schemeClr val="bg1">
                        <a:lumMod val="85000"/>
                      </a:schemeClr>
                    </a:solidFill>
                  </a:tcPr>
                </a:tc>
                <a:tc>
                  <a:txBody>
                    <a:bodyPr/>
                    <a:lstStyle/>
                    <a:p>
                      <a:r>
                        <a:rPr lang="en-GB" dirty="0">
                          <a:hlinkClick r:id="rId4"/>
                        </a:rPr>
                        <a:t>Task Force on Tyre Abrasion (TF TA) - Transport - Vehicle Regulations - UNECE Wiki</a:t>
                      </a:r>
                      <a:endParaRPr lang="en-GB" dirty="0"/>
                    </a:p>
                    <a:p>
                      <a:r>
                        <a:rPr lang="en-GB" noProof="0" dirty="0" err="1"/>
                        <a:t>ToRs</a:t>
                      </a:r>
                      <a:r>
                        <a:rPr lang="en-GB" noProof="0" dirty="0"/>
                        <a:t>: </a:t>
                      </a:r>
                      <a:r>
                        <a:rPr lang="en-GB" dirty="0">
                          <a:hlinkClick r:id="rId5"/>
                        </a:rPr>
                        <a:t>TF TA Terms of Reference</a:t>
                      </a:r>
                      <a:endParaRPr lang="en-GB" b="1" noProof="0" dirty="0">
                        <a:solidFill>
                          <a:schemeClr val="tx1"/>
                        </a:solidFill>
                        <a:highlight>
                          <a:srgbClr val="FFFF00"/>
                        </a:highligh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tcPr>
                </a:tc>
                <a:extLst>
                  <a:ext uri="{0D108BD9-81ED-4DB2-BD59-A6C34878D82A}">
                    <a16:rowId xmlns:a16="http://schemas.microsoft.com/office/drawing/2014/main" val="3104175066"/>
                  </a:ext>
                </a:extLst>
              </a:tr>
            </a:tbl>
          </a:graphicData>
        </a:graphic>
      </p:graphicFrame>
      <p:sp>
        <p:nvSpPr>
          <p:cNvPr id="12" name="Espace réservé du numéro de diapositive 11">
            <a:extLst>
              <a:ext uri="{FF2B5EF4-FFF2-40B4-BE49-F238E27FC236}">
                <a16:creationId xmlns:a16="http://schemas.microsoft.com/office/drawing/2014/main" id="{148C6546-737F-40DA-917A-ED6C9FFAFFCE}"/>
              </a:ext>
            </a:extLst>
          </p:cNvPr>
          <p:cNvSpPr>
            <a:spLocks noGrp="1"/>
          </p:cNvSpPr>
          <p:nvPr>
            <p:ph type="sldNum" sz="quarter" idx="12"/>
          </p:nvPr>
        </p:nvSpPr>
        <p:spPr/>
        <p:txBody>
          <a:bodyPr/>
          <a:lstStyle/>
          <a:p>
            <a:fld id="{3B145D37-6DEC-499C-8062-DD8488EC10D3}" type="slidenum">
              <a:rPr lang="fr-FR" smtClean="0"/>
              <a:t>2</a:t>
            </a:fld>
            <a:endParaRPr lang="fr-FR"/>
          </a:p>
        </p:txBody>
      </p:sp>
      <p:sp>
        <p:nvSpPr>
          <p:cNvPr id="3" name="TextBox 2">
            <a:extLst>
              <a:ext uri="{FF2B5EF4-FFF2-40B4-BE49-F238E27FC236}">
                <a16:creationId xmlns:a16="http://schemas.microsoft.com/office/drawing/2014/main" id="{79CD40D9-9C5C-72DB-83CE-99FDB7B6C5D7}"/>
              </a:ext>
            </a:extLst>
          </p:cNvPr>
          <p:cNvSpPr txBox="1"/>
          <p:nvPr/>
        </p:nvSpPr>
        <p:spPr>
          <a:xfrm>
            <a:off x="8212429" y="154546"/>
            <a:ext cx="4211391" cy="369332"/>
          </a:xfrm>
          <a:prstGeom prst="rect">
            <a:avLst/>
          </a:prstGeom>
          <a:noFill/>
        </p:spPr>
        <p:txBody>
          <a:bodyPr wrap="square" rtlCol="0">
            <a:spAutoFit/>
          </a:bodyPr>
          <a:lstStyle/>
          <a:p>
            <a:r>
              <a:rPr lang="en-US" dirty="0">
                <a:solidFill>
                  <a:srgbClr val="FF0000"/>
                </a:solidFill>
              </a:rPr>
              <a:t>[DRAFT – TFTA discussion document]</a:t>
            </a:r>
          </a:p>
        </p:txBody>
      </p:sp>
    </p:spTree>
    <p:extLst>
      <p:ext uri="{BB962C8B-B14F-4D97-AF65-F5344CB8AC3E}">
        <p14:creationId xmlns:p14="http://schemas.microsoft.com/office/powerpoint/2010/main" val="17850795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1E06DF91-8255-6835-3C2E-5104A261F215}"/>
              </a:ext>
            </a:extLst>
          </p:cNvPr>
          <p:cNvSpPr>
            <a:spLocks noGrp="1"/>
          </p:cNvSpPr>
          <p:nvPr>
            <p:ph type="ctrTitle"/>
          </p:nvPr>
        </p:nvSpPr>
        <p:spPr/>
        <p:txBody>
          <a:bodyPr/>
          <a:lstStyle/>
          <a:p>
            <a:r>
              <a:rPr lang="en-GB"/>
              <a:t>Thank you</a:t>
            </a:r>
          </a:p>
        </p:txBody>
      </p:sp>
      <p:sp>
        <p:nvSpPr>
          <p:cNvPr id="4" name="Espace réservé du pied de page 3">
            <a:extLst>
              <a:ext uri="{FF2B5EF4-FFF2-40B4-BE49-F238E27FC236}">
                <a16:creationId xmlns:a16="http://schemas.microsoft.com/office/drawing/2014/main" id="{184A55E5-C9AD-C840-E302-6D22CA068207}"/>
              </a:ext>
            </a:extLst>
          </p:cNvPr>
          <p:cNvSpPr>
            <a:spLocks noGrp="1"/>
          </p:cNvSpPr>
          <p:nvPr>
            <p:ph type="ftr" sz="quarter" idx="11"/>
          </p:nvPr>
        </p:nvSpPr>
        <p:spPr/>
        <p:txBody>
          <a:bodyPr/>
          <a:lstStyle/>
          <a:p>
            <a:r>
              <a:rPr lang="fr-FR"/>
              <a:t>TF on Tyre Abrasion</a:t>
            </a:r>
          </a:p>
        </p:txBody>
      </p:sp>
      <p:sp>
        <p:nvSpPr>
          <p:cNvPr id="5" name="Espace réservé du numéro de diapositive 4">
            <a:extLst>
              <a:ext uri="{FF2B5EF4-FFF2-40B4-BE49-F238E27FC236}">
                <a16:creationId xmlns:a16="http://schemas.microsoft.com/office/drawing/2014/main" id="{B146F248-16BB-25F5-BF31-A433043FC1B7}"/>
              </a:ext>
            </a:extLst>
          </p:cNvPr>
          <p:cNvSpPr>
            <a:spLocks noGrp="1"/>
          </p:cNvSpPr>
          <p:nvPr>
            <p:ph type="sldNum" sz="quarter" idx="12"/>
          </p:nvPr>
        </p:nvSpPr>
        <p:spPr/>
        <p:txBody>
          <a:bodyPr/>
          <a:lstStyle/>
          <a:p>
            <a:fld id="{3B145D37-6DEC-499C-8062-DD8488EC10D3}" type="slidenum">
              <a:rPr lang="fr-FR" smtClean="0"/>
              <a:t>20</a:t>
            </a:fld>
            <a:endParaRPr lang="fr-FR"/>
          </a:p>
        </p:txBody>
      </p:sp>
    </p:spTree>
    <p:extLst>
      <p:ext uri="{BB962C8B-B14F-4D97-AF65-F5344CB8AC3E}">
        <p14:creationId xmlns:p14="http://schemas.microsoft.com/office/powerpoint/2010/main" val="3781431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CAE050-DC66-4CB1-9731-D0C28A1201AE}"/>
              </a:ext>
            </a:extLst>
          </p:cNvPr>
          <p:cNvSpPr>
            <a:spLocks noGrp="1"/>
          </p:cNvSpPr>
          <p:nvPr>
            <p:ph type="title"/>
          </p:nvPr>
        </p:nvSpPr>
        <p:spPr/>
        <p:txBody>
          <a:bodyPr/>
          <a:lstStyle/>
          <a:p>
            <a:pPr algn="ctr"/>
            <a:r>
              <a:rPr lang="en-GB" dirty="0"/>
              <a:t>Task Force on Tyre Abrasion: facts and figures</a:t>
            </a:r>
            <a:endParaRPr lang="fr-FR" dirty="0"/>
          </a:p>
        </p:txBody>
      </p:sp>
      <p:sp>
        <p:nvSpPr>
          <p:cNvPr id="6" name="Espace réservé du contenu 5">
            <a:extLst>
              <a:ext uri="{FF2B5EF4-FFF2-40B4-BE49-F238E27FC236}">
                <a16:creationId xmlns:a16="http://schemas.microsoft.com/office/drawing/2014/main" id="{57D7C7A9-48CE-448F-9DB6-ABD4EEF7C894}"/>
              </a:ext>
            </a:extLst>
          </p:cNvPr>
          <p:cNvSpPr>
            <a:spLocks noGrp="1"/>
          </p:cNvSpPr>
          <p:nvPr>
            <p:ph sz="half" idx="1"/>
          </p:nvPr>
        </p:nvSpPr>
        <p:spPr>
          <a:xfrm>
            <a:off x="212139" y="2393120"/>
            <a:ext cx="6499760" cy="3690523"/>
          </a:xfrm>
        </p:spPr>
        <p:txBody>
          <a:bodyPr>
            <a:normAutofit fontScale="25000" lnSpcReduction="20000"/>
          </a:bodyPr>
          <a:lstStyle/>
          <a:p>
            <a:endParaRPr lang="en-GB" sz="1800" dirty="0"/>
          </a:p>
          <a:p>
            <a:pPr marL="263525" lvl="1" indent="-173038">
              <a:lnSpc>
                <a:spcPct val="120000"/>
              </a:lnSpc>
              <a:spcAft>
                <a:spcPts val="900"/>
              </a:spcAft>
            </a:pPr>
            <a:r>
              <a:rPr lang="en-GB" sz="7200" dirty="0"/>
              <a:t>38</a:t>
            </a:r>
            <a:r>
              <a:rPr lang="en-GB" sz="7200" baseline="30000" dirty="0"/>
              <a:t>th</a:t>
            </a:r>
            <a:r>
              <a:rPr lang="en-GB" sz="7200" dirty="0"/>
              <a:t> online meeting: 30</a:t>
            </a:r>
            <a:r>
              <a:rPr lang="en-GB" sz="7200" baseline="30000" dirty="0"/>
              <a:t>th</a:t>
            </a:r>
            <a:r>
              <a:rPr lang="en-GB" sz="7200" dirty="0"/>
              <a:t> October 2025</a:t>
            </a:r>
          </a:p>
          <a:p>
            <a:pPr marL="263525" lvl="1" indent="-173038">
              <a:lnSpc>
                <a:spcPct val="120000"/>
              </a:lnSpc>
              <a:spcAft>
                <a:spcPts val="900"/>
              </a:spcAft>
            </a:pPr>
            <a:r>
              <a:rPr lang="en-GB" sz="7200" dirty="0"/>
              <a:t>39</a:t>
            </a:r>
            <a:r>
              <a:rPr lang="en-GB" sz="7200" baseline="30000" dirty="0"/>
              <a:t>th</a:t>
            </a:r>
            <a:r>
              <a:rPr lang="en-GB" sz="7200" dirty="0"/>
              <a:t>  hybrid meeting (Brussels): 4</a:t>
            </a:r>
            <a:r>
              <a:rPr lang="en-GB" sz="7200" baseline="30000" dirty="0"/>
              <a:t>th</a:t>
            </a:r>
            <a:r>
              <a:rPr lang="en-GB" sz="7200" dirty="0"/>
              <a:t> and 5</a:t>
            </a:r>
            <a:r>
              <a:rPr lang="en-GB" sz="7200" baseline="30000" dirty="0"/>
              <a:t>th</a:t>
            </a:r>
            <a:r>
              <a:rPr lang="en-GB" sz="7200" dirty="0"/>
              <a:t> December</a:t>
            </a:r>
          </a:p>
          <a:p>
            <a:pPr marL="263525" lvl="1" indent="-173038">
              <a:lnSpc>
                <a:spcPct val="120000"/>
              </a:lnSpc>
              <a:spcAft>
                <a:spcPts val="900"/>
              </a:spcAft>
            </a:pPr>
            <a:r>
              <a:rPr lang="en-GB" sz="7200" dirty="0"/>
              <a:t>40</a:t>
            </a:r>
            <a:r>
              <a:rPr lang="en-GB" sz="7200" baseline="30000" dirty="0"/>
              <a:t>th</a:t>
            </a:r>
            <a:r>
              <a:rPr lang="en-GB" sz="7200" dirty="0"/>
              <a:t> online meeting: 18</a:t>
            </a:r>
            <a:r>
              <a:rPr lang="en-GB" sz="7200" baseline="30000" dirty="0"/>
              <a:t>th</a:t>
            </a:r>
            <a:r>
              <a:rPr lang="en-GB" sz="7200" dirty="0"/>
              <a:t> December 2025</a:t>
            </a:r>
          </a:p>
          <a:p>
            <a:pPr marL="263525" lvl="1" indent="-173038">
              <a:lnSpc>
                <a:spcPct val="120000"/>
              </a:lnSpc>
              <a:spcAft>
                <a:spcPts val="900"/>
              </a:spcAft>
            </a:pPr>
            <a:r>
              <a:rPr lang="en-GB" sz="7200" dirty="0"/>
              <a:t>41</a:t>
            </a:r>
            <a:r>
              <a:rPr lang="en-GB" sz="7200" baseline="30000" dirty="0"/>
              <a:t>st</a:t>
            </a:r>
            <a:r>
              <a:rPr lang="en-GB" sz="7200" dirty="0"/>
              <a:t> online meeting: 13</a:t>
            </a:r>
            <a:r>
              <a:rPr lang="en-GB" sz="7200" baseline="30000" dirty="0"/>
              <a:t>th</a:t>
            </a:r>
            <a:r>
              <a:rPr lang="en-GB" sz="7200" dirty="0"/>
              <a:t> January 2026</a:t>
            </a:r>
          </a:p>
          <a:p>
            <a:pPr marL="263525" lvl="1" indent="-173038">
              <a:lnSpc>
                <a:spcPct val="120000"/>
              </a:lnSpc>
              <a:spcAft>
                <a:spcPts val="900"/>
              </a:spcAft>
            </a:pPr>
            <a:r>
              <a:rPr lang="en-GB" sz="7200" dirty="0"/>
              <a:t>42</a:t>
            </a:r>
            <a:r>
              <a:rPr lang="en-GB" sz="7200" baseline="30000" dirty="0"/>
              <a:t>nd</a:t>
            </a:r>
            <a:r>
              <a:rPr lang="en-GB" sz="7200" dirty="0"/>
              <a:t> online meeting: 26</a:t>
            </a:r>
            <a:r>
              <a:rPr lang="en-GB" sz="7200" baseline="30000" dirty="0"/>
              <a:t>th</a:t>
            </a:r>
            <a:r>
              <a:rPr lang="en-GB" sz="7200" dirty="0"/>
              <a:t> January 2026</a:t>
            </a:r>
          </a:p>
          <a:p>
            <a:pPr marL="263525" lvl="1" indent="-173038">
              <a:lnSpc>
                <a:spcPct val="120000"/>
              </a:lnSpc>
              <a:spcAft>
                <a:spcPts val="900"/>
              </a:spcAft>
            </a:pPr>
            <a:r>
              <a:rPr lang="en-GB" sz="7200" dirty="0"/>
              <a:t>43</a:t>
            </a:r>
            <a:r>
              <a:rPr lang="en-GB" sz="7200" baseline="30000" dirty="0"/>
              <a:t>rd</a:t>
            </a:r>
            <a:r>
              <a:rPr lang="en-GB" sz="7200" dirty="0"/>
              <a:t> online meeting: 2</a:t>
            </a:r>
            <a:r>
              <a:rPr lang="en-GB" sz="7200" baseline="30000" dirty="0"/>
              <a:t>nd</a:t>
            </a:r>
            <a:r>
              <a:rPr lang="en-GB" sz="7200" dirty="0"/>
              <a:t> February 2026</a:t>
            </a:r>
          </a:p>
          <a:p>
            <a:pPr marL="263525" lvl="1" indent="-173038">
              <a:lnSpc>
                <a:spcPct val="120000"/>
              </a:lnSpc>
              <a:spcAft>
                <a:spcPts val="900"/>
              </a:spcAft>
            </a:pPr>
            <a:r>
              <a:rPr lang="en-GB" sz="7200" dirty="0"/>
              <a:t>44</a:t>
            </a:r>
            <a:r>
              <a:rPr lang="en-GB" sz="7200" baseline="30000" dirty="0"/>
              <a:t>th</a:t>
            </a:r>
            <a:r>
              <a:rPr lang="en-GB" sz="7200" dirty="0"/>
              <a:t> online meeting: 5</a:t>
            </a:r>
            <a:r>
              <a:rPr lang="en-GB" sz="7200" baseline="30000" dirty="0"/>
              <a:t>th</a:t>
            </a:r>
            <a:r>
              <a:rPr lang="en-GB" sz="7200" dirty="0"/>
              <a:t> February 2026</a:t>
            </a:r>
          </a:p>
          <a:p>
            <a:pPr marL="263525" lvl="1" indent="-173038">
              <a:lnSpc>
                <a:spcPct val="120000"/>
              </a:lnSpc>
              <a:spcAft>
                <a:spcPts val="900"/>
              </a:spcAft>
            </a:pPr>
            <a:endParaRPr lang="en-GB" sz="7200" dirty="0"/>
          </a:p>
        </p:txBody>
      </p:sp>
      <p:sp>
        <p:nvSpPr>
          <p:cNvPr id="7" name="Espace réservé du contenu 6">
            <a:extLst>
              <a:ext uri="{FF2B5EF4-FFF2-40B4-BE49-F238E27FC236}">
                <a16:creationId xmlns:a16="http://schemas.microsoft.com/office/drawing/2014/main" id="{83501727-A4F3-4312-989C-C75C01114E58}"/>
              </a:ext>
            </a:extLst>
          </p:cNvPr>
          <p:cNvSpPr>
            <a:spLocks noGrp="1"/>
          </p:cNvSpPr>
          <p:nvPr>
            <p:ph sz="half" idx="2"/>
          </p:nvPr>
        </p:nvSpPr>
        <p:spPr>
          <a:xfrm>
            <a:off x="6824049" y="2818448"/>
            <a:ext cx="5181600" cy="3602576"/>
          </a:xfrm>
        </p:spPr>
        <p:txBody>
          <a:bodyPr>
            <a:noAutofit/>
          </a:bodyPr>
          <a:lstStyle/>
          <a:p>
            <a:pPr marL="447675" lvl="1" indent="-355600">
              <a:lnSpc>
                <a:spcPct val="100000"/>
              </a:lnSpc>
              <a:spcBef>
                <a:spcPts val="300"/>
              </a:spcBef>
              <a:spcAft>
                <a:spcPts val="1200"/>
              </a:spcAft>
            </a:pPr>
            <a:r>
              <a:rPr lang="en-GB" sz="1800" b="1" dirty="0"/>
              <a:t>CPs:</a:t>
            </a:r>
            <a:r>
              <a:rPr lang="en-GB" sz="1800" dirty="0"/>
              <a:t> </a:t>
            </a:r>
            <a:br>
              <a:rPr lang="en-GB" sz="1800" dirty="0"/>
            </a:br>
            <a:r>
              <a:rPr lang="en-GB" sz="1800" dirty="0"/>
              <a:t>European Commission, France, China, Germany, India, Japan, Norway, Netherlands, South Korea, Spain, Switzerland, UK, USA, Canada, </a:t>
            </a:r>
            <a:r>
              <a:rPr lang="en-GB" sz="1800" dirty="0">
                <a:solidFill>
                  <a:srgbClr val="0070C0"/>
                </a:solidFill>
              </a:rPr>
              <a:t>+Türkiye</a:t>
            </a:r>
          </a:p>
          <a:p>
            <a:pPr marL="447675" lvl="1" indent="-355600">
              <a:spcBef>
                <a:spcPts val="300"/>
              </a:spcBef>
              <a:spcAft>
                <a:spcPts val="300"/>
              </a:spcAft>
            </a:pPr>
            <a:r>
              <a:rPr lang="en-GB" sz="1800" b="1" dirty="0"/>
              <a:t>Other organisations</a:t>
            </a:r>
            <a:r>
              <a:rPr lang="en-GB" sz="1800" dirty="0"/>
              <a:t>:</a:t>
            </a:r>
            <a:br>
              <a:rPr lang="en-GB" sz="1800" dirty="0"/>
            </a:br>
            <a:r>
              <a:rPr lang="en-GB" sz="1800" dirty="0"/>
              <a:t>ADAC, AVL, ETRMA, ETRTO,  HORIBA, IDIADA, ITMA, JAMA, JATMA, LINK, OICA, SMMT, TRAC, TÜV Nord, UBA,</a:t>
            </a:r>
            <a:r>
              <a:rPr lang="en-GB" sz="1800" dirty="0">
                <a:solidFill>
                  <a:srgbClr val="FF0000"/>
                </a:solidFill>
              </a:rPr>
              <a:t> </a:t>
            </a:r>
            <a:r>
              <a:rPr lang="en-GB" sz="1800" dirty="0"/>
              <a:t> </a:t>
            </a:r>
            <a:r>
              <a:rPr lang="en-GB" sz="1800" dirty="0" err="1"/>
              <a:t>UniBW</a:t>
            </a:r>
            <a:r>
              <a:rPr lang="en-GB" sz="1800" dirty="0"/>
              <a:t>., USTMA, UTAC, VTI</a:t>
            </a:r>
            <a:r>
              <a:rPr lang="en-US" sz="1800" dirty="0"/>
              <a:t>, TWMS, </a:t>
            </a:r>
            <a:r>
              <a:rPr lang="en-US" sz="1800" dirty="0">
                <a:solidFill>
                  <a:srgbClr val="0070C0"/>
                </a:solidFill>
              </a:rPr>
              <a:t>+</a:t>
            </a:r>
            <a:r>
              <a:rPr lang="en-US" sz="1800" dirty="0" err="1">
                <a:solidFill>
                  <a:srgbClr val="0070C0"/>
                </a:solidFill>
              </a:rPr>
              <a:t>fka</a:t>
            </a:r>
            <a:r>
              <a:rPr lang="en-US" sz="1800" dirty="0">
                <a:solidFill>
                  <a:srgbClr val="0070C0"/>
                </a:solidFill>
              </a:rPr>
              <a:t> + DEKRA</a:t>
            </a:r>
            <a:endParaRPr lang="fr-FR" sz="1800" dirty="0">
              <a:solidFill>
                <a:srgbClr val="0070C0"/>
              </a:solidFill>
            </a:endParaRPr>
          </a:p>
        </p:txBody>
      </p:sp>
      <p:sp>
        <p:nvSpPr>
          <p:cNvPr id="4" name="Espace réservé du pied de page 3">
            <a:extLst>
              <a:ext uri="{FF2B5EF4-FFF2-40B4-BE49-F238E27FC236}">
                <a16:creationId xmlns:a16="http://schemas.microsoft.com/office/drawing/2014/main" id="{08173EAB-2414-4732-957C-B6404A20558C}"/>
              </a:ext>
            </a:extLst>
          </p:cNvPr>
          <p:cNvSpPr>
            <a:spLocks noGrp="1"/>
          </p:cNvSpPr>
          <p:nvPr>
            <p:ph type="ftr" sz="quarter" idx="11"/>
          </p:nvPr>
        </p:nvSpPr>
        <p:spPr/>
        <p:txBody>
          <a:bodyPr/>
          <a:lstStyle/>
          <a:p>
            <a:r>
              <a:rPr lang="en-GB" dirty="0"/>
              <a:t>TF on Tyre Abrasion</a:t>
            </a:r>
          </a:p>
        </p:txBody>
      </p:sp>
      <p:sp>
        <p:nvSpPr>
          <p:cNvPr id="5" name="Espace réservé du numéro de diapositive 4">
            <a:extLst>
              <a:ext uri="{FF2B5EF4-FFF2-40B4-BE49-F238E27FC236}">
                <a16:creationId xmlns:a16="http://schemas.microsoft.com/office/drawing/2014/main" id="{490368D7-8BAB-4071-ACEA-B916170677B6}"/>
              </a:ext>
            </a:extLst>
          </p:cNvPr>
          <p:cNvSpPr>
            <a:spLocks noGrp="1"/>
          </p:cNvSpPr>
          <p:nvPr>
            <p:ph type="sldNum" sz="quarter" idx="12"/>
          </p:nvPr>
        </p:nvSpPr>
        <p:spPr/>
        <p:txBody>
          <a:bodyPr/>
          <a:lstStyle/>
          <a:p>
            <a:fld id="{3B145D37-6DEC-499C-8062-DD8488EC10D3}" type="slidenum">
              <a:rPr lang="fr-FR" smtClean="0"/>
              <a:t>3</a:t>
            </a:fld>
            <a:endParaRPr lang="fr-FR" dirty="0"/>
          </a:p>
        </p:txBody>
      </p:sp>
      <p:pic>
        <p:nvPicPr>
          <p:cNvPr id="11" name="Graphique 10" descr="Utilisateurs avec un remplissage uni">
            <a:extLst>
              <a:ext uri="{FF2B5EF4-FFF2-40B4-BE49-F238E27FC236}">
                <a16:creationId xmlns:a16="http://schemas.microsoft.com/office/drawing/2014/main" id="{9064AD8F-1240-435E-BE58-D23C54EFF1CC}"/>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285482" y="1713931"/>
            <a:ext cx="914400" cy="914400"/>
          </a:xfrm>
          <a:prstGeom prst="rect">
            <a:avLst/>
          </a:prstGeom>
        </p:spPr>
      </p:pic>
      <p:pic>
        <p:nvPicPr>
          <p:cNvPr id="13" name="Graphique 12" descr="Réunion en ligne avec un remplissage uni">
            <a:extLst>
              <a:ext uri="{FF2B5EF4-FFF2-40B4-BE49-F238E27FC236}">
                <a16:creationId xmlns:a16="http://schemas.microsoft.com/office/drawing/2014/main" id="{D8210448-BABE-4CD5-BBC3-7E4E7DA2BF65}"/>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992120" y="1703771"/>
            <a:ext cx="914400" cy="914400"/>
          </a:xfrm>
          <a:prstGeom prst="rect">
            <a:avLst/>
          </a:prstGeom>
        </p:spPr>
      </p:pic>
      <p:sp>
        <p:nvSpPr>
          <p:cNvPr id="8" name="TextBox 7">
            <a:extLst>
              <a:ext uri="{FF2B5EF4-FFF2-40B4-BE49-F238E27FC236}">
                <a16:creationId xmlns:a16="http://schemas.microsoft.com/office/drawing/2014/main" id="{E6987A07-D61E-69E0-B1BB-69AE180EE404}"/>
              </a:ext>
            </a:extLst>
          </p:cNvPr>
          <p:cNvSpPr txBox="1"/>
          <p:nvPr/>
        </p:nvSpPr>
        <p:spPr>
          <a:xfrm>
            <a:off x="2727958" y="1327811"/>
            <a:ext cx="1468122" cy="461665"/>
          </a:xfrm>
          <a:prstGeom prst="rect">
            <a:avLst/>
          </a:prstGeom>
          <a:noFill/>
        </p:spPr>
        <p:txBody>
          <a:bodyPr wrap="square">
            <a:spAutoFit/>
          </a:bodyPr>
          <a:lstStyle/>
          <a:p>
            <a:pPr algn="ctr"/>
            <a:r>
              <a:rPr lang="en-GB" sz="2400" b="1" dirty="0"/>
              <a:t>Meetings</a:t>
            </a:r>
            <a:endParaRPr lang="en-150" sz="2400" b="1" dirty="0"/>
          </a:p>
        </p:txBody>
      </p:sp>
      <p:sp>
        <p:nvSpPr>
          <p:cNvPr id="10" name="TextBox 9">
            <a:extLst>
              <a:ext uri="{FF2B5EF4-FFF2-40B4-BE49-F238E27FC236}">
                <a16:creationId xmlns:a16="http://schemas.microsoft.com/office/drawing/2014/main" id="{35EC0792-B346-15BF-716A-099AEA86F9AC}"/>
              </a:ext>
            </a:extLst>
          </p:cNvPr>
          <p:cNvSpPr txBox="1"/>
          <p:nvPr/>
        </p:nvSpPr>
        <p:spPr>
          <a:xfrm>
            <a:off x="7711442" y="1344584"/>
            <a:ext cx="2057400" cy="461665"/>
          </a:xfrm>
          <a:prstGeom prst="rect">
            <a:avLst/>
          </a:prstGeom>
          <a:noFill/>
        </p:spPr>
        <p:txBody>
          <a:bodyPr wrap="square">
            <a:spAutoFit/>
          </a:bodyPr>
          <a:lstStyle/>
          <a:p>
            <a:pPr algn="ctr"/>
            <a:r>
              <a:rPr lang="en-GB" sz="2400" b="1" dirty="0"/>
              <a:t>Attendees </a:t>
            </a:r>
            <a:r>
              <a:rPr lang="en-GB" sz="2400" b="1" dirty="0">
                <a:solidFill>
                  <a:srgbClr val="0070C0"/>
                </a:solidFill>
              </a:rPr>
              <a:t>~80</a:t>
            </a:r>
            <a:endParaRPr lang="en-150" sz="2400" b="1" dirty="0"/>
          </a:p>
        </p:txBody>
      </p:sp>
      <p:sp>
        <p:nvSpPr>
          <p:cNvPr id="3" name="TextBox 2">
            <a:extLst>
              <a:ext uri="{FF2B5EF4-FFF2-40B4-BE49-F238E27FC236}">
                <a16:creationId xmlns:a16="http://schemas.microsoft.com/office/drawing/2014/main" id="{A329B39A-A504-F6E1-D450-3F246C1BFE48}"/>
              </a:ext>
            </a:extLst>
          </p:cNvPr>
          <p:cNvSpPr txBox="1"/>
          <p:nvPr/>
        </p:nvSpPr>
        <p:spPr>
          <a:xfrm>
            <a:off x="8212429" y="154546"/>
            <a:ext cx="4211391" cy="369332"/>
          </a:xfrm>
          <a:prstGeom prst="rect">
            <a:avLst/>
          </a:prstGeom>
          <a:noFill/>
        </p:spPr>
        <p:txBody>
          <a:bodyPr wrap="square" rtlCol="0">
            <a:spAutoFit/>
          </a:bodyPr>
          <a:lstStyle/>
          <a:p>
            <a:r>
              <a:rPr lang="en-US" dirty="0">
                <a:solidFill>
                  <a:srgbClr val="FF0000"/>
                </a:solidFill>
              </a:rPr>
              <a:t>[DRAFT – TFTA discussion document]</a:t>
            </a:r>
          </a:p>
        </p:txBody>
      </p:sp>
    </p:spTree>
    <p:extLst>
      <p:ext uri="{BB962C8B-B14F-4D97-AF65-F5344CB8AC3E}">
        <p14:creationId xmlns:p14="http://schemas.microsoft.com/office/powerpoint/2010/main" val="8773103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id="{89666795-9385-4A47-9B82-E183B614B3E3}"/>
              </a:ext>
            </a:extLst>
          </p:cNvPr>
          <p:cNvSpPr>
            <a:spLocks noGrp="1"/>
          </p:cNvSpPr>
          <p:nvPr>
            <p:ph type="sldNum" sz="quarter" idx="12"/>
          </p:nvPr>
        </p:nvSpPr>
        <p:spPr/>
        <p:txBody>
          <a:bodyPr/>
          <a:lstStyle/>
          <a:p>
            <a:fld id="{3B145D37-6DEC-499C-8062-DD8488EC10D3}" type="slidenum">
              <a:rPr lang="fr-FR" smtClean="0"/>
              <a:t>4</a:t>
            </a:fld>
            <a:endParaRPr lang="fr-FR"/>
          </a:p>
        </p:txBody>
      </p:sp>
      <p:graphicFrame>
        <p:nvGraphicFramePr>
          <p:cNvPr id="8" name="Tableau 10">
            <a:extLst>
              <a:ext uri="{FF2B5EF4-FFF2-40B4-BE49-F238E27FC236}">
                <a16:creationId xmlns:a16="http://schemas.microsoft.com/office/drawing/2014/main" id="{BB3C96B0-BAF5-4CA0-B962-4A503CE0B790}"/>
              </a:ext>
            </a:extLst>
          </p:cNvPr>
          <p:cNvGraphicFramePr>
            <a:graphicFrameLocks noGrp="1"/>
          </p:cNvGraphicFramePr>
          <p:nvPr>
            <p:ph idx="1"/>
            <p:extLst>
              <p:ext uri="{D42A27DB-BD31-4B8C-83A1-F6EECF244321}">
                <p14:modId xmlns:p14="http://schemas.microsoft.com/office/powerpoint/2010/main" val="3070315220"/>
              </p:ext>
            </p:extLst>
          </p:nvPr>
        </p:nvGraphicFramePr>
        <p:xfrm>
          <a:off x="661182" y="1547640"/>
          <a:ext cx="10972018" cy="4677120"/>
        </p:xfrm>
        <a:graphic>
          <a:graphicData uri="http://schemas.openxmlformats.org/drawingml/2006/table">
            <a:tbl>
              <a:tblPr firstRow="1" bandRow="1">
                <a:tableStyleId>{5940675A-B579-460E-94D1-54222C63F5DA}</a:tableStyleId>
              </a:tblPr>
              <a:tblGrid>
                <a:gridCol w="1987712">
                  <a:extLst>
                    <a:ext uri="{9D8B030D-6E8A-4147-A177-3AD203B41FA5}">
                      <a16:colId xmlns:a16="http://schemas.microsoft.com/office/drawing/2014/main" val="1695131126"/>
                    </a:ext>
                  </a:extLst>
                </a:gridCol>
                <a:gridCol w="8984306">
                  <a:extLst>
                    <a:ext uri="{9D8B030D-6E8A-4147-A177-3AD203B41FA5}">
                      <a16:colId xmlns:a16="http://schemas.microsoft.com/office/drawing/2014/main" val="427866157"/>
                    </a:ext>
                  </a:extLst>
                </a:gridCol>
              </a:tblGrid>
              <a:tr h="123918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noProof="0" dirty="0"/>
                        <a:t>Adoption of methodologies</a:t>
                      </a:r>
                      <a:endParaRPr lang="en-GB" sz="1800" b="1" noProof="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noProof="0" dirty="0"/>
                        <a:t>Test conditions and methods for C1 tyres: adopted </a:t>
                      </a:r>
                      <a:r>
                        <a:rPr lang="en-GB" sz="1800" noProof="0" dirty="0">
                          <a:solidFill>
                            <a:srgbClr val="00B050"/>
                          </a:solidFill>
                          <a:sym typeface="Wingdings" panose="05000000000000000000" pitchFamily="2" charset="2"/>
                        </a:rPr>
                        <a:t></a:t>
                      </a:r>
                      <a:r>
                        <a:rPr lang="en-GB" sz="1800" noProof="0" dirty="0">
                          <a:solidFill>
                            <a:srgbClr val="FFC000"/>
                          </a:solidFill>
                          <a:sym typeface="Wingdings" panose="05000000000000000000" pitchFamily="2" charset="2"/>
                        </a:rPr>
                        <a:t>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noProof="0" dirty="0">
                          <a:solidFill>
                            <a:schemeClr val="tx1"/>
                          </a:solidFill>
                          <a:sym typeface="Wingdings" panose="05000000000000000000" pitchFamily="2" charset="2"/>
                          <a:hlinkClick r:id="rId3"/>
                        </a:rPr>
                        <a:t>GRBP/2024/10 </a:t>
                      </a:r>
                      <a:r>
                        <a:rPr lang="en-GB" sz="1800" noProof="0" dirty="0">
                          <a:solidFill>
                            <a:schemeClr val="tx1"/>
                          </a:solidFill>
                          <a:sym typeface="Wingdings" panose="05000000000000000000" pitchFamily="2" charset="2"/>
                        </a:rPr>
                        <a:t>as amended by </a:t>
                      </a:r>
                      <a:r>
                        <a:rPr lang="en-GB" sz="1800" noProof="0" dirty="0">
                          <a:solidFill>
                            <a:schemeClr val="tx1"/>
                          </a:solidFill>
                          <a:sym typeface="Wingdings" panose="05000000000000000000" pitchFamily="2" charset="2"/>
                          <a:hlinkClick r:id="rId4"/>
                        </a:rPr>
                        <a:t>GRBP-79-12rev2 </a:t>
                      </a:r>
                      <a:r>
                        <a:rPr lang="en-GB" sz="1800" noProof="0" dirty="0">
                          <a:solidFill>
                            <a:schemeClr val="tx1"/>
                          </a:solidFill>
                          <a:sym typeface="Wingdings" panose="05000000000000000000" pitchFamily="2" charset="2"/>
                        </a:rPr>
                        <a:t>new supplement to UNR117.04 </a:t>
                      </a:r>
                      <a:r>
                        <a:rPr lang="en-GB" sz="1800" noProof="0" dirty="0">
                          <a:solidFill>
                            <a:srgbClr val="00B050"/>
                          </a:solidFill>
                          <a:sym typeface="Wingdings" panose="05000000000000000000" pitchFamily="2" charset="2"/>
                        </a:rPr>
                        <a:t></a:t>
                      </a:r>
                      <a:endParaRPr lang="en-GB" sz="1800" noProof="0" dirty="0">
                        <a:solidFill>
                          <a:schemeClr val="tx1"/>
                        </a:solidFill>
                        <a:sym typeface="Wingdings" panose="05000000000000000000" pitchFamily="2" charset="2"/>
                      </a:endParaRP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noProof="0" dirty="0"/>
                        <a:t>Adopted at WP.</a:t>
                      </a:r>
                      <a:r>
                        <a:rPr lang="en-GB" noProof="0" dirty="0">
                          <a:solidFill>
                            <a:schemeClr val="tx1"/>
                          </a:solidFill>
                        </a:rPr>
                        <a:t>29</a:t>
                      </a:r>
                      <a:r>
                        <a:rPr lang="en-GB" baseline="0" noProof="0" dirty="0">
                          <a:solidFill>
                            <a:schemeClr val="tx1"/>
                          </a:solidFill>
                        </a:rPr>
                        <a:t> during its 193</a:t>
                      </a:r>
                      <a:r>
                        <a:rPr lang="en-GB" baseline="30000" noProof="0" dirty="0">
                          <a:solidFill>
                            <a:schemeClr val="tx1"/>
                          </a:solidFill>
                        </a:rPr>
                        <a:t>rd</a:t>
                      </a:r>
                      <a:r>
                        <a:rPr lang="en-GB" baseline="0" noProof="0" dirty="0">
                          <a:solidFill>
                            <a:schemeClr val="tx1"/>
                          </a:solidFill>
                        </a:rPr>
                        <a:t> session</a:t>
                      </a:r>
                      <a:r>
                        <a:rPr lang="en-GB" noProof="0" dirty="0">
                          <a:solidFill>
                            <a:schemeClr val="tx1"/>
                          </a:solidFill>
                        </a:rPr>
                        <a:t> in </a:t>
                      </a:r>
                      <a:r>
                        <a:rPr lang="en-GB" noProof="0" dirty="0"/>
                        <a:t>June 2024 </a:t>
                      </a:r>
                      <a:r>
                        <a:rPr lang="en-GB" noProof="0" dirty="0">
                          <a:hlinkClick r:id="rId5"/>
                        </a:rPr>
                        <a:t>ECE/TRANS/WP.29/2024/65</a:t>
                      </a:r>
                      <a:r>
                        <a:rPr lang="en-GB" noProof="0" dirty="0"/>
                        <a:t> </a:t>
                      </a:r>
                      <a:r>
                        <a:rPr lang="en-GB" sz="1800" noProof="0" dirty="0">
                          <a:solidFill>
                            <a:srgbClr val="00B050"/>
                          </a:solidFill>
                          <a:sym typeface="Wingdings" panose="05000000000000000000" pitchFamily="2" charset="2"/>
                        </a:rPr>
                        <a:t></a:t>
                      </a:r>
                      <a:endParaRPr lang="en-GB" noProof="0" dirty="0"/>
                    </a:p>
                    <a:p>
                      <a:pPr marL="285750" indent="-285750">
                        <a:buFont typeface="Arial" panose="020B0604020202020204" pitchFamily="34" charset="0"/>
                        <a:buChar char="•"/>
                      </a:pPr>
                      <a:endParaRPr lang="en-GB" sz="1800" baseline="0" noProof="0" dirty="0">
                        <a:solidFill>
                          <a:schemeClr val="tx1"/>
                        </a:solidFill>
                        <a:sym typeface="Wingdings" panose="05000000000000000000" pitchFamily="2" charset="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166251320"/>
                  </a:ext>
                </a:extLst>
              </a:tr>
              <a:tr h="144000">
                <a:tc>
                  <a:txBody>
                    <a:bodyPr/>
                    <a:lstStyle/>
                    <a:p>
                      <a:pPr algn="ctr"/>
                      <a:endParaRPr lang="en-GB" sz="200" b="1" noProof="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endParaRPr lang="en-GB" sz="200" noProof="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92609603"/>
                  </a:ext>
                </a:extLst>
              </a:tr>
              <a:tr h="62396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noProof="0" dirty="0"/>
                        <a:t>C1 Testing</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800" b="1" noProof="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noProof="0" dirty="0"/>
                        <a:t>For C1</a:t>
                      </a:r>
                      <a:r>
                        <a:rPr lang="en-GB" noProof="0" dirty="0"/>
                        <a:t>: conduct an extensive market assessment test campaign to inform abrasion limit development – </a:t>
                      </a:r>
                      <a:r>
                        <a:rPr lang="en-GB" noProof="0" dirty="0">
                          <a:solidFill>
                            <a:schemeClr val="tx1"/>
                          </a:solidFill>
                        </a:rPr>
                        <a:t>completed March 2025 </a:t>
                      </a:r>
                      <a:r>
                        <a:rPr lang="en-GB" sz="1800" noProof="0" dirty="0">
                          <a:solidFill>
                            <a:srgbClr val="00B050"/>
                          </a:solidFill>
                          <a:sym typeface="Wingdings" panose="05000000000000000000" pitchFamily="2" charset="2"/>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noProof="0" dirty="0"/>
                        <a:t>For C1</a:t>
                      </a:r>
                      <a:r>
                        <a:rPr lang="en-GB" noProof="0" dirty="0"/>
                        <a:t>: conduct a correlation/validation study of the two test methods – completed March 2025 </a:t>
                      </a:r>
                      <a:r>
                        <a:rPr lang="en-GB" sz="1800" noProof="0" dirty="0">
                          <a:solidFill>
                            <a:srgbClr val="00B050"/>
                          </a:solidFill>
                          <a:sym typeface="Wingdings" panose="05000000000000000000" pitchFamily="2" charset="2"/>
                        </a:rPr>
                        <a:t></a:t>
                      </a:r>
                      <a:endParaRPr lang="en-GB" noProof="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2100580823"/>
                  </a:ext>
                </a:extLst>
              </a:tr>
              <a:tr h="144000">
                <a:tc>
                  <a:txBody>
                    <a:bodyPr/>
                    <a:lstStyle/>
                    <a:p>
                      <a:pPr algn="ctr"/>
                      <a:endParaRPr lang="en-GB" sz="300" b="1" noProof="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endParaRPr lang="en-GB" sz="300" noProof="0">
                        <a:highlight>
                          <a:srgbClr val="FFFF00"/>
                        </a:highligh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697308736"/>
                  </a:ext>
                </a:extLst>
              </a:tr>
              <a:tr h="309795">
                <a:tc>
                  <a:txBody>
                    <a:bodyPr/>
                    <a:lstStyle/>
                    <a:p>
                      <a:pPr algn="ctr"/>
                      <a:r>
                        <a:rPr lang="en-US" b="1" noProof="0" dirty="0"/>
                        <a:t>C1 limits</a:t>
                      </a:r>
                      <a:endParaRPr lang="en-GB" b="1" noProof="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kern="1200" noProof="0" dirty="0">
                          <a:solidFill>
                            <a:schemeClr val="tx1"/>
                          </a:solidFill>
                          <a:latin typeface="+mn-lt"/>
                          <a:ea typeface="+mn-ea"/>
                          <a:cs typeface="+mn-cs"/>
                        </a:rPr>
                        <a:t>Develop proposal for C1 tyre abrasion limits – Working document at GRBP in </a:t>
                      </a:r>
                      <a:r>
                        <a:rPr lang="en-GB" sz="1800" b="1" kern="1200" noProof="0" dirty="0">
                          <a:solidFill>
                            <a:schemeClr val="tx1"/>
                          </a:solidFill>
                          <a:latin typeface="+mn-lt"/>
                          <a:ea typeface="+mn-ea"/>
                          <a:cs typeface="+mn-cs"/>
                        </a:rPr>
                        <a:t>Sept 2025 </a:t>
                      </a:r>
                      <a:r>
                        <a:rPr lang="en-GB" sz="1800" noProof="0" dirty="0">
                          <a:solidFill>
                            <a:srgbClr val="00B050"/>
                          </a:solidFill>
                          <a:sym typeface="Wingdings" panose="05000000000000000000" pitchFamily="2" charset="2"/>
                        </a:rPr>
                        <a:t></a:t>
                      </a:r>
                      <a:r>
                        <a:rPr lang="en-GB" sz="1800" noProof="0" dirty="0">
                          <a:solidFill>
                            <a:srgbClr val="FFC000"/>
                          </a:solidFill>
                          <a:sym typeface="Wingdings" panose="05000000000000000000" pitchFamily="2" charset="2"/>
                        </a:rPr>
                        <a:t>  </a:t>
                      </a:r>
                      <a:r>
                        <a:rPr lang="en-GB" sz="1800" kern="1200" noProof="0" dirty="0">
                          <a:solidFill>
                            <a:schemeClr val="tx1"/>
                          </a:solidFill>
                          <a:latin typeface="+mn-lt"/>
                          <a:ea typeface="+mn-ea"/>
                          <a:cs typeface="+mn-cs"/>
                          <a:sym typeface="Wingdings" panose="05000000000000000000" pitchFamily="2" charset="2"/>
                        </a:rPr>
                        <a:t>- </a:t>
                      </a:r>
                      <a:r>
                        <a:rPr lang="en-GB" sz="1800" kern="1200" noProof="0" dirty="0">
                          <a:solidFill>
                            <a:srgbClr val="0070C0"/>
                          </a:solidFill>
                          <a:latin typeface="+mn-lt"/>
                          <a:ea typeface="+mn-ea"/>
                          <a:cs typeface="+mn-cs"/>
                          <a:sym typeface="Wingdings" panose="05000000000000000000" pitchFamily="2" charset="2"/>
                        </a:rPr>
                        <a:t>further refined by Informal document for the consideration of GRBP in </a:t>
                      </a:r>
                      <a:r>
                        <a:rPr lang="en-GB" sz="1800" b="1" kern="1200" noProof="0" dirty="0">
                          <a:solidFill>
                            <a:srgbClr val="0070C0"/>
                          </a:solidFill>
                          <a:latin typeface="+mn-lt"/>
                          <a:ea typeface="+mn-ea"/>
                          <a:cs typeface="+mn-cs"/>
                          <a:sym typeface="Wingdings" panose="05000000000000000000" pitchFamily="2" charset="2"/>
                        </a:rPr>
                        <a:t>February 2026</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kern="1200" noProof="0" dirty="0">
                          <a:solidFill>
                            <a:schemeClr val="tx1"/>
                          </a:solidFill>
                          <a:latin typeface="+mn-lt"/>
                          <a:ea typeface="+mn-ea"/>
                          <a:cs typeface="+mn-cs"/>
                        </a:rPr>
                        <a:t>Develop an informal document addressing remaining issues (</a:t>
                      </a:r>
                      <a:r>
                        <a:rPr lang="en-GB" sz="1800" b="1" kern="1200" noProof="0" dirty="0">
                          <a:solidFill>
                            <a:srgbClr val="0070C0"/>
                          </a:solidFill>
                          <a:latin typeface="+mn-lt"/>
                          <a:ea typeface="+mn-ea"/>
                          <a:cs typeface="+mn-cs"/>
                        </a:rPr>
                        <a:t>including the issue of method correlation</a:t>
                      </a:r>
                      <a:r>
                        <a:rPr lang="en-GB" sz="1800" kern="1200" noProof="0" dirty="0">
                          <a:solidFill>
                            <a:schemeClr val="tx1"/>
                          </a:solidFill>
                          <a:latin typeface="+mn-lt"/>
                          <a:ea typeface="+mn-ea"/>
                          <a:cs typeface="+mn-cs"/>
                        </a:rPr>
                        <a:t>) in working document and targeting adoption at GRBP in February 2026 </a:t>
                      </a:r>
                      <a:r>
                        <a:rPr lang="en-GB" sz="1800" baseline="0" noProof="0" dirty="0">
                          <a:solidFill>
                            <a:srgbClr val="FFC000"/>
                          </a:solidFill>
                          <a:sym typeface="Wingdings" panose="05000000000000000000" pitchFamily="2" charset="2"/>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1981166270"/>
                  </a:ext>
                </a:extLst>
              </a:tr>
            </a:tbl>
          </a:graphicData>
        </a:graphic>
      </p:graphicFrame>
      <p:sp>
        <p:nvSpPr>
          <p:cNvPr id="10" name="Titre 1">
            <a:extLst>
              <a:ext uri="{FF2B5EF4-FFF2-40B4-BE49-F238E27FC236}">
                <a16:creationId xmlns:a16="http://schemas.microsoft.com/office/drawing/2014/main" id="{DFE257E4-4F34-A55B-0904-1B192B533BA2}"/>
              </a:ext>
            </a:extLst>
          </p:cNvPr>
          <p:cNvSpPr>
            <a:spLocks noGrp="1"/>
          </p:cNvSpPr>
          <p:nvPr>
            <p:ph type="title"/>
          </p:nvPr>
        </p:nvSpPr>
        <p:spPr>
          <a:xfrm>
            <a:off x="838200" y="193001"/>
            <a:ext cx="10515600" cy="1325563"/>
          </a:xfrm>
        </p:spPr>
        <p:txBody>
          <a:bodyPr>
            <a:normAutofit/>
          </a:bodyPr>
          <a:lstStyle/>
          <a:p>
            <a:pPr algn="ctr"/>
            <a:r>
              <a:rPr lang="en-GB" sz="4000" dirty="0"/>
              <a:t>Task Force on Tyre Abrasion: work completed</a:t>
            </a:r>
            <a:endParaRPr lang="fr-FR" sz="4000" dirty="0"/>
          </a:p>
        </p:txBody>
      </p:sp>
      <p:sp>
        <p:nvSpPr>
          <p:cNvPr id="2" name="Espace réservé du pied de page 1">
            <a:extLst>
              <a:ext uri="{FF2B5EF4-FFF2-40B4-BE49-F238E27FC236}">
                <a16:creationId xmlns:a16="http://schemas.microsoft.com/office/drawing/2014/main" id="{BBF989B1-773F-DCE8-122C-1E300356F6F8}"/>
              </a:ext>
            </a:extLst>
          </p:cNvPr>
          <p:cNvSpPr>
            <a:spLocks noGrp="1"/>
          </p:cNvSpPr>
          <p:nvPr>
            <p:ph type="ftr" sz="quarter" idx="11"/>
          </p:nvPr>
        </p:nvSpPr>
        <p:spPr>
          <a:xfrm>
            <a:off x="4038600" y="6356350"/>
            <a:ext cx="4114800" cy="365125"/>
          </a:xfrm>
        </p:spPr>
        <p:txBody>
          <a:bodyPr/>
          <a:lstStyle/>
          <a:p>
            <a:r>
              <a:rPr lang="en-GB"/>
              <a:t>TF on Tyre Abrasion</a:t>
            </a:r>
          </a:p>
        </p:txBody>
      </p:sp>
      <p:sp>
        <p:nvSpPr>
          <p:cNvPr id="3" name="TextBox 2">
            <a:extLst>
              <a:ext uri="{FF2B5EF4-FFF2-40B4-BE49-F238E27FC236}">
                <a16:creationId xmlns:a16="http://schemas.microsoft.com/office/drawing/2014/main" id="{D7B8D6EF-79EB-FEA2-C945-14ED09CA99BB}"/>
              </a:ext>
            </a:extLst>
          </p:cNvPr>
          <p:cNvSpPr txBox="1"/>
          <p:nvPr/>
        </p:nvSpPr>
        <p:spPr>
          <a:xfrm>
            <a:off x="8212429" y="154546"/>
            <a:ext cx="4211391" cy="369332"/>
          </a:xfrm>
          <a:prstGeom prst="rect">
            <a:avLst/>
          </a:prstGeom>
          <a:noFill/>
        </p:spPr>
        <p:txBody>
          <a:bodyPr wrap="square" rtlCol="0">
            <a:spAutoFit/>
          </a:bodyPr>
          <a:lstStyle/>
          <a:p>
            <a:r>
              <a:rPr lang="en-US" dirty="0">
                <a:solidFill>
                  <a:srgbClr val="FF0000"/>
                </a:solidFill>
              </a:rPr>
              <a:t>[DRAFT – TFTA discussion document]</a:t>
            </a:r>
          </a:p>
        </p:txBody>
      </p:sp>
    </p:spTree>
    <p:extLst>
      <p:ext uri="{BB962C8B-B14F-4D97-AF65-F5344CB8AC3E}">
        <p14:creationId xmlns:p14="http://schemas.microsoft.com/office/powerpoint/2010/main" val="24258696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72376-C342-BB1E-D2C7-470DBB133731}"/>
              </a:ext>
            </a:extLst>
          </p:cNvPr>
          <p:cNvSpPr>
            <a:spLocks noGrp="1"/>
          </p:cNvSpPr>
          <p:nvPr>
            <p:ph type="title"/>
          </p:nvPr>
        </p:nvSpPr>
        <p:spPr/>
        <p:txBody>
          <a:bodyPr/>
          <a:lstStyle/>
          <a:p>
            <a:r>
              <a:rPr lang="en-US" dirty="0"/>
              <a:t>Documents for consideration by GRBP</a:t>
            </a:r>
            <a:endParaRPr lang="en-GB" dirty="0"/>
          </a:p>
        </p:txBody>
      </p:sp>
      <p:sp>
        <p:nvSpPr>
          <p:cNvPr id="3" name="Content Placeholder 2">
            <a:extLst>
              <a:ext uri="{FF2B5EF4-FFF2-40B4-BE49-F238E27FC236}">
                <a16:creationId xmlns:a16="http://schemas.microsoft.com/office/drawing/2014/main" id="{1822AF0D-B9DC-D353-EC7B-95CA62D86422}"/>
              </a:ext>
            </a:extLst>
          </p:cNvPr>
          <p:cNvSpPr>
            <a:spLocks noGrp="1"/>
          </p:cNvSpPr>
          <p:nvPr>
            <p:ph idx="1"/>
          </p:nvPr>
        </p:nvSpPr>
        <p:spPr>
          <a:xfrm>
            <a:off x="571642" y="1465836"/>
            <a:ext cx="10515600" cy="4351338"/>
          </a:xfrm>
        </p:spPr>
        <p:txBody>
          <a:bodyPr>
            <a:normAutofit fontScale="70000" lnSpcReduction="20000"/>
          </a:bodyPr>
          <a:lstStyle/>
          <a:p>
            <a:pPr marL="457200" lvl="1" indent="0">
              <a:buNone/>
            </a:pPr>
            <a:r>
              <a:rPr lang="en-BE" sz="2800" b="1" dirty="0"/>
              <a:t>Two working documents </a:t>
            </a:r>
            <a:r>
              <a:rPr lang="en-BE" sz="2800" dirty="0"/>
              <a:t>submitted for the consideration </a:t>
            </a:r>
            <a:r>
              <a:rPr lang="en-BE" sz="2800"/>
              <a:t>of GRBP </a:t>
            </a:r>
            <a:r>
              <a:rPr lang="en-BE" sz="2800" dirty="0"/>
              <a:t>in September 2025:</a:t>
            </a:r>
          </a:p>
          <a:p>
            <a:pPr marL="457200" lvl="1" indent="0">
              <a:buNone/>
            </a:pPr>
            <a:endParaRPr lang="en-BE" sz="2800" dirty="0"/>
          </a:p>
          <a:p>
            <a:pPr marL="971550" lvl="1" indent="-514350" algn="just">
              <a:buFont typeface="+mj-lt"/>
              <a:buAutoNum type="arabicPeriod"/>
            </a:pPr>
            <a:r>
              <a:rPr lang="en-BE" sz="2800" u="sng" dirty="0"/>
              <a:t>Draft UN Regulation on tyre abrasion</a:t>
            </a:r>
            <a:r>
              <a:rPr lang="en-US" sz="2800" dirty="0"/>
              <a:t> (</a:t>
            </a:r>
            <a:r>
              <a:rPr lang="en-US" sz="2800" dirty="0">
                <a:solidFill>
                  <a:schemeClr val="accent1"/>
                </a:solidFill>
              </a:rPr>
              <a:t>GRBP/2025/27</a:t>
            </a:r>
            <a:r>
              <a:rPr lang="en-US" sz="2800" dirty="0"/>
              <a:t>)</a:t>
            </a:r>
            <a:r>
              <a:rPr lang="en-BE" sz="2800" dirty="0"/>
              <a:t>:</a:t>
            </a:r>
            <a:r>
              <a:rPr lang="en-US" sz="2800" dirty="0"/>
              <a:t> </a:t>
            </a:r>
            <a:r>
              <a:rPr lang="en-BE" sz="2800" dirty="0"/>
              <a:t>p</a:t>
            </a:r>
            <a:r>
              <a:rPr lang="en-GB" sz="2800" dirty="0" err="1"/>
              <a:t>roposal</a:t>
            </a:r>
            <a:r>
              <a:rPr lang="en-GB" sz="2800" dirty="0"/>
              <a:t> for a new UN Regulation on the uniform provisions concerning the approval of tyres with regard to abrasion performance</a:t>
            </a:r>
            <a:r>
              <a:rPr lang="en-BE" sz="2800" dirty="0"/>
              <a:t>, following mandate given to TF TA at 81st GRBP session.</a:t>
            </a:r>
          </a:p>
          <a:p>
            <a:pPr marL="457200" lvl="1" indent="0" algn="just">
              <a:buNone/>
            </a:pPr>
            <a:endParaRPr lang="en-BE" sz="2800" dirty="0"/>
          </a:p>
          <a:p>
            <a:pPr marL="971550" lvl="1" indent="-514350" algn="just">
              <a:buFont typeface="+mj-lt"/>
              <a:buAutoNum type="arabicPeriod" startAt="2"/>
            </a:pPr>
            <a:r>
              <a:rPr lang="en-BE" sz="2800" u="sng" dirty="0"/>
              <a:t>Amendments to UNR 117</a:t>
            </a:r>
            <a:r>
              <a:rPr lang="en-US" sz="2800" dirty="0"/>
              <a:t> (</a:t>
            </a:r>
            <a:r>
              <a:rPr lang="en-US" sz="2800" dirty="0">
                <a:solidFill>
                  <a:schemeClr val="accent1"/>
                </a:solidFill>
              </a:rPr>
              <a:t>GRBP/2025/28</a:t>
            </a:r>
            <a:r>
              <a:rPr lang="en-US" sz="2800" dirty="0"/>
              <a:t>)</a:t>
            </a:r>
            <a:r>
              <a:rPr lang="en-BE" sz="2800" dirty="0"/>
              <a:t>: </a:t>
            </a:r>
            <a:r>
              <a:rPr lang="en-GB" sz="2800" dirty="0"/>
              <a:t>proposal for a new supplement to UNR 117.04. The main aim of this proposal will be to remove the provisions related to tyre abrasion from UNR 117</a:t>
            </a:r>
            <a:r>
              <a:rPr lang="en-BE" sz="2800" dirty="0"/>
              <a:t>.</a:t>
            </a:r>
            <a:endParaRPr lang="en-US" sz="2800" dirty="0"/>
          </a:p>
          <a:p>
            <a:pPr marL="971550" lvl="1" indent="-514350" algn="just">
              <a:buFont typeface="+mj-lt"/>
              <a:buAutoNum type="arabicPeriod" startAt="2"/>
            </a:pPr>
            <a:endParaRPr lang="en-US" sz="2800" dirty="0"/>
          </a:p>
          <a:p>
            <a:r>
              <a:rPr lang="en-GB" b="1" dirty="0"/>
              <a:t>GRBP endorsement at the 82</a:t>
            </a:r>
            <a:r>
              <a:rPr lang="en-GB" b="1" baseline="30000" dirty="0"/>
              <a:t>nd</a:t>
            </a:r>
            <a:r>
              <a:rPr lang="en-GB" b="1" dirty="0"/>
              <a:t> session was, however, not achieved</a:t>
            </a:r>
            <a:r>
              <a:rPr lang="en-GB" dirty="0"/>
              <a:t>. The lack of correlation [agreement] between the two candidate methods found for some of the tyres included in the market assessment raised technical questions about the soundness of using the same set of limits for both methods.</a:t>
            </a:r>
          </a:p>
          <a:p>
            <a:r>
              <a:rPr lang="en-GB" dirty="0"/>
              <a:t>The TFTA terms of reference were updated at the 82</a:t>
            </a:r>
            <a:r>
              <a:rPr lang="en-GB" baseline="30000" dirty="0"/>
              <a:t>nd</a:t>
            </a:r>
            <a:r>
              <a:rPr lang="en-GB" dirty="0"/>
              <a:t> session, with a mandate to work on a </a:t>
            </a:r>
            <a:r>
              <a:rPr lang="en-GB" b="1" dirty="0">
                <a:solidFill>
                  <a:srgbClr val="0070C0"/>
                </a:solidFill>
              </a:rPr>
              <a:t>technical proposal to secure the inclusion of both candidate methods</a:t>
            </a:r>
            <a:r>
              <a:rPr lang="en-GB" dirty="0"/>
              <a:t>, for adoption by the 83</a:t>
            </a:r>
            <a:r>
              <a:rPr lang="en-GB" baseline="30000" dirty="0"/>
              <a:t>rd</a:t>
            </a:r>
            <a:r>
              <a:rPr lang="en-GB" dirty="0"/>
              <a:t> session (see GRBP-82-34-Rev.1e)</a:t>
            </a:r>
          </a:p>
        </p:txBody>
      </p:sp>
      <p:sp>
        <p:nvSpPr>
          <p:cNvPr id="4" name="Footer Placeholder 3">
            <a:extLst>
              <a:ext uri="{FF2B5EF4-FFF2-40B4-BE49-F238E27FC236}">
                <a16:creationId xmlns:a16="http://schemas.microsoft.com/office/drawing/2014/main" id="{E976820A-7A7B-51F8-BD4E-A473570B608D}"/>
              </a:ext>
            </a:extLst>
          </p:cNvPr>
          <p:cNvSpPr>
            <a:spLocks noGrp="1"/>
          </p:cNvSpPr>
          <p:nvPr>
            <p:ph type="ftr" sz="quarter" idx="11"/>
          </p:nvPr>
        </p:nvSpPr>
        <p:spPr/>
        <p:txBody>
          <a:bodyPr/>
          <a:lstStyle/>
          <a:p>
            <a:r>
              <a:rPr lang="fr-FR"/>
              <a:t>TF on Tyre Abrasion</a:t>
            </a:r>
          </a:p>
        </p:txBody>
      </p:sp>
      <p:sp>
        <p:nvSpPr>
          <p:cNvPr id="5" name="Slide Number Placeholder 4">
            <a:extLst>
              <a:ext uri="{FF2B5EF4-FFF2-40B4-BE49-F238E27FC236}">
                <a16:creationId xmlns:a16="http://schemas.microsoft.com/office/drawing/2014/main" id="{4DEBCE92-CD0C-BE5C-4522-7F24E37B249F}"/>
              </a:ext>
            </a:extLst>
          </p:cNvPr>
          <p:cNvSpPr>
            <a:spLocks noGrp="1"/>
          </p:cNvSpPr>
          <p:nvPr>
            <p:ph type="sldNum" sz="quarter" idx="12"/>
          </p:nvPr>
        </p:nvSpPr>
        <p:spPr/>
        <p:txBody>
          <a:bodyPr/>
          <a:lstStyle/>
          <a:p>
            <a:fld id="{3B145D37-6DEC-499C-8062-DD8488EC10D3}" type="slidenum">
              <a:rPr lang="fr-FR" smtClean="0"/>
              <a:t>5</a:t>
            </a:fld>
            <a:endParaRPr lang="fr-FR"/>
          </a:p>
        </p:txBody>
      </p:sp>
      <p:sp>
        <p:nvSpPr>
          <p:cNvPr id="6" name="TextBox 5">
            <a:extLst>
              <a:ext uri="{FF2B5EF4-FFF2-40B4-BE49-F238E27FC236}">
                <a16:creationId xmlns:a16="http://schemas.microsoft.com/office/drawing/2014/main" id="{06F4233C-717B-8BC9-42F1-E0EF9F0FFBA1}"/>
              </a:ext>
            </a:extLst>
          </p:cNvPr>
          <p:cNvSpPr txBox="1"/>
          <p:nvPr/>
        </p:nvSpPr>
        <p:spPr>
          <a:xfrm>
            <a:off x="8212429" y="154546"/>
            <a:ext cx="4211391" cy="369332"/>
          </a:xfrm>
          <a:prstGeom prst="rect">
            <a:avLst/>
          </a:prstGeom>
          <a:noFill/>
        </p:spPr>
        <p:txBody>
          <a:bodyPr wrap="square" rtlCol="0">
            <a:spAutoFit/>
          </a:bodyPr>
          <a:lstStyle/>
          <a:p>
            <a:r>
              <a:rPr lang="en-US" dirty="0">
                <a:solidFill>
                  <a:srgbClr val="FF0000"/>
                </a:solidFill>
              </a:rPr>
              <a:t>[DRAFT – TFTA discussion document]</a:t>
            </a:r>
          </a:p>
        </p:txBody>
      </p:sp>
    </p:spTree>
    <p:extLst>
      <p:ext uri="{BB962C8B-B14F-4D97-AF65-F5344CB8AC3E}">
        <p14:creationId xmlns:p14="http://schemas.microsoft.com/office/powerpoint/2010/main" val="22689960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3A14AE-F556-49AB-8209-65C439C631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B1CEE1-D8F0-94EB-064B-DDEBE45F36A8}"/>
              </a:ext>
            </a:extLst>
          </p:cNvPr>
          <p:cNvSpPr>
            <a:spLocks noGrp="1"/>
          </p:cNvSpPr>
          <p:nvPr>
            <p:ph type="title"/>
          </p:nvPr>
        </p:nvSpPr>
        <p:spPr/>
        <p:txBody>
          <a:bodyPr>
            <a:normAutofit/>
          </a:bodyPr>
          <a:lstStyle/>
          <a:p>
            <a:pPr lvl="1"/>
            <a:r>
              <a:rPr lang="en-BE" sz="3600" dirty="0">
                <a:latin typeface="+mj-lt"/>
              </a:rPr>
              <a:t>Draft UN Regulation on tyre abrasion</a:t>
            </a:r>
          </a:p>
        </p:txBody>
      </p:sp>
      <p:sp>
        <p:nvSpPr>
          <p:cNvPr id="3" name="Content Placeholder 2">
            <a:extLst>
              <a:ext uri="{FF2B5EF4-FFF2-40B4-BE49-F238E27FC236}">
                <a16:creationId xmlns:a16="http://schemas.microsoft.com/office/drawing/2014/main" id="{E569BBE0-B4C1-D27E-3E44-1E17161A505D}"/>
              </a:ext>
            </a:extLst>
          </p:cNvPr>
          <p:cNvSpPr>
            <a:spLocks noGrp="1"/>
          </p:cNvSpPr>
          <p:nvPr>
            <p:ph idx="1"/>
          </p:nvPr>
        </p:nvSpPr>
        <p:spPr>
          <a:xfrm>
            <a:off x="838200" y="1470025"/>
            <a:ext cx="10515600" cy="4351338"/>
          </a:xfrm>
        </p:spPr>
        <p:txBody>
          <a:bodyPr>
            <a:normAutofit/>
          </a:bodyPr>
          <a:lstStyle/>
          <a:p>
            <a:pPr marL="0" indent="0">
              <a:buNone/>
            </a:pPr>
            <a:r>
              <a:rPr lang="en-BE" sz="2000" b="1" dirty="0"/>
              <a:t>Testing methods</a:t>
            </a:r>
          </a:p>
          <a:p>
            <a:pPr marL="0" indent="0">
              <a:buNone/>
            </a:pPr>
            <a:endParaRPr lang="en-US" dirty="0"/>
          </a:p>
          <a:p>
            <a:pPr marL="457200" lvl="1" indent="0">
              <a:buNone/>
            </a:pPr>
            <a:endParaRPr lang="en-US" dirty="0"/>
          </a:p>
          <a:p>
            <a:pPr lvl="1"/>
            <a:endParaRPr lang="en-US" dirty="0"/>
          </a:p>
          <a:p>
            <a:pPr lvl="1"/>
            <a:endParaRPr lang="en-US" dirty="0"/>
          </a:p>
        </p:txBody>
      </p:sp>
      <p:pic>
        <p:nvPicPr>
          <p:cNvPr id="5" name="Picture 4">
            <a:extLst>
              <a:ext uri="{FF2B5EF4-FFF2-40B4-BE49-F238E27FC236}">
                <a16:creationId xmlns:a16="http://schemas.microsoft.com/office/drawing/2014/main" id="{CA1BBB04-9E08-431B-41BE-6CBBF222A6AA}"/>
              </a:ext>
            </a:extLst>
          </p:cNvPr>
          <p:cNvPicPr>
            <a:picLocks noChangeAspect="1"/>
          </p:cNvPicPr>
          <p:nvPr/>
        </p:nvPicPr>
        <p:blipFill>
          <a:blip r:embed="rId2"/>
          <a:stretch>
            <a:fillRect/>
          </a:stretch>
        </p:blipFill>
        <p:spPr>
          <a:xfrm>
            <a:off x="1727199" y="1908030"/>
            <a:ext cx="8361617" cy="4238574"/>
          </a:xfrm>
          <a:prstGeom prst="rect">
            <a:avLst/>
          </a:prstGeom>
        </p:spPr>
      </p:pic>
      <p:sp>
        <p:nvSpPr>
          <p:cNvPr id="4" name="TextBox 3">
            <a:extLst>
              <a:ext uri="{FF2B5EF4-FFF2-40B4-BE49-F238E27FC236}">
                <a16:creationId xmlns:a16="http://schemas.microsoft.com/office/drawing/2014/main" id="{CA2BC0C9-6B09-E7EA-E614-CCBC6F04FBFD}"/>
              </a:ext>
            </a:extLst>
          </p:cNvPr>
          <p:cNvSpPr txBox="1"/>
          <p:nvPr/>
        </p:nvSpPr>
        <p:spPr>
          <a:xfrm>
            <a:off x="8212429" y="154546"/>
            <a:ext cx="4211391" cy="369332"/>
          </a:xfrm>
          <a:prstGeom prst="rect">
            <a:avLst/>
          </a:prstGeom>
          <a:noFill/>
        </p:spPr>
        <p:txBody>
          <a:bodyPr wrap="square" rtlCol="0">
            <a:spAutoFit/>
          </a:bodyPr>
          <a:lstStyle/>
          <a:p>
            <a:r>
              <a:rPr lang="en-US" dirty="0">
                <a:solidFill>
                  <a:srgbClr val="FF0000"/>
                </a:solidFill>
              </a:rPr>
              <a:t>[DRAFT – TFTA discussion document]</a:t>
            </a:r>
          </a:p>
        </p:txBody>
      </p:sp>
    </p:spTree>
    <p:extLst>
      <p:ext uri="{BB962C8B-B14F-4D97-AF65-F5344CB8AC3E}">
        <p14:creationId xmlns:p14="http://schemas.microsoft.com/office/powerpoint/2010/main" val="12839929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87A5C-0CFA-AA41-5283-92E937C5C8CC}"/>
              </a:ext>
            </a:extLst>
          </p:cNvPr>
          <p:cNvSpPr>
            <a:spLocks noGrp="1"/>
          </p:cNvSpPr>
          <p:nvPr>
            <p:ph type="title"/>
          </p:nvPr>
        </p:nvSpPr>
        <p:spPr/>
        <p:txBody>
          <a:bodyPr>
            <a:normAutofit/>
          </a:bodyPr>
          <a:lstStyle/>
          <a:p>
            <a:r>
              <a:rPr lang="en-BE" sz="3600" dirty="0"/>
              <a:t>Draft UN Regulation on tyre abrasion</a:t>
            </a:r>
            <a:endParaRPr lang="en-GB" sz="3600" dirty="0"/>
          </a:p>
        </p:txBody>
      </p:sp>
      <p:sp>
        <p:nvSpPr>
          <p:cNvPr id="4" name="Footer Placeholder 3">
            <a:extLst>
              <a:ext uri="{FF2B5EF4-FFF2-40B4-BE49-F238E27FC236}">
                <a16:creationId xmlns:a16="http://schemas.microsoft.com/office/drawing/2014/main" id="{6755C305-337E-A921-C6A4-04D57475DCFA}"/>
              </a:ext>
            </a:extLst>
          </p:cNvPr>
          <p:cNvSpPr>
            <a:spLocks noGrp="1"/>
          </p:cNvSpPr>
          <p:nvPr>
            <p:ph type="ftr" sz="quarter" idx="11"/>
          </p:nvPr>
        </p:nvSpPr>
        <p:spPr/>
        <p:txBody>
          <a:bodyPr/>
          <a:lstStyle/>
          <a:p>
            <a:r>
              <a:rPr lang="fr-FR"/>
              <a:t>TF on Tyre Abrasion</a:t>
            </a:r>
          </a:p>
        </p:txBody>
      </p:sp>
      <p:sp>
        <p:nvSpPr>
          <p:cNvPr id="5" name="Slide Number Placeholder 4">
            <a:extLst>
              <a:ext uri="{FF2B5EF4-FFF2-40B4-BE49-F238E27FC236}">
                <a16:creationId xmlns:a16="http://schemas.microsoft.com/office/drawing/2014/main" id="{FBFBD906-3785-09DF-C739-D3C87B936883}"/>
              </a:ext>
            </a:extLst>
          </p:cNvPr>
          <p:cNvSpPr>
            <a:spLocks noGrp="1"/>
          </p:cNvSpPr>
          <p:nvPr>
            <p:ph type="sldNum" sz="quarter" idx="12"/>
          </p:nvPr>
        </p:nvSpPr>
        <p:spPr/>
        <p:txBody>
          <a:bodyPr/>
          <a:lstStyle/>
          <a:p>
            <a:fld id="{3B145D37-6DEC-499C-8062-DD8488EC10D3}" type="slidenum">
              <a:rPr lang="fr-FR" smtClean="0"/>
              <a:t>7</a:t>
            </a:fld>
            <a:endParaRPr lang="fr-FR"/>
          </a:p>
        </p:txBody>
      </p:sp>
      <p:pic>
        <p:nvPicPr>
          <p:cNvPr id="7" name="Picture 6">
            <a:extLst>
              <a:ext uri="{FF2B5EF4-FFF2-40B4-BE49-F238E27FC236}">
                <a16:creationId xmlns:a16="http://schemas.microsoft.com/office/drawing/2014/main" id="{3AF1B559-0F2C-7D31-9F39-456B3103B58C}"/>
              </a:ext>
            </a:extLst>
          </p:cNvPr>
          <p:cNvPicPr>
            <a:picLocks noChangeAspect="1"/>
          </p:cNvPicPr>
          <p:nvPr/>
        </p:nvPicPr>
        <p:blipFill>
          <a:blip r:embed="rId2"/>
          <a:stretch>
            <a:fillRect/>
          </a:stretch>
        </p:blipFill>
        <p:spPr>
          <a:xfrm>
            <a:off x="921897" y="2004219"/>
            <a:ext cx="4391025" cy="4038600"/>
          </a:xfrm>
          <a:prstGeom prst="rect">
            <a:avLst/>
          </a:prstGeom>
        </p:spPr>
      </p:pic>
      <p:pic>
        <p:nvPicPr>
          <p:cNvPr id="9" name="Picture 8">
            <a:extLst>
              <a:ext uri="{FF2B5EF4-FFF2-40B4-BE49-F238E27FC236}">
                <a16:creationId xmlns:a16="http://schemas.microsoft.com/office/drawing/2014/main" id="{344F704E-EC76-8A35-99E6-1388F318C16B}"/>
              </a:ext>
            </a:extLst>
          </p:cNvPr>
          <p:cNvPicPr>
            <a:picLocks noChangeAspect="1"/>
          </p:cNvPicPr>
          <p:nvPr/>
        </p:nvPicPr>
        <p:blipFill>
          <a:blip r:embed="rId3"/>
          <a:stretch>
            <a:fillRect/>
          </a:stretch>
        </p:blipFill>
        <p:spPr>
          <a:xfrm>
            <a:off x="5881105" y="2474913"/>
            <a:ext cx="5592464" cy="2357951"/>
          </a:xfrm>
          <a:prstGeom prst="rect">
            <a:avLst/>
          </a:prstGeom>
        </p:spPr>
      </p:pic>
      <p:sp>
        <p:nvSpPr>
          <p:cNvPr id="10" name="TextBox 9">
            <a:extLst>
              <a:ext uri="{FF2B5EF4-FFF2-40B4-BE49-F238E27FC236}">
                <a16:creationId xmlns:a16="http://schemas.microsoft.com/office/drawing/2014/main" id="{F74F8A6D-EF53-DE07-ADDB-AD8A005439B0}"/>
              </a:ext>
            </a:extLst>
          </p:cNvPr>
          <p:cNvSpPr txBox="1"/>
          <p:nvPr/>
        </p:nvSpPr>
        <p:spPr>
          <a:xfrm>
            <a:off x="8965115" y="6497847"/>
            <a:ext cx="3939988" cy="369332"/>
          </a:xfrm>
          <a:prstGeom prst="rect">
            <a:avLst/>
          </a:prstGeom>
          <a:noFill/>
        </p:spPr>
        <p:txBody>
          <a:bodyPr wrap="square" rtlCol="0">
            <a:spAutoFit/>
          </a:bodyPr>
          <a:lstStyle/>
          <a:p>
            <a:r>
              <a:rPr lang="en-US" dirty="0"/>
              <a:t>Source: TA-37-6 (JASIC) </a:t>
            </a:r>
            <a:endParaRPr lang="en-IE" dirty="0"/>
          </a:p>
        </p:txBody>
      </p:sp>
      <p:sp>
        <p:nvSpPr>
          <p:cNvPr id="11" name="Content Placeholder 2">
            <a:extLst>
              <a:ext uri="{FF2B5EF4-FFF2-40B4-BE49-F238E27FC236}">
                <a16:creationId xmlns:a16="http://schemas.microsoft.com/office/drawing/2014/main" id="{5A777CAE-F84A-8F44-697E-43E5CA5147C0}"/>
              </a:ext>
            </a:extLst>
          </p:cNvPr>
          <p:cNvSpPr>
            <a:spLocks noGrp="1"/>
          </p:cNvSpPr>
          <p:nvPr>
            <p:ph idx="1"/>
          </p:nvPr>
        </p:nvSpPr>
        <p:spPr>
          <a:xfrm>
            <a:off x="838200" y="1470025"/>
            <a:ext cx="10515600" cy="4351338"/>
          </a:xfrm>
        </p:spPr>
        <p:txBody>
          <a:bodyPr>
            <a:normAutofit/>
          </a:bodyPr>
          <a:lstStyle/>
          <a:p>
            <a:pPr marL="0" indent="0">
              <a:buNone/>
            </a:pPr>
            <a:r>
              <a:rPr lang="en-BE" sz="2000" b="1" dirty="0"/>
              <a:t>Testing methods</a:t>
            </a:r>
            <a:r>
              <a:rPr lang="en-US" sz="2000" b="1" dirty="0"/>
              <a:t> – correlation study</a:t>
            </a:r>
            <a:endParaRPr lang="en-BE" sz="2000" b="1" dirty="0"/>
          </a:p>
          <a:p>
            <a:pPr marL="0" indent="0">
              <a:buNone/>
            </a:pPr>
            <a:endParaRPr lang="en-US" dirty="0"/>
          </a:p>
          <a:p>
            <a:pPr marL="457200" lvl="1" indent="0">
              <a:buNone/>
            </a:pPr>
            <a:endParaRPr lang="en-US" dirty="0"/>
          </a:p>
          <a:p>
            <a:pPr lvl="1"/>
            <a:endParaRPr lang="en-US" dirty="0"/>
          </a:p>
          <a:p>
            <a:pPr lvl="1"/>
            <a:endParaRPr lang="en-US" dirty="0"/>
          </a:p>
        </p:txBody>
      </p:sp>
      <p:sp>
        <p:nvSpPr>
          <p:cNvPr id="3" name="TextBox 2">
            <a:extLst>
              <a:ext uri="{FF2B5EF4-FFF2-40B4-BE49-F238E27FC236}">
                <a16:creationId xmlns:a16="http://schemas.microsoft.com/office/drawing/2014/main" id="{FE887203-842D-FB01-2019-6ED44AC3A13D}"/>
              </a:ext>
            </a:extLst>
          </p:cNvPr>
          <p:cNvSpPr txBox="1"/>
          <p:nvPr/>
        </p:nvSpPr>
        <p:spPr>
          <a:xfrm>
            <a:off x="8212429" y="154546"/>
            <a:ext cx="4211391" cy="369332"/>
          </a:xfrm>
          <a:prstGeom prst="rect">
            <a:avLst/>
          </a:prstGeom>
          <a:noFill/>
        </p:spPr>
        <p:txBody>
          <a:bodyPr wrap="square" rtlCol="0">
            <a:spAutoFit/>
          </a:bodyPr>
          <a:lstStyle/>
          <a:p>
            <a:r>
              <a:rPr lang="en-US" dirty="0">
                <a:solidFill>
                  <a:srgbClr val="FF0000"/>
                </a:solidFill>
              </a:rPr>
              <a:t>[DRAFT – TFTA discussion document]</a:t>
            </a:r>
          </a:p>
        </p:txBody>
      </p:sp>
    </p:spTree>
    <p:extLst>
      <p:ext uri="{BB962C8B-B14F-4D97-AF65-F5344CB8AC3E}">
        <p14:creationId xmlns:p14="http://schemas.microsoft.com/office/powerpoint/2010/main" val="22214298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3A14AE-F556-49AB-8209-65C439C631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B1CEE1-D8F0-94EB-064B-DDEBE45F36A8}"/>
              </a:ext>
            </a:extLst>
          </p:cNvPr>
          <p:cNvSpPr>
            <a:spLocks noGrp="1"/>
          </p:cNvSpPr>
          <p:nvPr>
            <p:ph type="title"/>
          </p:nvPr>
        </p:nvSpPr>
        <p:spPr/>
        <p:txBody>
          <a:bodyPr>
            <a:normAutofit/>
          </a:bodyPr>
          <a:lstStyle/>
          <a:p>
            <a:pPr lvl="1"/>
            <a:r>
              <a:rPr lang="en-BE" sz="3600" dirty="0">
                <a:latin typeface="+mj-lt"/>
              </a:rPr>
              <a:t>Draft UN Regulation on tyre abrasion</a:t>
            </a:r>
          </a:p>
        </p:txBody>
      </p:sp>
      <p:sp>
        <p:nvSpPr>
          <p:cNvPr id="3" name="Content Placeholder 2">
            <a:extLst>
              <a:ext uri="{FF2B5EF4-FFF2-40B4-BE49-F238E27FC236}">
                <a16:creationId xmlns:a16="http://schemas.microsoft.com/office/drawing/2014/main" id="{E569BBE0-B4C1-D27E-3E44-1E17161A505D}"/>
              </a:ext>
            </a:extLst>
          </p:cNvPr>
          <p:cNvSpPr>
            <a:spLocks noGrp="1"/>
          </p:cNvSpPr>
          <p:nvPr>
            <p:ph idx="1"/>
          </p:nvPr>
        </p:nvSpPr>
        <p:spPr>
          <a:xfrm>
            <a:off x="838200" y="1470025"/>
            <a:ext cx="10515600" cy="4351338"/>
          </a:xfrm>
        </p:spPr>
        <p:txBody>
          <a:bodyPr>
            <a:normAutofit/>
          </a:bodyPr>
          <a:lstStyle/>
          <a:p>
            <a:pPr marL="0" indent="0">
              <a:buNone/>
            </a:pPr>
            <a:r>
              <a:rPr lang="en-BE" sz="2000" b="1" dirty="0"/>
              <a:t>Testing methods</a:t>
            </a:r>
            <a:r>
              <a:rPr lang="en-US" sz="2000" b="1" dirty="0"/>
              <a:t> – market assessment data</a:t>
            </a:r>
            <a:endParaRPr lang="en-BE" sz="2000" b="1" dirty="0"/>
          </a:p>
          <a:p>
            <a:pPr marL="0" indent="0">
              <a:buNone/>
            </a:pPr>
            <a:endParaRPr lang="en-US" dirty="0"/>
          </a:p>
          <a:p>
            <a:pPr marL="457200" lvl="1" indent="0">
              <a:buNone/>
            </a:pPr>
            <a:endParaRPr lang="en-US" dirty="0"/>
          </a:p>
          <a:p>
            <a:pPr lvl="1"/>
            <a:endParaRPr lang="en-US" dirty="0"/>
          </a:p>
          <a:p>
            <a:pPr lvl="1"/>
            <a:endParaRPr lang="en-US" dirty="0"/>
          </a:p>
        </p:txBody>
      </p:sp>
      <p:pic>
        <p:nvPicPr>
          <p:cNvPr id="7" name="Picture 6">
            <a:extLst>
              <a:ext uri="{FF2B5EF4-FFF2-40B4-BE49-F238E27FC236}">
                <a16:creationId xmlns:a16="http://schemas.microsoft.com/office/drawing/2014/main" id="{75432CFE-6871-730E-1B33-4D78FE2C1C6D}"/>
              </a:ext>
            </a:extLst>
          </p:cNvPr>
          <p:cNvPicPr>
            <a:picLocks noChangeAspect="1"/>
          </p:cNvPicPr>
          <p:nvPr/>
        </p:nvPicPr>
        <p:blipFill>
          <a:blip r:embed="rId2"/>
          <a:stretch>
            <a:fillRect/>
          </a:stretch>
        </p:blipFill>
        <p:spPr>
          <a:xfrm>
            <a:off x="497006" y="2143877"/>
            <a:ext cx="4470780" cy="4424826"/>
          </a:xfrm>
          <a:prstGeom prst="rect">
            <a:avLst/>
          </a:prstGeom>
        </p:spPr>
      </p:pic>
      <p:pic>
        <p:nvPicPr>
          <p:cNvPr id="9" name="Picture 8">
            <a:extLst>
              <a:ext uri="{FF2B5EF4-FFF2-40B4-BE49-F238E27FC236}">
                <a16:creationId xmlns:a16="http://schemas.microsoft.com/office/drawing/2014/main" id="{DE0AB61A-0323-7855-8C36-3C1646BD8BA5}"/>
              </a:ext>
            </a:extLst>
          </p:cNvPr>
          <p:cNvPicPr>
            <a:picLocks noChangeAspect="1"/>
          </p:cNvPicPr>
          <p:nvPr/>
        </p:nvPicPr>
        <p:blipFill>
          <a:blip r:embed="rId3"/>
          <a:stretch>
            <a:fillRect/>
          </a:stretch>
        </p:blipFill>
        <p:spPr>
          <a:xfrm>
            <a:off x="3203964" y="2683066"/>
            <a:ext cx="2576515" cy="1072959"/>
          </a:xfrm>
          <a:prstGeom prst="rect">
            <a:avLst/>
          </a:prstGeom>
          <a:ln>
            <a:solidFill>
              <a:schemeClr val="tx1"/>
            </a:solidFill>
          </a:ln>
        </p:spPr>
      </p:pic>
      <p:pic>
        <p:nvPicPr>
          <p:cNvPr id="11" name="Picture 10">
            <a:extLst>
              <a:ext uri="{FF2B5EF4-FFF2-40B4-BE49-F238E27FC236}">
                <a16:creationId xmlns:a16="http://schemas.microsoft.com/office/drawing/2014/main" id="{CA900E25-9C1E-EC3E-AAF9-3C809E4E0513}"/>
              </a:ext>
            </a:extLst>
          </p:cNvPr>
          <p:cNvPicPr>
            <a:picLocks noChangeAspect="1"/>
          </p:cNvPicPr>
          <p:nvPr/>
        </p:nvPicPr>
        <p:blipFill>
          <a:blip r:embed="rId4"/>
          <a:stretch>
            <a:fillRect/>
          </a:stretch>
        </p:blipFill>
        <p:spPr>
          <a:xfrm>
            <a:off x="6405442" y="2302891"/>
            <a:ext cx="5119346" cy="4106798"/>
          </a:xfrm>
          <a:prstGeom prst="rect">
            <a:avLst/>
          </a:prstGeom>
        </p:spPr>
      </p:pic>
      <p:pic>
        <p:nvPicPr>
          <p:cNvPr id="13" name="Picture 12">
            <a:extLst>
              <a:ext uri="{FF2B5EF4-FFF2-40B4-BE49-F238E27FC236}">
                <a16:creationId xmlns:a16="http://schemas.microsoft.com/office/drawing/2014/main" id="{533383C5-E39B-32C0-D675-7A492C43638E}"/>
              </a:ext>
            </a:extLst>
          </p:cNvPr>
          <p:cNvPicPr>
            <a:picLocks noChangeAspect="1"/>
          </p:cNvPicPr>
          <p:nvPr/>
        </p:nvPicPr>
        <p:blipFill>
          <a:blip r:embed="rId5"/>
          <a:stretch>
            <a:fillRect/>
          </a:stretch>
        </p:blipFill>
        <p:spPr>
          <a:xfrm>
            <a:off x="9877425" y="2740758"/>
            <a:ext cx="1476375" cy="628650"/>
          </a:xfrm>
          <a:prstGeom prst="rect">
            <a:avLst/>
          </a:prstGeom>
          <a:ln>
            <a:solidFill>
              <a:schemeClr val="tx1"/>
            </a:solidFill>
          </a:ln>
        </p:spPr>
      </p:pic>
      <p:sp>
        <p:nvSpPr>
          <p:cNvPr id="14" name="TextBox 13">
            <a:extLst>
              <a:ext uri="{FF2B5EF4-FFF2-40B4-BE49-F238E27FC236}">
                <a16:creationId xmlns:a16="http://schemas.microsoft.com/office/drawing/2014/main" id="{F38E5C2E-5CAA-8D70-E083-B92351B5DC7E}"/>
              </a:ext>
            </a:extLst>
          </p:cNvPr>
          <p:cNvSpPr txBox="1"/>
          <p:nvPr/>
        </p:nvSpPr>
        <p:spPr>
          <a:xfrm>
            <a:off x="8965115" y="6497847"/>
            <a:ext cx="3939988" cy="369332"/>
          </a:xfrm>
          <a:prstGeom prst="rect">
            <a:avLst/>
          </a:prstGeom>
          <a:noFill/>
        </p:spPr>
        <p:txBody>
          <a:bodyPr wrap="square" rtlCol="0">
            <a:spAutoFit/>
          </a:bodyPr>
          <a:lstStyle/>
          <a:p>
            <a:r>
              <a:rPr lang="en-US" dirty="0"/>
              <a:t>Source: TA-32-10rev1 (RDW) </a:t>
            </a:r>
            <a:endParaRPr lang="en-IE" dirty="0"/>
          </a:p>
        </p:txBody>
      </p:sp>
      <p:sp>
        <p:nvSpPr>
          <p:cNvPr id="4" name="TextBox 3">
            <a:extLst>
              <a:ext uri="{FF2B5EF4-FFF2-40B4-BE49-F238E27FC236}">
                <a16:creationId xmlns:a16="http://schemas.microsoft.com/office/drawing/2014/main" id="{C5693683-C16C-DB28-3EE6-11EC92BF1984}"/>
              </a:ext>
            </a:extLst>
          </p:cNvPr>
          <p:cNvSpPr txBox="1"/>
          <p:nvPr/>
        </p:nvSpPr>
        <p:spPr>
          <a:xfrm>
            <a:off x="8212429" y="154546"/>
            <a:ext cx="4211391" cy="369332"/>
          </a:xfrm>
          <a:prstGeom prst="rect">
            <a:avLst/>
          </a:prstGeom>
          <a:noFill/>
        </p:spPr>
        <p:txBody>
          <a:bodyPr wrap="square" rtlCol="0">
            <a:spAutoFit/>
          </a:bodyPr>
          <a:lstStyle/>
          <a:p>
            <a:r>
              <a:rPr lang="en-US" dirty="0">
                <a:solidFill>
                  <a:srgbClr val="FF0000"/>
                </a:solidFill>
              </a:rPr>
              <a:t>[DRAFT – TFTA discussion document]</a:t>
            </a:r>
          </a:p>
        </p:txBody>
      </p:sp>
    </p:spTree>
    <p:extLst>
      <p:ext uri="{BB962C8B-B14F-4D97-AF65-F5344CB8AC3E}">
        <p14:creationId xmlns:p14="http://schemas.microsoft.com/office/powerpoint/2010/main" val="17436282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6D9A37-02D6-6990-6FF6-CFCEBE47EA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216A43-F934-3A4F-A7D1-7E49C533646D}"/>
              </a:ext>
            </a:extLst>
          </p:cNvPr>
          <p:cNvSpPr>
            <a:spLocks noGrp="1"/>
          </p:cNvSpPr>
          <p:nvPr>
            <p:ph type="title"/>
          </p:nvPr>
        </p:nvSpPr>
        <p:spPr/>
        <p:txBody>
          <a:bodyPr/>
          <a:lstStyle/>
          <a:p>
            <a:r>
              <a:rPr lang="en-US" dirty="0"/>
              <a:t>Focus of TF TA activities since GRBP 82</a:t>
            </a:r>
            <a:endParaRPr lang="en-GB" dirty="0"/>
          </a:p>
        </p:txBody>
      </p:sp>
      <p:sp>
        <p:nvSpPr>
          <p:cNvPr id="3" name="Content Placeholder 2">
            <a:extLst>
              <a:ext uri="{FF2B5EF4-FFF2-40B4-BE49-F238E27FC236}">
                <a16:creationId xmlns:a16="http://schemas.microsoft.com/office/drawing/2014/main" id="{A8B111F7-E92E-4E27-6D5B-F6881E560548}"/>
              </a:ext>
            </a:extLst>
          </p:cNvPr>
          <p:cNvSpPr>
            <a:spLocks noGrp="1"/>
          </p:cNvSpPr>
          <p:nvPr>
            <p:ph idx="1"/>
          </p:nvPr>
        </p:nvSpPr>
        <p:spPr>
          <a:xfrm>
            <a:off x="571642" y="1465836"/>
            <a:ext cx="10515600" cy="4351338"/>
          </a:xfrm>
        </p:spPr>
        <p:txBody>
          <a:bodyPr>
            <a:normAutofit fontScale="25000" lnSpcReduction="20000"/>
          </a:bodyPr>
          <a:lstStyle/>
          <a:p>
            <a:pPr marL="457200" lvl="1" indent="0">
              <a:buNone/>
            </a:pPr>
            <a:r>
              <a:rPr lang="en-US" sz="8000" b="1" dirty="0"/>
              <a:t>Three</a:t>
            </a:r>
            <a:r>
              <a:rPr lang="en-BE" sz="8000" b="1"/>
              <a:t> </a:t>
            </a:r>
            <a:r>
              <a:rPr lang="en-US" sz="8000" b="1" dirty="0"/>
              <a:t>workstreams </a:t>
            </a:r>
            <a:r>
              <a:rPr lang="en-US" sz="8000" dirty="0"/>
              <a:t>contributing to the objective of the inclusion of both candidate methods (addressing the ‘inversion risk’)</a:t>
            </a:r>
            <a:r>
              <a:rPr lang="en-BE" sz="8000"/>
              <a:t>:</a:t>
            </a:r>
            <a:endParaRPr lang="en-US" sz="8000" dirty="0"/>
          </a:p>
          <a:p>
            <a:pPr marL="457200" lvl="1" indent="0">
              <a:buNone/>
            </a:pPr>
            <a:endParaRPr lang="en-US" sz="8000" dirty="0"/>
          </a:p>
          <a:p>
            <a:pPr marL="863600" lvl="1" indent="-514350">
              <a:buFont typeface="+mj-lt"/>
              <a:buAutoNum type="arabicPeriod"/>
            </a:pPr>
            <a:r>
              <a:rPr lang="en-US" sz="8000" b="1" dirty="0"/>
              <a:t>Data analysis </a:t>
            </a:r>
            <a:r>
              <a:rPr lang="en-US" sz="8000" dirty="0"/>
              <a:t>(on the basis of historic TFTA measurements) to identify outliers and find plausible explanations for them. Output: targeted adjustments to both candidate methods aimed at reducing their uncertainty (and therefore the risk of ‘inversion’) [ETRTO/JASIC + EC (JRC)] </a:t>
            </a:r>
          </a:p>
          <a:p>
            <a:pPr marL="863600" lvl="1" indent="-514350">
              <a:buFont typeface="+mj-lt"/>
              <a:buAutoNum type="arabicPeriod"/>
            </a:pPr>
            <a:endParaRPr lang="en-US" sz="8000" dirty="0"/>
          </a:p>
          <a:p>
            <a:pPr marL="863600" lvl="1" indent="-514350">
              <a:buFont typeface="+mj-lt"/>
              <a:buAutoNum type="arabicPeriod"/>
            </a:pPr>
            <a:r>
              <a:rPr lang="en-US" sz="8000" dirty="0"/>
              <a:t>Editorial improvements aiming at increasing clarity, overall quality of the draft UN Regulation</a:t>
            </a:r>
          </a:p>
          <a:p>
            <a:pPr marL="971550" lvl="1" indent="-514350">
              <a:buFont typeface="+mj-lt"/>
              <a:buAutoNum type="arabicPeriod"/>
            </a:pPr>
            <a:endParaRPr lang="en-US" sz="8000" dirty="0"/>
          </a:p>
          <a:p>
            <a:pPr marL="919162" lvl="1" indent="-514350">
              <a:buFont typeface="+mj-lt"/>
              <a:buAutoNum type="arabicPeriod"/>
            </a:pPr>
            <a:r>
              <a:rPr lang="en-US" sz="8000" dirty="0"/>
              <a:t>Development of a new, </a:t>
            </a:r>
            <a:r>
              <a:rPr lang="en-US" sz="8000" b="1" dirty="0"/>
              <a:t>dedicated Annex 4 </a:t>
            </a:r>
            <a:r>
              <a:rPr lang="en-US" sz="8000" dirty="0"/>
              <a:t>(and accompanying guidance document) with legally binding criteria to establish the ‘equivalence’ of </a:t>
            </a:r>
            <a:r>
              <a:rPr lang="en-US" sz="8000" dirty="0" err="1"/>
              <a:t>tyre</a:t>
            </a:r>
            <a:r>
              <a:rPr lang="en-US" sz="8000" dirty="0"/>
              <a:t> abrasion measurement facilities (circuits or indoor drums) on the basis of a so-called inter-facilities equivalence exercise [EC with contributions by FR, DE, NL and UK experts]</a:t>
            </a:r>
          </a:p>
          <a:p>
            <a:pPr marL="1319212" lvl="3" indent="0">
              <a:buNone/>
            </a:pPr>
            <a:endParaRPr lang="en-US" sz="8000" dirty="0"/>
          </a:p>
          <a:p>
            <a:pPr marL="1319212" lvl="3" indent="0">
              <a:buNone/>
            </a:pPr>
            <a:r>
              <a:rPr lang="en-US" sz="8000" dirty="0"/>
              <a:t>+ </a:t>
            </a:r>
            <a:r>
              <a:rPr lang="en-US" sz="8000" b="1" dirty="0"/>
              <a:t>Two alternative proposals </a:t>
            </a:r>
            <a:r>
              <a:rPr lang="en-US" sz="8000" dirty="0"/>
              <a:t>from ETRTO and JASIC based on the concept of (temporary, conservative) ‘transfer functions’ applied to indoor drum facility results.</a:t>
            </a:r>
          </a:p>
          <a:p>
            <a:pPr lvl="1">
              <a:buFontTx/>
              <a:buChar char="-"/>
            </a:pPr>
            <a:endParaRPr lang="en-US" sz="2800" dirty="0"/>
          </a:p>
          <a:p>
            <a:pPr marL="457200" lvl="1" indent="0">
              <a:buNone/>
            </a:pPr>
            <a:endParaRPr lang="en-US" sz="2800" dirty="0"/>
          </a:p>
          <a:p>
            <a:pPr marL="457200" lvl="1" indent="0">
              <a:buNone/>
            </a:pPr>
            <a:endParaRPr lang="en-US" sz="2800" dirty="0"/>
          </a:p>
          <a:p>
            <a:pPr marL="457200" lvl="1" indent="0">
              <a:buNone/>
            </a:pPr>
            <a:endParaRPr lang="en-BE" sz="2800" dirty="0"/>
          </a:p>
          <a:p>
            <a:pPr marL="457200" lvl="1" indent="0">
              <a:buNone/>
            </a:pPr>
            <a:endParaRPr lang="en-BE" sz="2800" dirty="0"/>
          </a:p>
          <a:p>
            <a:pPr marL="457200" lvl="1" indent="0" algn="just">
              <a:buNone/>
            </a:pPr>
            <a:endParaRPr lang="en-US" sz="2800" u="sng" dirty="0"/>
          </a:p>
        </p:txBody>
      </p:sp>
      <p:sp>
        <p:nvSpPr>
          <p:cNvPr id="4" name="Footer Placeholder 3">
            <a:extLst>
              <a:ext uri="{FF2B5EF4-FFF2-40B4-BE49-F238E27FC236}">
                <a16:creationId xmlns:a16="http://schemas.microsoft.com/office/drawing/2014/main" id="{2DB8E8A7-D4B5-77F2-4FF5-A919F7E2497D}"/>
              </a:ext>
            </a:extLst>
          </p:cNvPr>
          <p:cNvSpPr>
            <a:spLocks noGrp="1"/>
          </p:cNvSpPr>
          <p:nvPr>
            <p:ph type="ftr" sz="quarter" idx="11"/>
          </p:nvPr>
        </p:nvSpPr>
        <p:spPr/>
        <p:txBody>
          <a:bodyPr/>
          <a:lstStyle/>
          <a:p>
            <a:r>
              <a:rPr lang="fr-FR" dirty="0"/>
              <a:t>TF on </a:t>
            </a:r>
            <a:r>
              <a:rPr lang="fr-FR" dirty="0" err="1"/>
              <a:t>Tyre</a:t>
            </a:r>
            <a:r>
              <a:rPr lang="fr-FR" dirty="0"/>
              <a:t> Abrasion</a:t>
            </a:r>
          </a:p>
        </p:txBody>
      </p:sp>
      <p:sp>
        <p:nvSpPr>
          <p:cNvPr id="5" name="Slide Number Placeholder 4">
            <a:extLst>
              <a:ext uri="{FF2B5EF4-FFF2-40B4-BE49-F238E27FC236}">
                <a16:creationId xmlns:a16="http://schemas.microsoft.com/office/drawing/2014/main" id="{9136C0C5-12A4-2DE0-DC94-6AFB00A33CB4}"/>
              </a:ext>
            </a:extLst>
          </p:cNvPr>
          <p:cNvSpPr>
            <a:spLocks noGrp="1"/>
          </p:cNvSpPr>
          <p:nvPr>
            <p:ph type="sldNum" sz="quarter" idx="12"/>
          </p:nvPr>
        </p:nvSpPr>
        <p:spPr/>
        <p:txBody>
          <a:bodyPr/>
          <a:lstStyle/>
          <a:p>
            <a:fld id="{3B145D37-6DEC-499C-8062-DD8488EC10D3}" type="slidenum">
              <a:rPr lang="fr-FR" smtClean="0"/>
              <a:t>9</a:t>
            </a:fld>
            <a:endParaRPr lang="fr-FR"/>
          </a:p>
        </p:txBody>
      </p:sp>
      <p:sp>
        <p:nvSpPr>
          <p:cNvPr id="6" name="TextBox 5">
            <a:extLst>
              <a:ext uri="{FF2B5EF4-FFF2-40B4-BE49-F238E27FC236}">
                <a16:creationId xmlns:a16="http://schemas.microsoft.com/office/drawing/2014/main" id="{3F0222B7-7CD2-5B33-BFB4-B459DB9562DD}"/>
              </a:ext>
            </a:extLst>
          </p:cNvPr>
          <p:cNvSpPr txBox="1"/>
          <p:nvPr/>
        </p:nvSpPr>
        <p:spPr>
          <a:xfrm>
            <a:off x="8212429" y="154546"/>
            <a:ext cx="4211391" cy="369332"/>
          </a:xfrm>
          <a:prstGeom prst="rect">
            <a:avLst/>
          </a:prstGeom>
          <a:noFill/>
        </p:spPr>
        <p:txBody>
          <a:bodyPr wrap="square" rtlCol="0">
            <a:spAutoFit/>
          </a:bodyPr>
          <a:lstStyle/>
          <a:p>
            <a:r>
              <a:rPr lang="en-US" dirty="0">
                <a:solidFill>
                  <a:srgbClr val="FF0000"/>
                </a:solidFill>
              </a:rPr>
              <a:t>[DRAFT – TFTA discussion document]</a:t>
            </a:r>
          </a:p>
        </p:txBody>
      </p:sp>
    </p:spTree>
    <p:extLst>
      <p:ext uri="{BB962C8B-B14F-4D97-AF65-F5344CB8AC3E}">
        <p14:creationId xmlns:p14="http://schemas.microsoft.com/office/powerpoint/2010/main" val="21674153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6501eca1-87bf-404d-9090-4f3d6ac13224}" enabled="1" method="Standard" siteId="{95579480-b619-4d86-9f0d-74f0cdef4bfb}" removed="0"/>
</clbl:labelList>
</file>

<file path=docProps/app.xml><?xml version="1.0" encoding="utf-8"?>
<Properties xmlns="http://schemas.openxmlformats.org/officeDocument/2006/extended-properties" xmlns:vt="http://schemas.openxmlformats.org/officeDocument/2006/docPropsVTypes">
  <TotalTime>0</TotalTime>
  <Words>2406</Words>
  <Application>Microsoft Office PowerPoint</Application>
  <PresentationFormat>Widescreen</PresentationFormat>
  <Paragraphs>232</Paragraphs>
  <Slides>20</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Aptos</vt:lpstr>
      <vt:lpstr>Aptos Display</vt:lpstr>
      <vt:lpstr>Arial</vt:lpstr>
      <vt:lpstr>Calibri </vt:lpstr>
      <vt:lpstr>Calibri (body)</vt:lpstr>
      <vt:lpstr>Wingdings</vt:lpstr>
      <vt:lpstr>Office Theme</vt:lpstr>
      <vt:lpstr>Status Report of TF TA to 83rd GRBP session</vt:lpstr>
      <vt:lpstr>Task Force on Tyre Abrasion</vt:lpstr>
      <vt:lpstr>Task Force on Tyre Abrasion: facts and figures</vt:lpstr>
      <vt:lpstr>Task Force on Tyre Abrasion: work completed</vt:lpstr>
      <vt:lpstr>Documents for consideration by GRBP</vt:lpstr>
      <vt:lpstr>Draft UN Regulation on tyre abrasion</vt:lpstr>
      <vt:lpstr>Draft UN Regulation on tyre abrasion</vt:lpstr>
      <vt:lpstr>Draft UN Regulation on tyre abrasion</vt:lpstr>
      <vt:lpstr>Focus of TF TA activities since GRBP 82</vt:lpstr>
      <vt:lpstr>Documents for consideration by GRBP</vt:lpstr>
      <vt:lpstr>Further changes introduced by [GRBP-83-xx]</vt:lpstr>
      <vt:lpstr>Documents for consideration by GRBP</vt:lpstr>
      <vt:lpstr>Draft UN Regulation on tyre abrasion</vt:lpstr>
      <vt:lpstr>New UNR - what is still to be agreed?</vt:lpstr>
      <vt:lpstr>New UNR - what is still to be agreed?</vt:lpstr>
      <vt:lpstr>New UNR - what is still to be agreed?</vt:lpstr>
      <vt:lpstr>Amendments to UNR 117 (GRBP/2025/28)</vt:lpstr>
      <vt:lpstr>Technical Progress: C2 Tyres</vt:lpstr>
      <vt:lpstr>Task Force on Tyre Abrasion: next steps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2026-02-05T08:00:23Z</dcterms:created>
  <dcterms:modified xsi:type="dcterms:W3CDTF">2026-02-05T08:00:30Z</dcterms:modified>
</cp:coreProperties>
</file>