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94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258" r:id="rId15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F0DB5AC-0964-3F40-0F7E-51182B23810B}" name="Spinetto Marco (EXT), IT" initials="MS" userId="S::ex1spinema@group.pirelli.com::c74794c4-e5fe-4178-aac7-15ddaa9bc79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25DC11D-5762-4102-A088-3B15A4C59C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AFC246-4C4E-4EB6-AFEA-8C2DA4F4FF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07AF7-D8C9-483B-BE98-565A7D862BDA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B5D930-BB99-4828-9494-34A98A2270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4CF785-F6BA-480A-A198-169D77D625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BBEBE-BECD-4634-A76D-F063B23DD24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065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41AD2-D453-40F1-9247-A8DD61448133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3D99B-8DC3-4891-9707-3320E2A84D8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79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TRTO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8A4A44D-0673-41DF-9966-C187F6994304}"/>
              </a:ext>
            </a:extLst>
          </p:cNvPr>
          <p:cNvSpPr/>
          <p:nvPr userDrawn="1"/>
        </p:nvSpPr>
        <p:spPr>
          <a:xfrm>
            <a:off x="-1524" y="0"/>
            <a:ext cx="12191999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FA5212-AC13-46FC-8E04-5F42545822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31937"/>
            <a:ext cx="9144000" cy="1778027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introduce the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342736-8A29-45B3-82E6-A52068F356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94422"/>
            <a:ext cx="9144000" cy="499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introduce the S/C, WG or TF related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822D69-580D-4040-808C-CD609E39AE9B}"/>
              </a:ext>
            </a:extLst>
          </p:cNvPr>
          <p:cNvCxnSpPr>
            <a:cxnSpLocks/>
          </p:cNvCxnSpPr>
          <p:nvPr userDrawn="1"/>
        </p:nvCxnSpPr>
        <p:spPr>
          <a:xfrm>
            <a:off x="1" y="6203697"/>
            <a:ext cx="1154429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E008C81-6841-4671-8074-1DD7F2F5CEE1}"/>
              </a:ext>
            </a:extLst>
          </p:cNvPr>
          <p:cNvCxnSpPr>
            <a:cxnSpLocks/>
          </p:cNvCxnSpPr>
          <p:nvPr userDrawn="1"/>
        </p:nvCxnSpPr>
        <p:spPr>
          <a:xfrm>
            <a:off x="11530711" y="2"/>
            <a:ext cx="0" cy="62198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E2643AFC-712B-4143-8A50-2EAD90867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4199" y="6234177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D656DD63-4220-4DB3-9F16-2F5E3C67E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84599" y="6234177"/>
            <a:ext cx="41148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The European Tyre and Rim Technical Organization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C977606-7EF4-42CF-877F-085EFD49F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56599" y="6234177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74F045D9-6A50-447E-9A04-3B3C9EFFC6F0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FC4B428-A592-43D9-9BE7-07BF777F4512}"/>
              </a:ext>
            </a:extLst>
          </p:cNvPr>
          <p:cNvSpPr txBox="1">
            <a:spLocks/>
          </p:cNvSpPr>
          <p:nvPr userDrawn="1"/>
        </p:nvSpPr>
        <p:spPr>
          <a:xfrm>
            <a:off x="914400" y="6591290"/>
            <a:ext cx="10363200" cy="159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effectLst/>
              </a:rPr>
              <a:t>May contain confidential and/or proprietary information. May not be copied or disseminated without the express written consent of ETRTO Secretary General</a:t>
            </a:r>
          </a:p>
        </p:txBody>
      </p:sp>
      <p:pic>
        <p:nvPicPr>
          <p:cNvPr id="7" name="Picture 6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374B9AB1-6E38-E3FA-8F27-896FDA09A7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55" y="258700"/>
            <a:ext cx="2949492" cy="118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32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TRTO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1CA3A41B-2351-42EB-B9E3-456F6C3C8C21}"/>
              </a:ext>
            </a:extLst>
          </p:cNvPr>
          <p:cNvSpPr/>
          <p:nvPr userDrawn="1"/>
        </p:nvSpPr>
        <p:spPr>
          <a:xfrm>
            <a:off x="0" y="6203697"/>
            <a:ext cx="12183229" cy="6543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9F7E399-283F-4391-8129-349183F72073}"/>
              </a:ext>
            </a:extLst>
          </p:cNvPr>
          <p:cNvSpPr/>
          <p:nvPr userDrawn="1"/>
        </p:nvSpPr>
        <p:spPr>
          <a:xfrm rot="5400000">
            <a:off x="8427079" y="3101850"/>
            <a:ext cx="6858000" cy="65430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652377-5DEE-497F-9639-62A87421C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199" y="1733474"/>
            <a:ext cx="10515600" cy="408298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441D8B-6044-4E89-AA2F-39C11F6D0E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199" y="352614"/>
            <a:ext cx="10515600" cy="80941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introduce slide title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6189BA6-A78A-458D-A1BF-A748C6605E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4199" y="6234177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FA1D1347-8516-4D37-A6CB-8952EDBFE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84599" y="6234177"/>
            <a:ext cx="41148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27B7DE60-A3A8-440C-8851-A7DE74D42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56599" y="6234177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74F045D9-6A50-447E-9A04-3B3C9EFFC6F0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5B0E025-50FF-40F8-B9E2-5C12233B0807}"/>
              </a:ext>
            </a:extLst>
          </p:cNvPr>
          <p:cNvSpPr txBox="1">
            <a:spLocks/>
          </p:cNvSpPr>
          <p:nvPr userDrawn="1"/>
        </p:nvSpPr>
        <p:spPr>
          <a:xfrm>
            <a:off x="914400" y="6591290"/>
            <a:ext cx="10363200" cy="159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effectLst/>
              </a:rPr>
              <a:t>May contain confidential and/or proprietary information. May not be copied or disseminated without the express written consent of ETRTO Secretary General</a:t>
            </a:r>
          </a:p>
        </p:txBody>
      </p:sp>
      <p:pic>
        <p:nvPicPr>
          <p:cNvPr id="5" name="Picture 4" descr="A map of europe with black text&#10;&#10;Description automatically generated">
            <a:extLst>
              <a:ext uri="{FF2B5EF4-FFF2-40B4-BE49-F238E27FC236}">
                <a16:creationId xmlns:a16="http://schemas.microsoft.com/office/drawing/2014/main" id="{9E70B070-A103-561B-B905-710EECA1C1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1041" y="6191525"/>
            <a:ext cx="594822" cy="59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59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TRTOLast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0079891-027E-4253-9710-8CB8A22A8DF0}"/>
              </a:ext>
            </a:extLst>
          </p:cNvPr>
          <p:cNvSpPr/>
          <p:nvPr userDrawn="1"/>
        </p:nvSpPr>
        <p:spPr>
          <a:xfrm>
            <a:off x="2" y="-136526"/>
            <a:ext cx="12191999" cy="699452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6FA895-CD02-4899-9FDB-C7D9066F6A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15160" y="2447133"/>
            <a:ext cx="785876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introduce the thanks slide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C48BCEC-456F-4A34-8CA5-3B8327A0F549}"/>
              </a:ext>
            </a:extLst>
          </p:cNvPr>
          <p:cNvCxnSpPr>
            <a:cxnSpLocks/>
          </p:cNvCxnSpPr>
          <p:nvPr userDrawn="1"/>
        </p:nvCxnSpPr>
        <p:spPr>
          <a:xfrm>
            <a:off x="11530711" y="-136526"/>
            <a:ext cx="0" cy="63563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E0E6393-AB16-4152-98BD-FEA8EB740D96}"/>
              </a:ext>
            </a:extLst>
          </p:cNvPr>
          <p:cNvCxnSpPr>
            <a:cxnSpLocks/>
          </p:cNvCxnSpPr>
          <p:nvPr userDrawn="1"/>
        </p:nvCxnSpPr>
        <p:spPr>
          <a:xfrm>
            <a:off x="1" y="6203697"/>
            <a:ext cx="1154429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788463E-D249-4DF9-BFCA-811B0DB98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4199" y="6234177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CB942C3F-78A5-4C01-BF16-57AFE3286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84599" y="6234177"/>
            <a:ext cx="41148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05C9697-1DE4-4BA2-A69B-EE6DE60F8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56599" y="6234177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74F045D9-6A50-447E-9A04-3B3C9EFFC6F0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5AF9B7BB-7A47-494F-A220-732BE5DBACA8}"/>
              </a:ext>
            </a:extLst>
          </p:cNvPr>
          <p:cNvSpPr txBox="1">
            <a:spLocks/>
          </p:cNvSpPr>
          <p:nvPr userDrawn="1"/>
        </p:nvSpPr>
        <p:spPr>
          <a:xfrm>
            <a:off x="914400" y="6591290"/>
            <a:ext cx="10363200" cy="159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effectLst/>
              </a:rPr>
              <a:t>May contain confidential and/or proprietary information. May not be copied or disseminated without the express written consent of ETRTO Secretary General</a:t>
            </a:r>
          </a:p>
        </p:txBody>
      </p:sp>
      <p:pic>
        <p:nvPicPr>
          <p:cNvPr id="9" name="Picture 8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0026DD0A-C1E7-99DC-8448-FBE5301440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55" y="258700"/>
            <a:ext cx="2949492" cy="118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444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3541A0-6D1D-48E8-AAE7-7E4D17C6C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5BEA4E-B31A-4947-805D-96C6B60AA2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44A93-C5F7-48FE-93AC-1DEF282327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96A1E-7A29-44FA-8EF3-E01DAB2A90F2}" type="datetime2">
              <a:rPr lang="en-US" smtClean="0"/>
              <a:t>Thursday, February 5,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B03F57-D60F-41A8-9A52-CCD61D4174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European Tyre and Rim Technical Organization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9DC25-E271-4B58-9561-4E6E8E6F5B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045D9-6A50-447E-9A04-3B3C9EFFC6F0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8191A8C-194A-1EBE-4182-CC8DC9AA8E67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925312" y="6672580"/>
            <a:ext cx="369888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800">
                <a:solidFill>
                  <a:srgbClr val="000000">
                    <a:alpha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</a:p>
        </p:txBody>
      </p:sp>
    </p:spTree>
    <p:extLst>
      <p:ext uri="{BB962C8B-B14F-4D97-AF65-F5344CB8AC3E}">
        <p14:creationId xmlns:p14="http://schemas.microsoft.com/office/powerpoint/2010/main" val="1315629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B6F7A-D431-B928-3B70-0C78905FF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BE6BDA4-558E-92D5-A262-10306FF542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2698" y="2110298"/>
            <a:ext cx="11233545" cy="1254003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ptos Black" panose="020B0004020202020204" pitchFamily="34" charset="0"/>
              </a:rPr>
              <a:t>ETRTO questions on </a:t>
            </a:r>
            <a:br>
              <a:rPr lang="en-US" sz="3600" dirty="0">
                <a:latin typeface="Aptos Black" panose="020B0004020202020204" pitchFamily="34" charset="0"/>
              </a:rPr>
            </a:br>
            <a:r>
              <a:rPr lang="en-US" sz="3600" dirty="0">
                <a:latin typeface="Aptos Black" panose="020B0004020202020204" pitchFamily="34" charset="0"/>
              </a:rPr>
              <a:t>EC/JRC draft Annex 4 (TA-43-2) </a:t>
            </a:r>
          </a:p>
        </p:txBody>
      </p:sp>
      <p:sp>
        <p:nvSpPr>
          <p:cNvPr id="9" name="ZoneTexte 2">
            <a:extLst>
              <a:ext uri="{FF2B5EF4-FFF2-40B4-BE49-F238E27FC236}">
                <a16:creationId xmlns:a16="http://schemas.microsoft.com/office/drawing/2014/main" id="{117BFEAB-BC20-7588-0CE2-37EFF7AB38E4}"/>
              </a:ext>
            </a:extLst>
          </p:cNvPr>
          <p:cNvSpPr txBox="1"/>
          <p:nvPr/>
        </p:nvSpPr>
        <p:spPr>
          <a:xfrm>
            <a:off x="3630707" y="3980769"/>
            <a:ext cx="4437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dirty="0">
                <a:solidFill>
                  <a:schemeClr val="bg1"/>
                </a:solidFill>
              </a:rPr>
              <a:t>TFTA 44th  session. 5 </a:t>
            </a:r>
            <a:r>
              <a:rPr lang="fr-BE" dirty="0" err="1">
                <a:solidFill>
                  <a:schemeClr val="bg1"/>
                </a:solidFill>
              </a:rPr>
              <a:t>February</a:t>
            </a:r>
            <a:r>
              <a:rPr lang="fr-BE" dirty="0">
                <a:solidFill>
                  <a:schemeClr val="bg1"/>
                </a:solidFill>
              </a:rPr>
              <a:t> 2026</a:t>
            </a:r>
          </a:p>
          <a:p>
            <a:pPr algn="ctr"/>
            <a:endParaRPr lang="fr-BE" dirty="0">
              <a:solidFill>
                <a:schemeClr val="bg1"/>
              </a:solidFill>
            </a:endParaRPr>
          </a:p>
        </p:txBody>
      </p:sp>
      <p:sp>
        <p:nvSpPr>
          <p:cNvPr id="2" name="ZoneTexte 2">
            <a:extLst>
              <a:ext uri="{FF2B5EF4-FFF2-40B4-BE49-F238E27FC236}">
                <a16:creationId xmlns:a16="http://schemas.microsoft.com/office/drawing/2014/main" id="{301E2EA6-F00D-E89F-EE98-234D7A193B65}"/>
              </a:ext>
            </a:extLst>
          </p:cNvPr>
          <p:cNvSpPr txBox="1"/>
          <p:nvPr/>
        </p:nvSpPr>
        <p:spPr>
          <a:xfrm>
            <a:off x="6777318" y="412377"/>
            <a:ext cx="4437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>
                <a:solidFill>
                  <a:schemeClr val="bg1"/>
                </a:solidFill>
              </a:rPr>
              <a:t>TA-44-3</a:t>
            </a:r>
            <a:endParaRPr lang="fr-B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815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F68F910-FB3F-7C68-53EF-A2B14C1819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5181" y="3779724"/>
            <a:ext cx="9221637" cy="1535499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ETRTO question: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What is the rationale to require the detailed description of the method for the 3rd body distribution?</a:t>
            </a: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C726B0-3D0B-2314-FD8D-4C254CE23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5D40EB8-5937-54EA-F701-12CCC75F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3B4D8C-9A5C-8469-F3BD-473715890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8" name="Image 7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C1D7ED8-5075-0AAB-489B-397A8230B3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964" y="258698"/>
            <a:ext cx="8701907" cy="290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77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163F-548B-42DC-A8CE-5A9F28E6D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7D15E6-7E32-4891-AE59-B5AA6A1CC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D22C9E-D264-4A72-8DBF-239414ACF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001" dirty="0"/>
              <a:t>European Tyre &amp; Rim Technical Organisation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72B258-391A-4D16-AEDA-38646B1EF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6728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CD30D-94AA-73A0-53D9-ACCFF7298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B4969EF-C33F-C089-F1C6-ED8C10FC4CE9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300A920-82A5-7C65-46D4-4E943E8E4BA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302A527-D700-0945-C5E1-17A59E91D99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itel 2">
            <a:extLst>
              <a:ext uri="{FF2B5EF4-FFF2-40B4-BE49-F238E27FC236}">
                <a16:creationId xmlns:a16="http://schemas.microsoft.com/office/drawing/2014/main" id="{56AF151E-EE8F-25A4-58F1-892B7A626736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07990" y="212981"/>
            <a:ext cx="11375997" cy="67429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77AD065-1EA5-89EA-DCBA-87E967AB7AA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80701" y="5962629"/>
            <a:ext cx="3026791" cy="2616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1100" b="0" i="0" baseline="0" dirty="0">
                <a:solidFill>
                  <a:srgbClr val="000000"/>
                </a:solidFill>
              </a:rPr>
              <a:t>* </a:t>
            </a:r>
            <a:r>
              <a:rPr lang="en-US" sz="1100" dirty="0">
                <a:solidFill>
                  <a:srgbClr val="000000"/>
                </a:solidFill>
              </a:rPr>
              <a:t>Text from GRBP-82-29e_Amend_GRBP-2025-27</a:t>
            </a:r>
            <a:endParaRPr lang="en-US" sz="1100" b="0" i="0" baseline="0" dirty="0">
              <a:solidFill>
                <a:srgbClr val="00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16CBE97-EC81-54B9-D526-A3C643D4E66A}"/>
              </a:ext>
            </a:extLst>
          </p:cNvPr>
          <p:cNvSpPr txBox="1"/>
          <p:nvPr/>
        </p:nvSpPr>
        <p:spPr>
          <a:xfrm>
            <a:off x="584199" y="1536265"/>
            <a:ext cx="104244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800" dirty="0"/>
              <a:t>ETRTO </a:t>
            </a:r>
            <a:r>
              <a:rPr lang="fr-BE" sz="2800" dirty="0" err="1"/>
              <a:t>reviewed</a:t>
            </a:r>
            <a:r>
              <a:rPr lang="fr-BE" sz="2800" dirty="0"/>
              <a:t> the </a:t>
            </a:r>
            <a:r>
              <a:rPr lang="fr-BE" sz="2800" b="1" dirty="0"/>
              <a:t>EC/JRC draft Annex 4 </a:t>
            </a:r>
            <a:r>
              <a:rPr lang="fr-BE" sz="2800" dirty="0" err="1"/>
              <a:t>proposal</a:t>
            </a:r>
            <a:r>
              <a:rPr lang="fr-BE" sz="2800" dirty="0"/>
              <a:t> </a:t>
            </a:r>
            <a:r>
              <a:rPr lang="fr-BE" sz="2800" dirty="0" err="1"/>
              <a:t>that</a:t>
            </a:r>
            <a:r>
              <a:rPr lang="fr-BE" sz="2800" dirty="0"/>
              <a:t> </a:t>
            </a:r>
            <a:r>
              <a:rPr lang="fr-BE" sz="2800" dirty="0" err="1"/>
              <a:t>is</a:t>
            </a:r>
            <a:r>
              <a:rPr lang="fr-BE" sz="2800" dirty="0"/>
              <a:t> the </a:t>
            </a:r>
            <a:r>
              <a:rPr lang="en-US" sz="2800" i="1" dirty="0"/>
              <a:t>Procedure for Demonstrating Equivalence of Vehicle Test and Indoor Drum Test Facilities for Tyre Abrasion and Determining the Transfer Function for Indoor Drum Test Facilities</a:t>
            </a:r>
            <a:r>
              <a:rPr lang="fr-BE" sz="2800" dirty="0"/>
              <a:t>.</a:t>
            </a:r>
          </a:p>
          <a:p>
            <a:endParaRPr lang="fr-BE" sz="2800" dirty="0"/>
          </a:p>
          <a:p>
            <a:r>
              <a:rPr lang="en-US" sz="2800" dirty="0"/>
              <a:t>This subject is of paramount importance, yet it was introduced so late (30 January) in the TFTA process that it effectively prevented ETRTO from conducting a full assessment of its details or potential impact.</a:t>
            </a:r>
            <a:endParaRPr lang="fr-BE" sz="2800" dirty="0"/>
          </a:p>
          <a:p>
            <a:endParaRPr lang="fr-BE" sz="2800" dirty="0"/>
          </a:p>
          <a:p>
            <a:r>
              <a:rPr lang="fr-BE" sz="2800" dirty="0"/>
              <a:t>This document </a:t>
            </a:r>
            <a:r>
              <a:rPr lang="fr-BE" sz="2800" dirty="0" err="1"/>
              <a:t>addresses</a:t>
            </a:r>
            <a:r>
              <a:rPr lang="fr-BE" sz="2800" dirty="0"/>
              <a:t> </a:t>
            </a:r>
            <a:r>
              <a:rPr lang="fr-BE" sz="2800" dirty="0" err="1"/>
              <a:t>some</a:t>
            </a:r>
            <a:r>
              <a:rPr lang="fr-BE" sz="2800" dirty="0"/>
              <a:t> key ETRTO questions.</a:t>
            </a:r>
          </a:p>
        </p:txBody>
      </p:sp>
    </p:spTree>
    <p:extLst>
      <p:ext uri="{BB962C8B-B14F-4D97-AF65-F5344CB8AC3E}">
        <p14:creationId xmlns:p14="http://schemas.microsoft.com/office/powerpoint/2010/main" val="1623446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07FCDBE-9EBE-4DE9-B77F-AB5A30C1F5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758" y="2094733"/>
            <a:ext cx="9964187" cy="214256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ETRTO question:</a:t>
            </a:r>
          </a:p>
          <a:p>
            <a:r>
              <a:rPr lang="en-US" dirty="0">
                <a:solidFill>
                  <a:srgbClr val="0070C0"/>
                </a:solidFill>
              </a:rPr>
              <a:t>How does EC/JRC consider the </a:t>
            </a:r>
            <a:r>
              <a:rPr lang="en-US" b="1" dirty="0">
                <a:solidFill>
                  <a:srgbClr val="0070C0"/>
                </a:solidFill>
              </a:rPr>
              <a:t>supervision body </a:t>
            </a:r>
            <a:r>
              <a:rPr lang="en-US" dirty="0">
                <a:solidFill>
                  <a:srgbClr val="0070C0"/>
                </a:solidFill>
              </a:rPr>
              <a:t>that need to issue the “final equivalence report” that certify the test laboratory equivalence?</a:t>
            </a:r>
          </a:p>
          <a:p>
            <a:r>
              <a:rPr lang="en-US" dirty="0">
                <a:solidFill>
                  <a:srgbClr val="0070C0"/>
                </a:solidFill>
              </a:rPr>
              <a:t>What about the </a:t>
            </a:r>
            <a:r>
              <a:rPr lang="en-US" dirty="0" err="1">
                <a:solidFill>
                  <a:srgbClr val="0070C0"/>
                </a:solidFill>
              </a:rPr>
              <a:t>organisation</a:t>
            </a:r>
            <a:r>
              <a:rPr lang="en-US" dirty="0">
                <a:solidFill>
                  <a:srgbClr val="0070C0"/>
                </a:solidFill>
              </a:rPr>
              <a:t> role ? Would an accreditation body or TAA be enough motivated to coordinate or can’t it be done by one test facility? In that case roles may be split.</a:t>
            </a:r>
          </a:p>
          <a:p>
            <a:pPr marL="0" indent="0">
              <a:buNone/>
            </a:pP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5E5CB9-EA7F-77A0-0B9B-E2CC39E85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23E165-3EC5-4151-58EC-532CC2B07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67CA6A-14CF-F2F0-886C-368CD6804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Image 7" descr="Une image contenant texte, Police, capture d’écran, ligne&#10;&#10;Le contenu généré par l’IA peut être incorrect.">
            <a:extLst>
              <a:ext uri="{FF2B5EF4-FFF2-40B4-BE49-F238E27FC236}">
                <a16:creationId xmlns:a16="http://schemas.microsoft.com/office/drawing/2014/main" id="{E4FEEFAF-445A-E04A-527C-3D9749276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151" y="525073"/>
            <a:ext cx="9650982" cy="142026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6898ABB-5406-50F7-BF01-83B65AB912D7}"/>
              </a:ext>
            </a:extLst>
          </p:cNvPr>
          <p:cNvSpPr txBox="1"/>
          <p:nvPr/>
        </p:nvSpPr>
        <p:spPr>
          <a:xfrm>
            <a:off x="584199" y="4763267"/>
            <a:ext cx="102187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u="sng" dirty="0">
                <a:solidFill>
                  <a:srgbClr val="00B050"/>
                </a:solidFill>
              </a:rPr>
              <a:t>ETRTO </a:t>
            </a:r>
            <a:r>
              <a:rPr lang="fr-BE" sz="2400" u="sng" dirty="0" err="1">
                <a:solidFill>
                  <a:srgbClr val="00B050"/>
                </a:solidFill>
              </a:rPr>
              <a:t>recommendation</a:t>
            </a:r>
            <a:endParaRPr lang="fr-BE" sz="2400" u="sng" dirty="0">
              <a:solidFill>
                <a:srgbClr val="00B05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50"/>
                </a:solidFill>
              </a:rPr>
              <a:t>For 3rd party laboratories, the TAA is the body issuing the equivalence report, upon verification of the compliance of that laboratory with ISO 17025.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50"/>
                </a:solidFill>
              </a:rPr>
              <a:t>For the tyre manufacturer, it shall be the Accreditation Body.</a:t>
            </a:r>
            <a:endParaRPr lang="fr-BE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45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632EC34-EEB4-90D1-758F-426A3285C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166" y="2525206"/>
            <a:ext cx="9197676" cy="321998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In ETRTO understanding: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the circuits that provided the data for the definition of the abrasion limits that are deemed Equivalent Circuits (EC) shall also need:</a:t>
            </a:r>
          </a:p>
          <a:p>
            <a:r>
              <a:rPr lang="en-US" dirty="0">
                <a:solidFill>
                  <a:srgbClr val="0070C0"/>
                </a:solidFill>
              </a:rPr>
              <a:t>to be certified, and</a:t>
            </a:r>
          </a:p>
          <a:p>
            <a:r>
              <a:rPr lang="en-US" dirty="0">
                <a:solidFill>
                  <a:srgbClr val="0070C0"/>
                </a:solidFill>
              </a:rPr>
              <a:t>to be designated as technical service by a TAA. </a:t>
            </a:r>
          </a:p>
          <a:p>
            <a:endParaRPr lang="en-US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How is EC/JRC considering this?</a:t>
            </a: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04738E-F9FC-4258-52E3-E1AF5B3A8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6A1A94-38CA-A84E-08C9-12D771F01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73779F-E6DE-E431-4436-981155BD5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Image 7" descr="Une image contenant texte, Police, capture d’écran, ligne&#10;&#10;Le contenu généré par l’IA peut être incorrect.">
            <a:extLst>
              <a:ext uri="{FF2B5EF4-FFF2-40B4-BE49-F238E27FC236}">
                <a16:creationId xmlns:a16="http://schemas.microsoft.com/office/drawing/2014/main" id="{D287D018-6087-7142-8055-06B2238F9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61" y="437117"/>
            <a:ext cx="9747078" cy="147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552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67B619C-725A-A1DA-8167-B2FD4F61B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5555" y="4658264"/>
            <a:ext cx="8635042" cy="14002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ETRTO questions:</a:t>
            </a:r>
          </a:p>
          <a:p>
            <a:r>
              <a:rPr lang="en-US" dirty="0">
                <a:solidFill>
                  <a:srgbClr val="0070C0"/>
                </a:solidFill>
              </a:rPr>
              <a:t>On what basis the coefficient will be between 1 and 2? </a:t>
            </a:r>
          </a:p>
          <a:p>
            <a:r>
              <a:rPr lang="en-US" dirty="0">
                <a:solidFill>
                  <a:srgbClr val="0070C0"/>
                </a:solidFill>
              </a:rPr>
              <a:t>Could the value be below 1?</a:t>
            </a: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CB0C5F-E730-70B5-CAE7-E8B025A32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E33117-F86D-AFD4-D958-DE5482178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9FAE8C9-39C4-313C-3AEA-6352CA02F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" name="Image 9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B6539E35-4272-3195-7108-8A13253EB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58" y="512025"/>
            <a:ext cx="7793776" cy="32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50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80E5B96-550D-BFD8-DBB0-F93DB1945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ETRTO questions:</a:t>
            </a:r>
          </a:p>
          <a:p>
            <a:r>
              <a:rPr lang="en-US" dirty="0">
                <a:solidFill>
                  <a:srgbClr val="0070C0"/>
                </a:solidFill>
              </a:rPr>
              <a:t>Can EC JRC provide more insights regarding the implementation timeline?</a:t>
            </a:r>
          </a:p>
          <a:p>
            <a:r>
              <a:rPr lang="en-US" dirty="0">
                <a:solidFill>
                  <a:srgbClr val="0070C0"/>
                </a:solidFill>
              </a:rPr>
              <a:t>And can it be confirmed that previously generated valid data can be reused? </a:t>
            </a: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Does EC/JRC have considered the testing capacity (as potential bottleneck of the 3rd party) needed for performing the whole Type Approvals?</a:t>
            </a:r>
          </a:p>
          <a:p>
            <a:r>
              <a:rPr lang="en-US" dirty="0">
                <a:solidFill>
                  <a:srgbClr val="0070C0"/>
                </a:solidFill>
              </a:rPr>
              <a:t>And have considered the needed availability and compliance process</a:t>
            </a:r>
            <a:r>
              <a:rPr lang="en-US" strike="sngStrike" dirty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to be ready for performing the Type Approval tests on time?</a:t>
            </a: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D6B82B0-DC02-71E1-A416-4DE153B1D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ED014D1-550F-BB60-D140-6465773E1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C63503-DDCF-69FE-99AB-CD19C3542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0261513-6F05-6A6E-A357-E8EAF3478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488" y="477905"/>
            <a:ext cx="7209937" cy="83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78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39C8063-640C-ECEB-A050-0E6ED5CCC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7698" y="2743200"/>
            <a:ext cx="9376913" cy="1121434"/>
          </a:xfrm>
        </p:spPr>
        <p:txBody>
          <a:bodyPr/>
          <a:lstStyle/>
          <a:p>
            <a:pPr marL="0" indent="0">
              <a:buNone/>
            </a:pPr>
            <a:r>
              <a:rPr lang="fr-BE" dirty="0">
                <a:solidFill>
                  <a:srgbClr val="0070C0"/>
                </a:solidFill>
              </a:rPr>
              <a:t>ETRTO question:</a:t>
            </a:r>
          </a:p>
          <a:p>
            <a:pPr marL="0" indent="0">
              <a:buNone/>
            </a:pPr>
            <a:r>
              <a:rPr lang="fr-BE" dirty="0" err="1">
                <a:solidFill>
                  <a:srgbClr val="0070C0"/>
                </a:solidFill>
              </a:rPr>
              <a:t>What</a:t>
            </a:r>
            <a:r>
              <a:rPr lang="fr-BE" dirty="0">
                <a:solidFill>
                  <a:srgbClr val="0070C0"/>
                </a:solidFill>
              </a:rPr>
              <a:t> </a:t>
            </a:r>
            <a:r>
              <a:rPr lang="fr-BE" dirty="0" err="1">
                <a:solidFill>
                  <a:srgbClr val="0070C0"/>
                </a:solidFill>
              </a:rPr>
              <a:t>is</a:t>
            </a:r>
            <a:r>
              <a:rPr lang="fr-BE" dirty="0">
                <a:solidFill>
                  <a:srgbClr val="0070C0"/>
                </a:solidFill>
              </a:rPr>
              <a:t> the </a:t>
            </a:r>
            <a:r>
              <a:rPr lang="fr-BE" dirty="0" err="1">
                <a:solidFill>
                  <a:srgbClr val="0070C0"/>
                </a:solidFill>
              </a:rPr>
              <a:t>rationale</a:t>
            </a:r>
            <a:r>
              <a:rPr lang="fr-BE" dirty="0">
                <a:solidFill>
                  <a:srgbClr val="0070C0"/>
                </a:solidFill>
              </a:rPr>
              <a:t> for an ALI range of 0.5?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816DF8-225B-85D6-4BC1-9475BC30A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A1DCB9-28CF-2DBC-89F1-A9A89E061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B3F49F-DB28-B8FE-2BC9-1CE220B85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8" name="Image 7" descr="Une image contenant texte, Police, capture d’écran, ligne&#10;&#10;Le contenu généré par l’IA peut être incorrect.">
            <a:extLst>
              <a:ext uri="{FF2B5EF4-FFF2-40B4-BE49-F238E27FC236}">
                <a16:creationId xmlns:a16="http://schemas.microsoft.com/office/drawing/2014/main" id="{2F7684C0-91C5-6559-C359-69C850F0C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832" y="258698"/>
            <a:ext cx="9298834" cy="208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96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B2B4F4E-411C-4349-9653-620DC72E1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506" y="3660165"/>
            <a:ext cx="10291563" cy="2162151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ETRTO question: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What is the rationale for the discrepancy between circuits and drums for equivalence check (more tests for drum)?</a:t>
            </a: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2948D8-B9AA-75E7-00C9-C16F50372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7D308F-76A6-BD91-089F-C4BAE4AB0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11525D-EF7C-12A1-3BDB-226EA221D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Image 7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4E9AC85D-1870-1BE3-0D8F-7DB67C04D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931" y="269112"/>
            <a:ext cx="8341121" cy="292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22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52B3AD3-F027-29BE-DAA7-EE6EB959B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7698" y="3769757"/>
            <a:ext cx="9204386" cy="230051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The acceptance criteria for a testing facility should take into account the test method variability of 0,1 and the range of 0,5  with a rejection risk of the testing facility to be lower than 10%.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ETRTO question: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Can EC/JRC present their calculations details to confirm that the parameters are correctly considered?</a:t>
            </a: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A9930D-1802-AB1F-CA87-5281D5366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11442-9EA8-43C1-A90A-E8091E9236D0}" type="datetime2">
              <a:rPr lang="en-US" smtClean="0"/>
              <a:t>Thursday, February 5, 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06CC192-04C5-3C1B-234C-41C55F52A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The European Tyre and Rim Technical Organization</a:t>
            </a:r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DB9FCBE-DFBD-3E36-AF0F-CA0E8F37B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45D9-6A50-447E-9A04-3B3C9EFFC6F0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8" name="Image 7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4124DC0-1A6E-A441-6889-B8F2CBC25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7" y="272630"/>
            <a:ext cx="8887194" cy="349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263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QUBAQEBAQEBAQEBAQEBAQMAAAAAAAAAAwAAAAMAAAAA/////wUA2gsAAAAAAAAAAAAAIAD///////////////8AAAD///////////////8DAAAAAgD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1yVZqPGU1hOsKMyJ9FIspYEAAAAAAADAAAAAAADAAAAAwADAAAAAAADAAAAAwADAAUA////////BQAAAAMAEAAL9eanqCqw4kKJQSbi3cN32wQAAAABAAMAAAACAAMAAAAEAAMAAAACAP///////wMAAAAAAP///////wMAAAAAAP///////wMAAAAAAP///////wQAAQD///////8FAAAABAAQAAsdfAvz4xI3QryL08OHzw34BAAAAAIAAwAAAAMAAw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AMOAAAAAAAAAAAAAP////+DAIMAAAAFX2lkABAAAAAEXJVmo8ZTWE6wozIn0UiylgNEYXRhABsAAAAETGlua2VkU2hhcGVEYXRhAAUAAAAAAAJOYW1lABkAAABMaW5rZWRTaGFwZXNEYXRhUHJvcGVydHkAEFZlcnNpb24AAQAAAAlMYXN0V3JpdGUAOsDws5sBAAAAAQD/////xgDGAAAABV9pZAAQAAAABPXmp6gqsOJCiUEm4t3Dd9sDRGF0YQBTAAAACFByZXNlbnRhdGlvblNjYW5uZWRGb3JMaW5rZWRTaGFwZXMAAAJOdW1iZXJGb3JtYXRTZXBhcmF0b3JNb2RlAAoAAABBdXRvbWF0aWMAAAJOYW1lACQAAABMaW5rZWRTaGFwZVByZXNlbnRhdGlvblNldHRpbmdzRGF0YQAQVmVyc2lvbgAAAAAACUxhc3RXcml0ZQA6wPCzmwEAAAACAP////+DAIMAAAAFX2lkABAAAAAEHXwL8+MSN0K8i9PDh88N+ANEYXRhABsAAAAETGlua2VkU2hhcGVEYXRhAAUAAAAAAAJOYW1lABkAAABMaW5rZWRTaGFwZXNEYXRhUHJvcGVydHkAEFZlcnNpb24AAAAAAAlMYXN0V3JpdGUAIMDws5s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CxCwAAAAAAAAAAAAAgAf///////////////wAAAP///////////////wUAAAADAP///////wUAAAAD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GgAGTGlua2VkU2hhcGVzRGF0YVByb3BlcnR5XzEEAAAAAAAFAAAABAAFAAAAAQAFAAAAAwD///////8DAAUBAwAAAAMA////////JQAGTGlua2VkU2hhcGVQcmVzZW50YXRpb25TZXR0aW5nc0RhdGFfMAQAAAABAAUAAAAAAAUAAAAEAAUAAAAAAAUAAAACAAUAAAAAAP///////wUAAAAAAP///////wUAAAAAAP///////wQAAQEDAAAABAD///////8aAAZMaW5rZWRTaGFwZXNEYXRhUHJvcGVydHlfMAQAAAACAAUAAAADAAU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9038472582618619"/>
  <p:tag name="EMPOWERCHARTSPROPERTIES_A_LENGTH" val="245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MAAAAAAAAAAwAAAAMAAAAA/////wUAFgwAAAAAAAAAAAAAIAD///////////////8AAAD////////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/slCFZ5v8VIslsFWw6w5lEEAAAAAAADAAAABAADAAAAAwADAAEA////////BQAAAAMAEAALrXBijyCwn0qnH1v2WSZvpAQAAAABAAMAAAACAAMAAAABAAQAAQD///////8FAAAABAAQAAuwIbFOnG1FRK/DGm+AqK7j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+yUIVnm/xUiyWwVbDrDmUQREYXRhAAUAAAAAAk5hbWUADQAAAExpbmtEYXRhTGlzdAAQVmVyc2lvbgAAAAAACUxhc3RXcml0ZQD+vbymmwEAAAABAP////9hAGEAAAAFX2lkABAAAAAErXBijyCwn0qnH1v2WSZvpAREYXRhAAUAAAAAAk5hbWUADQAAAExpbmtEYXRhTGlzdAAQVmVyc2lvbgABAAAACUxhc3RXcml0ZQD+vbymmwEAAAACAP////9wAHAAAAAFX2lkABAAAAAEsCGxTpxtRUSvwxpvgKiu4wNEYXRhABYAAAACUGVyc29uYWxJZAABAAAAAAACTmFtZQALAAAAUGVyc29uYWxJZAAQVmVyc2lvbgAAAAAACUxhc3RXcml0ZQAdvrymm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9036257459653184"/>
  <p:tag name="EMPOWERCHARTSPROPERTIES_B_LENGTH" val="24576"/>
  <p:tag name="DOWN_MIGRATION_INITIAL_LAYOUT_REQUIRED" val="9.2.99"/>
  <p:tag name="RUNTIME_ID" val="5ac927ab-430a-4394-a98e-2068d4741c2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5gsAAAAAAAAAAAAAIAD///////////////8AAAD////////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EAP///////wUAAAACABAAC1qTrx0PnE5GjDNj3G8+PI0EAAAAAAADAAAAAAADAAAAAwADAAAAAAADAAAABAADAAAAAAD///////8DAAAAAAD///////8DAAEA////////BQAAAAMAEAALUq7eS5yzTkG6OAagd0VhXAQAAAABAAMAAAACAAMAAAAEAAQAAgD///////8FAAAABAAQAAvJKyqCYsAxQZKfx5K/GI5KBAAAAAIAAwAAAAMAAwAAAAEAAwAAAAI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WpOvHQ+cTkaMM2Pcbz48jQREYXRhAAUAAAAAAk5hbWUADQAAAExpbmtEYXRhTGlzdAAQVmVyc2lvbgAAAAAACUxhc3RXcml0ZQA5vrymmwEAAAABAP////9hAGEAAAAFX2lkABAAAAAEUq7eS5yzTkG6OAagd0VhXAREYXRhAAUAAAAAAk5hbWUADQAAAExpbmtEYXRhTGlzdAAQVmVyc2lvbgABAAAACUxhc3RXcml0ZQA9vrymmwEAAAACAP////9wAHAAAAAFX2lkABAAAAAEySsqgmLAMUGSn8eSvxiOSgNEYXRhABYAAAACUGVyc29uYWxJZAABAAAAAAACTmFtZQALAAAAUGVyc29uYWxJZAAQVmVyc2lvbgAAAAAACUxhc3RXcml0ZQBOvrymm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uCwAAAAAAAAAAAAAgAf///////////////wAAAP///////////////wUAAAACAP///////wUAAAACAP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QBAwAAAAIA////////DgAGTGlua0RhdGFMaXN0XzAEAAAAAAAFAAAAAAAFAAAAAwAFAAAAAAAFAAAABAAFAAAAAAD///////8FAAAAAAD///////8DAAEBAwAAAAMA////////DgAGTGlua0RhdGFMaXN0XzEEAAAAAQAFAAAAAgAFAAAABAAEAAIBAwAAAAQA////////DAAGUGVyc29uYWxJZF8wBAAAAAIABQAAAAMABQAAAAEABQAAAAI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9036257460132020"/>
  <p:tag name="EMPOWERCHARTSPROPERTIES_B_LENGTH" val="24576"/>
  <p:tag name="DOWN_MIGRATION_INITIAL_LAYOUT_REQUIRED" val="9.2.99"/>
  <p:tag name="RUNTIME_ID" val="a35ee047-cf87-4ff4-83f8-6860b504cb4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IBAQEBAQEBAQEBAQEBAQMAAAAAAAAAAwAAAAMAAAAA/////wUA8gsAAAAAAAAAAAAAIAD///////////////8AAAD///////////////8DAAAAAg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+4LYUbdgE9BtqrGURVaIA8EAAAAAAADAAAAAAADAAAABAADAAIA////////BQAAAAMAEAALXR8o8wGHNUWoA5QlJ6PQGgQAAAABAAMAAAAEAAMAAAABAAMAAAAEAP///////wQAAwD///////8FAAAABAAQAAs5rraX8uAaSJnvGTgKZfksBAAAAAIAAwAAAAIAAwAAAAMAAwAAAAAAAwAAAAMA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7gthRt2AT0G2qsZRFVogDwREYXRhAAUAAAAAAk5hbWUADQAAAExpbmtEYXRhTGlzdAAQVmVyc2lvbgAAAAAACUxhc3RXcml0ZQBovrymmwEAAAABAP////9hAGEAAAAFX2lkABAAAAAEXR8o8wGHNUWoA5QlJ6PQGgREYXRhAAUAAAAAAk5hbWUADQAAAExpbmtEYXRhTGlzdAAQVmVyc2lvbgABAAAACUxhc3RXcml0ZQBovrymmwEAAAACAP////9wAHAAAAAFX2lkABAAAAAEOa62l/LgGkiZ7xk4CmX5LANEYXRhABYAAAACUGVyc29uYWxJZAABAAAAAAACTmFtZQALAAAAUGVyc29uYWxJZAAQVmVyc2lvbgAAAAAACUxhc3RXcml0ZQBsvrymm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C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IBAwAAAAMA////////DgAGTGlua0RhdGFMaXN0XzEEAAAAAQAFAAAAAgAFAAAABAA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9036257460646340"/>
  <p:tag name="EMPOWERCHARTSPROPERTIES_B_LENGTH" val="24576"/>
  <p:tag name="DOWN_MIGRATION_INITIAL_LAYOUT_REQUIRED" val="9.2.99"/>
  <p:tag name="RUNTIME_ID" val="b82aab27-24d7-4854-bd9d-31e6873e0af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IBAQEBAQEBAQEBAQEBAQMAAAAAAAAAAwAAAAMAAAAA/////wUA/gsAAAAAAAAAAAAAIAD///////////////8AAAD///////////////8DAAAABA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7xcHbQXkDFBovNwvOnQDHQEAAAAAAADAAAABAADAAAAAwADAAEA////////BQAAAAMAEAALieaHufOGnUyju+qDVyiabQQAAAABAAMAAAACAAMAAAABAAQAAwD///////8FAAAABAAQAAuE+UV6mTrBTr32Ah7SKeujBAAAAAIAAwAAAAAAAwAAAAIA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vFwdtBeQMUGi83C86dAMdAREYXRhAAUAAAAAAk5hbWUADQAAAExpbmtEYXRhTGlzdAAQVmVyc2lvbgABAAAACUxhc3RXcml0ZQDr7aWRmgEAAAABAP////9hAGEAAAAFX2lkABAAAAAEieaHufOGnUyju+qDVyiabQREYXRhAAUAAAAAAk5hbWUADQAAAExpbmtEYXRhTGlzdAAQVmVyc2lvbgAAAAAACUxhc3RXcml0ZQDL7aWRmgEAAAACAP////9wAHAAAAAFX2lkABAAAAAEhPlFepk6wU699gIe0inrowNEYXRhABYAAAACUGVyc29uYWxJZAABAAAAAAACTmFtZQALAAAAUGVyc29uYWxJZAAQVmVyc2lvbgAAAAAACUxhc3RXcml0ZQAU7qWRmg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D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EBAwAAAAMA////////DgAGTGlua0RhdGFMaXN0XzAEAAAAAQAFAAAAAAAFAAAAAgAEAAIBAwAAAAQA////////DAAGUGVyc29uYWxJZF8wBAAAAAIABQAAAAIABQAAAAEA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989769620781977"/>
  <p:tag name="EMPOWERCHARTSPROPERTIES_B_LENGTH" val="24576"/>
  <p:tag name="DOWN_MIGRATION_INITIAL_LAYOUT_REQUIRED" val="9.2.99"/>
  <p:tag name="RUNTIME_ID" val="1c1ed027-0b30-4175-8e2f-3842b6991fd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8/yNzUQqKVCt6Q+UM9aFyoEAAAAAAADAAAAAAADAAAAAwADAAIA////////BQAAAAMAEAALOfMxsS2w1EaYes0D5B7pjwQAAAABAAMAAAACAAMAAAAEAAMAAAAAAP///////wQAAQD///////8FAAAABAAQAAsGX4e4pmgeRbn4RUdyiePbBAAAAAIAAwAAAAMAAw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z/I3NRCopUK3pD5Qz1oXKgREYXRhAAUAAAAAAk5hbWUADQAAAExpbmtEYXRhTGlzdAAQVmVyc2lvbgABAAAACUxhc3RXcml0ZQCvgBqgmgEAAAABAP////9hAGEAAAAFX2lkABAAAAAEOfMxsS2w1EaYes0D5B7pjwREYXRhAAUAAAAAAk5hbWUADQAAAExpbmtEYXRhTGlzdAAQVmVyc2lvbgAAAAAACUxhc3RXcml0ZQCtgBqgmgEAAAACAP////9wAHAAAAAFX2lkABAAAAAEBl+HuKZoHkW5+EVHconj2wNEYXRhABYAAAACUGVyc29uYWxJZAABAAAAAAACTmFtZQALAAAAUGVyc29uYWxJZAAQVmVyc2lvbgAAAAAACUxhc3RXcml0ZQC/gBqgmg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D///////8EAAEBAwAAAAQA////////DAAGUGVyc29uYWxJZF8wBAAAAAIABQAAAAI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992194828322939"/>
  <p:tag name="EMPOWERCHARTSPROPERTIES_B_LENGTH" val="24576"/>
  <p:tag name="DOWN_MIGRATION_INITIAL_LAYOUT_REQUIRED" val="9.2.99"/>
  <p:tag name="RUNTIME_ID" val="b696222f-20c5-4c43-ae94-b2b654fb550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8DE456D99252429F9A5238416ABD17" ma:contentTypeVersion="12" ma:contentTypeDescription="Create a new document." ma:contentTypeScope="" ma:versionID="19473f2cbd5b62d38fee41100cdeb7f8">
  <xsd:schema xmlns:xsd="http://www.w3.org/2001/XMLSchema" xmlns:xs="http://www.w3.org/2001/XMLSchema" xmlns:p="http://schemas.microsoft.com/office/2006/metadata/properties" xmlns:ns2="d7e8e520-7948-4829-b14a-26b5e27a2f69" xmlns:ns3="4d8bd81f-52dd-4722-a74f-00410124c745" targetNamespace="http://schemas.microsoft.com/office/2006/metadata/properties" ma:root="true" ma:fieldsID="016bd1d9e108e39eb469cdda50c9530b" ns2:_="" ns3:_="">
    <xsd:import namespace="d7e8e520-7948-4829-b14a-26b5e27a2f69"/>
    <xsd:import namespace="4d8bd81f-52dd-4722-a74f-00410124c74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e8e520-7948-4829-b14a-26b5e27a2f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eda2b84-7b9c-4109-bb73-211c9f8484d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8bd81f-52dd-4722-a74f-00410124c74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ab5be31-3c2f-4e56-8cfc-717f221ccd67}" ma:internalName="TaxCatchAll" ma:showField="CatchAllData" ma:web="4d8bd81f-52dd-4722-a74f-00410124c74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7e8e520-7948-4829-b14a-26b5e27a2f69">
      <Terms xmlns="http://schemas.microsoft.com/office/infopath/2007/PartnerControls"/>
    </lcf76f155ced4ddcb4097134ff3c332f>
    <TaxCatchAll xmlns="4d8bd81f-52dd-4722-a74f-00410124c745" xsi:nil="true"/>
  </documentManagement>
</p:properties>
</file>

<file path=customXml/itemProps1.xml><?xml version="1.0" encoding="utf-8"?>
<ds:datastoreItem xmlns:ds="http://schemas.openxmlformats.org/officeDocument/2006/customXml" ds:itemID="{82D7E295-2DA8-4E30-8487-12D852FDB5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e8e520-7948-4829-b14a-26b5e27a2f69"/>
    <ds:schemaRef ds:uri="4d8bd81f-52dd-4722-a74f-00410124c74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D710803-7563-4904-8EB0-C4062559E0A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C22A32-D318-48D9-8635-BCBCCE107F31}">
  <ds:schemaRefs>
    <ds:schemaRef ds:uri="http://schemas.microsoft.com/office/2006/metadata/properties"/>
    <ds:schemaRef ds:uri="http://schemas.microsoft.com/office/infopath/2007/PartnerControls"/>
    <ds:schemaRef ds:uri="d7e8e520-7948-4829-b14a-26b5e27a2f69"/>
    <ds:schemaRef ds:uri="4d8bd81f-52dd-4722-a74f-00410124c745"/>
  </ds:schemaRefs>
</ds:datastoreItem>
</file>

<file path=docMetadata/LabelInfo.xml><?xml version="1.0" encoding="utf-8"?>
<clbl:labelList xmlns:clbl="http://schemas.microsoft.com/office/2020/mipLabelMetadata">
  <clbl:label id="{6006a9c5-d130-408c-bc8e-3b5ecdb17aa0}" enabled="1" method="Standard" siteId="{8d4b558f-7b2e-40ba-ad1f-e04d79e6265a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</TotalTime>
  <Words>575</Words>
  <Application>Microsoft Office PowerPoint</Application>
  <PresentationFormat>Grand écran</PresentationFormat>
  <Paragraphs>71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Aptos Black</vt:lpstr>
      <vt:lpstr>Arial</vt:lpstr>
      <vt:lpstr>Calibri</vt:lpstr>
      <vt:lpstr>Calibri Light</vt:lpstr>
      <vt:lpstr>Office Theme</vt:lpstr>
      <vt:lpstr>ETRTO questions on  EC/JRC draft Annex 4 (TA-43-2) </vt:lpstr>
      <vt:lpstr>Background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to EXEC</dc:title>
  <dc:creator>Josep Guinjoan</dc:creator>
  <cp:lastModifiedBy>Nicolas De Mahieu</cp:lastModifiedBy>
  <cp:revision>25</cp:revision>
  <dcterms:created xsi:type="dcterms:W3CDTF">2021-11-17T09:31:58Z</dcterms:created>
  <dcterms:modified xsi:type="dcterms:W3CDTF">2026-02-05T06:46:56Z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0x010100EB8DE456D99252429F9A5238416ABD17</vt:lpwstr>
  </property>
  <property fmtid="{D5CDD505-2E9C-101B-9397-08002B2CF9AE}" pid="3" name="ClassificationContentMarkingFooterLocations">
    <vt:lpwstr>Office Theme:8</vt:lpwstr>
  </property>
  <property fmtid="{D5CDD505-2E9C-101B-9397-08002B2CF9AE}" pid="4" name="ClassificationContentMarkingFooterText">
    <vt:lpwstr>Internal</vt:lpwstr>
  </property>
  <property fmtid="{D5CDD505-2E9C-101B-9397-08002B2CF9AE}" pid="5" name="MediaServiceImageTags">
    <vt:lpwstr/>
  </property>
  <property fmtid="{D5CDD505-2E9C-101B-9397-08002B2CF9AE}" pid="6" name="_AdHocReviewCycleID">
    <vt:i4>720612061</vt:i4>
  </property>
  <property fmtid="{D5CDD505-2E9C-101B-9397-08002B2CF9AE}" pid="7" name="_NewReviewCycle">
    <vt:lpwstr/>
  </property>
  <property fmtid="{D5CDD505-2E9C-101B-9397-08002B2CF9AE}" pid="8" name="_EmailSubject">
    <vt:lpwstr>deadline 5 feb 9:00: open questions proposed to be addressed to EC/JRC in TFTA tomorrow</vt:lpwstr>
  </property>
  <property fmtid="{D5CDD505-2E9C-101B-9397-08002B2CF9AE}" pid="9" name="_AuthorEmail">
    <vt:lpwstr>marco.spinetto.ex@pirelli.com</vt:lpwstr>
  </property>
  <property fmtid="{D5CDD505-2E9C-101B-9397-08002B2CF9AE}" pid="10" name="_AuthorEmailDisplayName">
    <vt:lpwstr>Spinetto Marco (EXT), IT</vt:lpwstr>
  </property>
</Properties>
</file>